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1718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06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314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01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47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3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62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808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07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6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30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404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18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C668463E-4843-4327-8C6F-E9F2BEA2D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224320"/>
              </p:ext>
            </p:extLst>
          </p:nvPr>
        </p:nvGraphicFramePr>
        <p:xfrm>
          <a:off x="576776" y="806744"/>
          <a:ext cx="5410666" cy="780693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0719">
                  <a:extLst>
                    <a:ext uri="{9D8B030D-6E8A-4147-A177-3AD203B41FA5}">
                      <a16:colId xmlns:a16="http://schemas.microsoft.com/office/drawing/2014/main" val="159294"/>
                    </a:ext>
                  </a:extLst>
                </a:gridCol>
                <a:gridCol w="788361">
                  <a:extLst>
                    <a:ext uri="{9D8B030D-6E8A-4147-A177-3AD203B41FA5}">
                      <a16:colId xmlns:a16="http://schemas.microsoft.com/office/drawing/2014/main" val="4283037981"/>
                    </a:ext>
                  </a:extLst>
                </a:gridCol>
                <a:gridCol w="479540">
                  <a:extLst>
                    <a:ext uri="{9D8B030D-6E8A-4147-A177-3AD203B41FA5}">
                      <a16:colId xmlns:a16="http://schemas.microsoft.com/office/drawing/2014/main" val="699153634"/>
                    </a:ext>
                  </a:extLst>
                </a:gridCol>
                <a:gridCol w="479540">
                  <a:extLst>
                    <a:ext uri="{9D8B030D-6E8A-4147-A177-3AD203B41FA5}">
                      <a16:colId xmlns:a16="http://schemas.microsoft.com/office/drawing/2014/main" val="627749597"/>
                    </a:ext>
                  </a:extLst>
                </a:gridCol>
                <a:gridCol w="153816">
                  <a:extLst>
                    <a:ext uri="{9D8B030D-6E8A-4147-A177-3AD203B41FA5}">
                      <a16:colId xmlns:a16="http://schemas.microsoft.com/office/drawing/2014/main" val="1403723511"/>
                    </a:ext>
                  </a:extLst>
                </a:gridCol>
                <a:gridCol w="1294987">
                  <a:extLst>
                    <a:ext uri="{9D8B030D-6E8A-4147-A177-3AD203B41FA5}">
                      <a16:colId xmlns:a16="http://schemas.microsoft.com/office/drawing/2014/main" val="1496190441"/>
                    </a:ext>
                  </a:extLst>
                </a:gridCol>
                <a:gridCol w="1254562">
                  <a:extLst>
                    <a:ext uri="{9D8B030D-6E8A-4147-A177-3AD203B41FA5}">
                      <a16:colId xmlns:a16="http://schemas.microsoft.com/office/drawing/2014/main" val="3046606792"/>
                    </a:ext>
                  </a:extLst>
                </a:gridCol>
                <a:gridCol w="138581">
                  <a:extLst>
                    <a:ext uri="{9D8B030D-6E8A-4147-A177-3AD203B41FA5}">
                      <a16:colId xmlns:a16="http://schemas.microsoft.com/office/drawing/2014/main" val="624769419"/>
                    </a:ext>
                  </a:extLst>
                </a:gridCol>
                <a:gridCol w="525154">
                  <a:extLst>
                    <a:ext uri="{9D8B030D-6E8A-4147-A177-3AD203B41FA5}">
                      <a16:colId xmlns:a16="http://schemas.microsoft.com/office/drawing/2014/main" val="2268605679"/>
                    </a:ext>
                  </a:extLst>
                </a:gridCol>
                <a:gridCol w="125406">
                  <a:extLst>
                    <a:ext uri="{9D8B030D-6E8A-4147-A177-3AD203B41FA5}">
                      <a16:colId xmlns:a16="http://schemas.microsoft.com/office/drawing/2014/main" val="2472366742"/>
                    </a:ext>
                  </a:extLst>
                </a:gridCol>
              </a:tblGrid>
              <a:tr h="77363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  <a:b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IBPI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844067"/>
                  </a:ext>
                </a:extLst>
              </a:tr>
              <a:tr h="92551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 </a:t>
                      </a:r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2.9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76184895"/>
                  </a:ext>
                </a:extLst>
              </a:tr>
              <a:tr h="7736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(n=329)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(n=151)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825569"/>
                  </a:ext>
                </a:extLst>
              </a:tr>
              <a:tr h="80692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(36 - 90)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(43 - 91)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08851100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0.281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349252631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78927600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11874756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ASA-PS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056360465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470276200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709871033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4151600554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22.4 (14.7 - 40.4)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 (14.0 - 32.5)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16442225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5580 (510 - 9830)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5910 (2880 - 13700)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488013935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3110 (250 - 6910)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4070 (1310 - 11460)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 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403072970"/>
                  </a:ext>
                </a:extLst>
              </a:tr>
              <a:tr h="157223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Lymphocyte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1820 (230 - 3780)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1190 (230 - 2100)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580417091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 (3 - 937)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382 (165 - 829)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817653487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 (39 - 460)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(58 - 726)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780216677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location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0.592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47458273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EGJ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601448928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770781298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924117869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996071382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diameter (mm)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(3 - 180)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(5 - 176)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166898923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Differentiation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4069457181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86524467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299893255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821366199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Depth of tumor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939977508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T1a-1b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267741442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529744709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582289979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4a-4b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471940264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 node meta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567152445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04309863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04528988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828462317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408206474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pTNM stage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072332955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1a-1b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268799731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2a-2b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754658692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3a-3c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60849923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Operative procedure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294823618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272323034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Proximal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824291739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94867892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Operation time (min)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 (70 - 911)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 (204 - 703)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956064941"/>
                  </a:ext>
                </a:extLst>
              </a:tr>
              <a:tr h="157223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Intraoperative blood loss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(0 - 5850)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(0 - 2600)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4253912351"/>
                  </a:ext>
                </a:extLst>
              </a:tr>
              <a:tr h="157223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complications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1448160250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Present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705802553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Absent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932883074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CRP (mg/dl)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 (0.01 - 5.35)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 (0.01 - 11.10)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2664352466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 (ng/ml)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 (0.7 - 106.0)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(0.7 - 171.6)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30004314"/>
                  </a:ext>
                </a:extLst>
              </a:tr>
              <a:tr h="157223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Adjuvant chemotherapy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379921244"/>
                  </a:ext>
                </a:extLst>
              </a:tr>
              <a:tr h="12790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/>
                </a:tc>
                <a:extLst>
                  <a:ext uri="{0D108BD9-81ED-4DB2-BD59-A6C34878D82A}">
                    <a16:rowId xmlns:a16="http://schemas.microsoft.com/office/drawing/2014/main" val="437396043"/>
                  </a:ext>
                </a:extLst>
              </a:tr>
              <a:tr h="8069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86" marR="3586" marT="3586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394129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2552DC-FDAD-4489-9DAC-1C5E4AFCB994}"/>
              </a:ext>
            </a:extLst>
          </p:cNvPr>
          <p:cNvSpPr txBox="1"/>
          <p:nvPr/>
        </p:nvSpPr>
        <p:spPr>
          <a:xfrm>
            <a:off x="454325" y="526675"/>
            <a:ext cx="605738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0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3 Relationships between the </a:t>
            </a:r>
            <a:r>
              <a:rPr lang="en-US" altLang="ja-JP" sz="1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inflammation-based prognostic index</a:t>
            </a:r>
            <a:r>
              <a:rPr lang="en-US" altLang="ja-JP" sz="1000" kern="1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10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and clinicopathological features</a:t>
            </a:r>
            <a:endParaRPr lang="ja-JP" altLang="ja-JP" sz="1000" kern="100" dirty="0"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35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</TotalTime>
  <Words>393</Words>
  <Application>Microsoft Office PowerPoint</Application>
  <PresentationFormat>画面に合わせる (4:3)</PresentationFormat>
  <Paragraphs>209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平原 典幸</dc:creator>
  <cp:lastModifiedBy>平原 典幸</cp:lastModifiedBy>
  <cp:revision>25</cp:revision>
  <dcterms:created xsi:type="dcterms:W3CDTF">2022-01-27T05:28:38Z</dcterms:created>
  <dcterms:modified xsi:type="dcterms:W3CDTF">2022-08-14T05:53:35Z</dcterms:modified>
</cp:coreProperties>
</file>