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8" autoAdjust="0"/>
    <p:restoredTop sz="94660"/>
  </p:normalViewPr>
  <p:slideViewPr>
    <p:cSldViewPr snapToGrid="0">
      <p:cViewPr varScale="1">
        <p:scale>
          <a:sx n="60" d="100"/>
          <a:sy n="60" d="100"/>
        </p:scale>
        <p:origin x="1718" y="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5EEC9-59B4-4A10-88FE-2160867A3725}" type="datetimeFigureOut">
              <a:rPr kumimoji="1" lang="ja-JP" altLang="en-US" smtClean="0"/>
              <a:t>2022/8/14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E241E-43C1-4622-B1DC-C6463E9C2B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8063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5EEC9-59B4-4A10-88FE-2160867A3725}" type="datetimeFigureOut">
              <a:rPr kumimoji="1" lang="ja-JP" altLang="en-US" smtClean="0"/>
              <a:t>2022/8/14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E241E-43C1-4622-B1DC-C6463E9C2B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2314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5EEC9-59B4-4A10-88FE-2160867A3725}" type="datetimeFigureOut">
              <a:rPr kumimoji="1" lang="ja-JP" altLang="en-US" smtClean="0"/>
              <a:t>2022/8/14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E241E-43C1-4622-B1DC-C6463E9C2B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9015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5EEC9-59B4-4A10-88FE-2160867A3725}" type="datetimeFigureOut">
              <a:rPr kumimoji="1" lang="ja-JP" altLang="en-US" smtClean="0"/>
              <a:t>2022/8/14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E241E-43C1-4622-B1DC-C6463E9C2B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7473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5EEC9-59B4-4A10-88FE-2160867A3725}" type="datetimeFigureOut">
              <a:rPr kumimoji="1" lang="ja-JP" altLang="en-US" smtClean="0"/>
              <a:t>2022/8/14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E241E-43C1-4622-B1DC-C6463E9C2B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4833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5EEC9-59B4-4A10-88FE-2160867A3725}" type="datetimeFigureOut">
              <a:rPr kumimoji="1" lang="ja-JP" altLang="en-US" smtClean="0"/>
              <a:t>2022/8/14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E241E-43C1-4622-B1DC-C6463E9C2B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8620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5EEC9-59B4-4A10-88FE-2160867A3725}" type="datetimeFigureOut">
              <a:rPr kumimoji="1" lang="ja-JP" altLang="en-US" smtClean="0"/>
              <a:t>2022/8/14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E241E-43C1-4622-B1DC-C6463E9C2B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8083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5EEC9-59B4-4A10-88FE-2160867A3725}" type="datetimeFigureOut">
              <a:rPr kumimoji="1" lang="ja-JP" altLang="en-US" smtClean="0"/>
              <a:t>2022/8/14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E241E-43C1-4622-B1DC-C6463E9C2B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1077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5EEC9-59B4-4A10-88FE-2160867A3725}" type="datetimeFigureOut">
              <a:rPr kumimoji="1" lang="ja-JP" altLang="en-US" smtClean="0"/>
              <a:t>2022/8/14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E241E-43C1-4622-B1DC-C6463E9C2B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262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5EEC9-59B4-4A10-88FE-2160867A3725}" type="datetimeFigureOut">
              <a:rPr kumimoji="1" lang="ja-JP" altLang="en-US" smtClean="0"/>
              <a:t>2022/8/14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E241E-43C1-4622-B1DC-C6463E9C2B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8302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5EEC9-59B4-4A10-88FE-2160867A3725}" type="datetimeFigureOut">
              <a:rPr kumimoji="1" lang="ja-JP" altLang="en-US" smtClean="0"/>
              <a:t>2022/8/14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E241E-43C1-4622-B1DC-C6463E9C2B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4404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55EEC9-59B4-4A10-88FE-2160867A3725}" type="datetimeFigureOut">
              <a:rPr kumimoji="1" lang="ja-JP" altLang="en-US" smtClean="0"/>
              <a:t>2022/8/14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7E241E-43C1-4622-B1DC-C6463E9C2B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1188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296824E6-4941-4336-B07A-2824E412B2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5164735"/>
              </p:ext>
            </p:extLst>
          </p:nvPr>
        </p:nvGraphicFramePr>
        <p:xfrm>
          <a:off x="70340" y="626931"/>
          <a:ext cx="6717209" cy="8180906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69432">
                  <a:extLst>
                    <a:ext uri="{9D8B030D-6E8A-4147-A177-3AD203B41FA5}">
                      <a16:colId xmlns:a16="http://schemas.microsoft.com/office/drawing/2014/main" val="4044732498"/>
                    </a:ext>
                  </a:extLst>
                </a:gridCol>
                <a:gridCol w="154466">
                  <a:extLst>
                    <a:ext uri="{9D8B030D-6E8A-4147-A177-3AD203B41FA5}">
                      <a16:colId xmlns:a16="http://schemas.microsoft.com/office/drawing/2014/main" val="516641664"/>
                    </a:ext>
                  </a:extLst>
                </a:gridCol>
                <a:gridCol w="28050">
                  <a:extLst>
                    <a:ext uri="{9D8B030D-6E8A-4147-A177-3AD203B41FA5}">
                      <a16:colId xmlns:a16="http://schemas.microsoft.com/office/drawing/2014/main" val="2239108866"/>
                    </a:ext>
                  </a:extLst>
                </a:gridCol>
                <a:gridCol w="452944">
                  <a:extLst>
                    <a:ext uri="{9D8B030D-6E8A-4147-A177-3AD203B41FA5}">
                      <a16:colId xmlns:a16="http://schemas.microsoft.com/office/drawing/2014/main" val="1505597779"/>
                    </a:ext>
                  </a:extLst>
                </a:gridCol>
                <a:gridCol w="360295">
                  <a:extLst>
                    <a:ext uri="{9D8B030D-6E8A-4147-A177-3AD203B41FA5}">
                      <a16:colId xmlns:a16="http://schemas.microsoft.com/office/drawing/2014/main" val="2272483487"/>
                    </a:ext>
                  </a:extLst>
                </a:gridCol>
                <a:gridCol w="124636">
                  <a:extLst>
                    <a:ext uri="{9D8B030D-6E8A-4147-A177-3AD203B41FA5}">
                      <a16:colId xmlns:a16="http://schemas.microsoft.com/office/drawing/2014/main" val="1817548884"/>
                    </a:ext>
                  </a:extLst>
                </a:gridCol>
                <a:gridCol w="28050">
                  <a:extLst>
                    <a:ext uri="{9D8B030D-6E8A-4147-A177-3AD203B41FA5}">
                      <a16:colId xmlns:a16="http://schemas.microsoft.com/office/drawing/2014/main" val="1927173877"/>
                    </a:ext>
                  </a:extLst>
                </a:gridCol>
                <a:gridCol w="807768">
                  <a:extLst>
                    <a:ext uri="{9D8B030D-6E8A-4147-A177-3AD203B41FA5}">
                      <a16:colId xmlns:a16="http://schemas.microsoft.com/office/drawing/2014/main" val="633763945"/>
                    </a:ext>
                  </a:extLst>
                </a:gridCol>
                <a:gridCol w="494120">
                  <a:extLst>
                    <a:ext uri="{9D8B030D-6E8A-4147-A177-3AD203B41FA5}">
                      <a16:colId xmlns:a16="http://schemas.microsoft.com/office/drawing/2014/main" val="2266808859"/>
                    </a:ext>
                  </a:extLst>
                </a:gridCol>
                <a:gridCol w="178440">
                  <a:extLst>
                    <a:ext uri="{9D8B030D-6E8A-4147-A177-3AD203B41FA5}">
                      <a16:colId xmlns:a16="http://schemas.microsoft.com/office/drawing/2014/main" val="21160327"/>
                    </a:ext>
                  </a:extLst>
                </a:gridCol>
                <a:gridCol w="274204">
                  <a:extLst>
                    <a:ext uri="{9D8B030D-6E8A-4147-A177-3AD203B41FA5}">
                      <a16:colId xmlns:a16="http://schemas.microsoft.com/office/drawing/2014/main" val="684853116"/>
                    </a:ext>
                  </a:extLst>
                </a:gridCol>
                <a:gridCol w="77506">
                  <a:extLst>
                    <a:ext uri="{9D8B030D-6E8A-4147-A177-3AD203B41FA5}">
                      <a16:colId xmlns:a16="http://schemas.microsoft.com/office/drawing/2014/main" val="3364434980"/>
                    </a:ext>
                  </a:extLst>
                </a:gridCol>
                <a:gridCol w="30883">
                  <a:extLst>
                    <a:ext uri="{9D8B030D-6E8A-4147-A177-3AD203B41FA5}">
                      <a16:colId xmlns:a16="http://schemas.microsoft.com/office/drawing/2014/main" val="4193647231"/>
                    </a:ext>
                  </a:extLst>
                </a:gridCol>
                <a:gridCol w="679415">
                  <a:extLst>
                    <a:ext uri="{9D8B030D-6E8A-4147-A177-3AD203B41FA5}">
                      <a16:colId xmlns:a16="http://schemas.microsoft.com/office/drawing/2014/main" val="4012402374"/>
                    </a:ext>
                  </a:extLst>
                </a:gridCol>
                <a:gridCol w="617010">
                  <a:extLst>
                    <a:ext uri="{9D8B030D-6E8A-4147-A177-3AD203B41FA5}">
                      <a16:colId xmlns:a16="http://schemas.microsoft.com/office/drawing/2014/main" val="1249452027"/>
                    </a:ext>
                  </a:extLst>
                </a:gridCol>
                <a:gridCol w="165346">
                  <a:extLst>
                    <a:ext uri="{9D8B030D-6E8A-4147-A177-3AD203B41FA5}">
                      <a16:colId xmlns:a16="http://schemas.microsoft.com/office/drawing/2014/main" val="666900521"/>
                    </a:ext>
                  </a:extLst>
                </a:gridCol>
                <a:gridCol w="250757">
                  <a:extLst>
                    <a:ext uri="{9D8B030D-6E8A-4147-A177-3AD203B41FA5}">
                      <a16:colId xmlns:a16="http://schemas.microsoft.com/office/drawing/2014/main" val="431292646"/>
                    </a:ext>
                  </a:extLst>
                </a:gridCol>
                <a:gridCol w="68363">
                  <a:extLst>
                    <a:ext uri="{9D8B030D-6E8A-4147-A177-3AD203B41FA5}">
                      <a16:colId xmlns:a16="http://schemas.microsoft.com/office/drawing/2014/main" val="1409542298"/>
                    </a:ext>
                  </a:extLst>
                </a:gridCol>
                <a:gridCol w="51471">
                  <a:extLst>
                    <a:ext uri="{9D8B030D-6E8A-4147-A177-3AD203B41FA5}">
                      <a16:colId xmlns:a16="http://schemas.microsoft.com/office/drawing/2014/main" val="207629969"/>
                    </a:ext>
                  </a:extLst>
                </a:gridCol>
                <a:gridCol w="689709">
                  <a:extLst>
                    <a:ext uri="{9D8B030D-6E8A-4147-A177-3AD203B41FA5}">
                      <a16:colId xmlns:a16="http://schemas.microsoft.com/office/drawing/2014/main" val="1230474577"/>
                    </a:ext>
                  </a:extLst>
                </a:gridCol>
                <a:gridCol w="772062">
                  <a:extLst>
                    <a:ext uri="{9D8B030D-6E8A-4147-A177-3AD203B41FA5}">
                      <a16:colId xmlns:a16="http://schemas.microsoft.com/office/drawing/2014/main" val="370796959"/>
                    </a:ext>
                  </a:extLst>
                </a:gridCol>
                <a:gridCol w="235371">
                  <a:extLst>
                    <a:ext uri="{9D8B030D-6E8A-4147-A177-3AD203B41FA5}">
                      <a16:colId xmlns:a16="http://schemas.microsoft.com/office/drawing/2014/main" val="599426083"/>
                    </a:ext>
                  </a:extLst>
                </a:gridCol>
                <a:gridCol w="70597">
                  <a:extLst>
                    <a:ext uri="{9D8B030D-6E8A-4147-A177-3AD203B41FA5}">
                      <a16:colId xmlns:a16="http://schemas.microsoft.com/office/drawing/2014/main" val="3396654470"/>
                    </a:ext>
                  </a:extLst>
                </a:gridCol>
                <a:gridCol w="36314">
                  <a:extLst>
                    <a:ext uri="{9D8B030D-6E8A-4147-A177-3AD203B41FA5}">
                      <a16:colId xmlns:a16="http://schemas.microsoft.com/office/drawing/2014/main" val="3642101297"/>
                    </a:ext>
                  </a:extLst>
                </a:gridCol>
              </a:tblGrid>
              <a:tr h="108000">
                <a:tc rowSpan="3" gridSpan="4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Characteristics</a:t>
                      </a:r>
                    </a:p>
                  </a:txBody>
                  <a:tcPr marL="2650" marR="2650" marT="2650" marB="0" anchor="ctr"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Characteristics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rowSpan="3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</a:t>
                      </a:r>
                      <a:b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patients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LMR </a:t>
                      </a:r>
                    </a:p>
                  </a:txBody>
                  <a:tcPr marL="2650" marR="2650" marT="265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ja-JP" alt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r>
                        <a:rPr lang="ja-JP" alt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NLR</a:t>
                      </a:r>
                    </a:p>
                  </a:txBody>
                  <a:tcPr marL="2650" marR="2650" marT="265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ja-JP" alt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r>
                        <a:rPr lang="ja-JP" alt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PLR</a:t>
                      </a:r>
                    </a:p>
                  </a:txBody>
                  <a:tcPr marL="2650" marR="2650" marT="265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59077561"/>
                  </a:ext>
                </a:extLst>
              </a:tr>
              <a:tr h="108000">
                <a:tc gridSpan="4"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 4.315</a:t>
                      </a:r>
                      <a:endParaRPr kumimoji="1" lang="ja-JP" altLang="en-US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ja-JP" alt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≥ </a:t>
                      </a:r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4.315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 2.344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ja-JP" alt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≥ </a:t>
                      </a:r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2.344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212.01 &lt;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≥</a:t>
                      </a:r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212.01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17347620"/>
                  </a:ext>
                </a:extLst>
              </a:tr>
              <a:tr h="108000">
                <a:tc gridSpan="4" vMerge="1">
                  <a:txBody>
                    <a:bodyPr/>
                    <a:lstStyle/>
                    <a:p>
                      <a:pPr algn="l" fontAlgn="ctr"/>
                      <a:r>
                        <a:rPr lang="ja-JP" alt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L>
                      <a:noFill/>
                    </a:lnL>
                    <a:lnT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(n=207)</a:t>
                      </a:r>
                      <a:endParaRPr kumimoji="1" lang="ja-JP" altLang="en-US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T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(n=273)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T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value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T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(n=296)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T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(n=184)</a:t>
                      </a:r>
                    </a:p>
                  </a:txBody>
                  <a:tcPr marL="2650" marR="2650" marT="2650" marB="0" anchor="ctr">
                    <a:lnT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ja-JP" alt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value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T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(n=407)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T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(n=73)</a:t>
                      </a:r>
                    </a:p>
                  </a:txBody>
                  <a:tcPr marL="2650" marR="2650" marT="2650" marB="0" anchor="ctr">
                    <a:lnT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8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value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T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T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8918158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pPr algn="l" rtl="0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Age (years)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 (38-91)</a:t>
                      </a:r>
                      <a:endParaRPr kumimoji="1" lang="ja-JP" altLang="en-US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 (36-89)</a:t>
                      </a:r>
                      <a:r>
                        <a:rPr lang="ja-JP" alt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 0.001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 (36-91)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 (43-90)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0.008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 (36-90)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72(43-91)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0.062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134474468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3">
                  <a:txBody>
                    <a:bodyPr/>
                    <a:lstStyle/>
                    <a:p>
                      <a:pPr algn="l" rtl="0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Sex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endParaRPr kumimoji="1" lang="ja-JP" altLang="en-US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0.079</a:t>
                      </a:r>
                      <a:endParaRPr lang="en-US" altLang="ja-JP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0.432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0.944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3974295816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Male</a:t>
                      </a:r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337</a:t>
                      </a:r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154</a:t>
                      </a:r>
                      <a:endParaRPr kumimoji="1" lang="ja-JP" altLang="en-US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183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204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133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286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885871531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Female</a:t>
                      </a:r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143</a:t>
                      </a:r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kumimoji="1" lang="ja-JP" altLang="en-US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121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2967091095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ASA-PS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/>
                      <a:endParaRPr kumimoji="1" lang="ja-JP" altLang="en-US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0.007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1545658656"/>
                  </a:ext>
                </a:extLst>
              </a:tr>
              <a:tr h="136609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1" lang="ja-JP" altLang="en-US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4129188951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409</a:t>
                      </a:r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171</a:t>
                      </a:r>
                      <a:endParaRPr kumimoji="1" lang="ja-JP" altLang="en-US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238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354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4032084831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kumimoji="1" lang="ja-JP" altLang="en-US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144733636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3">
                  <a:txBody>
                    <a:bodyPr/>
                    <a:lstStyle/>
                    <a:p>
                      <a:pPr algn="l" rtl="0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BMI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21.9(14.0-32.5)</a:t>
                      </a:r>
                      <a:endParaRPr kumimoji="1" lang="ja-JP" altLang="en-US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22.8(14.8-40.4)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22.3(14.7-40.4)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22.3(14.0-32.7)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0.754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22.4(14.7 -40.4)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21.7(14.0-32.5)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0.063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41764537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3">
                  <a:txBody>
                    <a:bodyPr/>
                    <a:lstStyle/>
                    <a:p>
                      <a:pPr algn="l" rtl="0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WBC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rtl="0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5730(2870-13700)</a:t>
                      </a:r>
                      <a:endParaRPr kumimoji="1" lang="ja-JP" altLang="en-US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5630(510-9830)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0.292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5460(510-9280)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6115(3510-13700)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76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5710(510-13700)</a:t>
                      </a:r>
                      <a:endParaRPr lang="en-US" altLang="ja-JP" sz="76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5460(1830-12730)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0.133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2521645084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rtl="0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Neutrophil</a:t>
                      </a:r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Neutrophil</a:t>
                      </a:r>
                      <a:endParaRPr kumimoji="1" lang="ja-JP" altLang="en-US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rtl="0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3700(1310-11460)</a:t>
                      </a:r>
                      <a:endParaRPr kumimoji="1" lang="ja-JP" altLang="en-US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3190(250-6910)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 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3010(250-5100)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4270(2210-11460)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3340(250-8494)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3850(1100-11460)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0.012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1478291538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rtl="0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Lymphocyte</a:t>
                      </a:r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Lymphocyte</a:t>
                      </a:r>
                      <a:endParaRPr kumimoji="1" lang="ja-JP" altLang="en-US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rtl="0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1310(230-3780)</a:t>
                      </a:r>
                      <a:endParaRPr kumimoji="1" lang="ja-JP" altLang="en-US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1850(230-3780)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1845(230-3780)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1255(230-2270)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1730(230-3780)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960(230-2020)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2879588805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rtl="0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Monocyte</a:t>
                      </a:r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Monocyte</a:t>
                      </a:r>
                      <a:endParaRPr kumimoji="1" lang="ja-JP" altLang="en-US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rtl="0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408(210-937)</a:t>
                      </a:r>
                      <a:endParaRPr kumimoji="1" lang="ja-JP" altLang="en-US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311(3-727)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339(3-937)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366(85-829)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348(3-937)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362(37-829)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0.192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1993778399"/>
                  </a:ext>
                </a:extLst>
              </a:tr>
              <a:tr h="148116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3">
                  <a:txBody>
                    <a:bodyPr/>
                    <a:lstStyle/>
                    <a:p>
                      <a:pPr algn="l" rtl="0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Platelet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rtl="0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216(58-726)</a:t>
                      </a:r>
                      <a:endParaRPr kumimoji="1" lang="ja-JP" altLang="en-US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222(39-460)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0.432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220(39-460)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220(58-726)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0.267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215(39-460)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283(119-726)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2223423740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4">
                  <a:txBody>
                    <a:bodyPr/>
                    <a:lstStyle/>
                    <a:p>
                      <a:pPr algn="l" rtl="0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Tumor location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rtl="0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endParaRPr kumimoji="1" lang="ja-JP" altLang="en-US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0.891</a:t>
                      </a:r>
                      <a:endParaRPr lang="en-US" altLang="ja-JP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0.842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0.84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3260435999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EGJ</a:t>
                      </a:r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kumimoji="1" lang="ja-JP" altLang="en-US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1225418498"/>
                  </a:ext>
                </a:extLst>
              </a:tr>
              <a:tr h="136146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</a:t>
                      </a:r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kumimoji="1" lang="ja-JP" altLang="en-US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1841139864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204</a:t>
                      </a:r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  <a:endParaRPr kumimoji="1" lang="ja-JP" altLang="en-US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119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129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174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3938909249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168</a:t>
                      </a:r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  <a:endParaRPr kumimoji="1" lang="ja-JP" altLang="en-US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144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341211569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4">
                  <a:txBody>
                    <a:bodyPr/>
                    <a:lstStyle/>
                    <a:p>
                      <a:pPr algn="l" rtl="0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Tumor diameter (mm)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rtl="0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44(3-176)</a:t>
                      </a:r>
                      <a:endParaRPr kumimoji="1" lang="ja-JP" altLang="en-US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40(4-180)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</a:t>
                      </a:r>
                      <a:endParaRPr lang="en-US" altLang="ja-JP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40(3-180)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42(5-176)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0.059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40(3-180)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50(16-150)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0.001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1404672601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3">
                  <a:txBody>
                    <a:bodyPr/>
                    <a:lstStyle/>
                    <a:p>
                      <a:pPr algn="l" rtl="0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Differentiation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endParaRPr kumimoji="1" lang="ja-JP" altLang="en-US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0.657</a:t>
                      </a:r>
                      <a:endParaRPr lang="en-US" altLang="ja-JP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0.44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0.431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3123262402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Well</a:t>
                      </a:r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kumimoji="1" lang="ja-JP" altLang="en-US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3037168469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Moderate</a:t>
                      </a:r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177</a:t>
                      </a:r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endParaRPr kumimoji="1" lang="ja-JP" altLang="en-US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2641056552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Poor</a:t>
                      </a:r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209</a:t>
                      </a:r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  <a:endParaRPr kumimoji="1" lang="ja-JP" altLang="en-US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124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178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2944305802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4">
                  <a:txBody>
                    <a:bodyPr/>
                    <a:lstStyle/>
                    <a:p>
                      <a:pPr algn="l" rtl="0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Depth of tumor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rtl="0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/>
                      <a:endParaRPr kumimoji="1" lang="ja-JP" altLang="en-US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0.003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1919029368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T1a-1b</a:t>
                      </a:r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252</a:t>
                      </a:r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  <a:endParaRPr kumimoji="1" lang="ja-JP" altLang="en-US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163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171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226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1889970418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kumimoji="1" lang="ja-JP" altLang="en-US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232878351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kumimoji="1" lang="ja-JP" altLang="en-US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502328204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4a-4b</a:t>
                      </a:r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kumimoji="1" lang="ja-JP" altLang="en-US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3853850220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4">
                  <a:txBody>
                    <a:bodyPr/>
                    <a:lstStyle/>
                    <a:p>
                      <a:pPr algn="l" rtl="0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Lymph node meta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rtl="0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/>
                      <a:endParaRPr kumimoji="1" lang="ja-JP" altLang="en-US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0.004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0.332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4170129369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N0</a:t>
                      </a:r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314</a:t>
                      </a:r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</a:t>
                      </a:r>
                      <a:endParaRPr kumimoji="1" lang="ja-JP" altLang="en-US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203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278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511521154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N1</a:t>
                      </a:r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kumimoji="1" lang="ja-JP" altLang="en-US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4079853077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N2</a:t>
                      </a:r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kumimoji="1" lang="ja-JP" altLang="en-US" sz="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3975515822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N3</a:t>
                      </a:r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kumimoji="1" lang="ja-JP" altLang="en-US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1048195722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3">
                  <a:txBody>
                    <a:bodyPr/>
                    <a:lstStyle/>
                    <a:p>
                      <a:pPr algn="l" rtl="0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pTNM stage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/>
                      <a:endParaRPr kumimoji="1" lang="ja-JP" altLang="en-US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0.004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3723782324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1a-1b</a:t>
                      </a:r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283</a:t>
                      </a:r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</a:t>
                      </a:r>
                      <a:endParaRPr kumimoji="1" lang="ja-JP" altLang="en-US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184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787473901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2a-2b</a:t>
                      </a:r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kumimoji="1" lang="ja-JP" altLang="en-US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2493210371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3a-3c</a:t>
                      </a:r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</a:t>
                      </a:r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kumimoji="1" lang="ja-JP" altLang="en-US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79365674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7">
                  <a:txBody>
                    <a:bodyPr/>
                    <a:lstStyle/>
                    <a:p>
                      <a:pPr algn="l" rtl="0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Operative procedure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0.001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0.209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0.034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4111566739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</a:t>
                      </a:r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en-US" altLang="ja-JP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501999954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Proximal</a:t>
                      </a:r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US" altLang="ja-JP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1018368261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Distal</a:t>
                      </a:r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329</a:t>
                      </a:r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135</a:t>
                      </a:r>
                      <a:endParaRPr lang="en-US" altLang="ja-JP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194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127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283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1758129184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4">
                  <a:txBody>
                    <a:bodyPr/>
                    <a:lstStyle/>
                    <a:p>
                      <a:pPr algn="l" rtl="0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Operation time (min)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rtl="0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390(204-911)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378(70-808)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0.51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381(158-911)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386(70-703)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383(70-911)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386(231-692)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0.288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605333262"/>
                  </a:ext>
                </a:extLst>
              </a:tr>
              <a:tr h="143486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6">
                  <a:txBody>
                    <a:bodyPr/>
                    <a:lstStyle/>
                    <a:p>
                      <a:pPr algn="l" rtl="0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Intraoperative blood loss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rtl="0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50(0-3600)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20(0-5850)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0.03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40(0-5850)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50(0-2600)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0.568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40(0-5850)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30(0-1600)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0.921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2976681925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7"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Postoperative complications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0.036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0.486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0.419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3895785483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Present</a:t>
                      </a:r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145</a:t>
                      </a:r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2134429332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Absent</a:t>
                      </a:r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335</a:t>
                      </a:r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134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210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125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2544020320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3">
                  <a:txBody>
                    <a:bodyPr/>
                    <a:lstStyle/>
                    <a:p>
                      <a:pPr algn="l" rtl="0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CRP (mg/dl)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0.11(0.01-11.10)</a:t>
                      </a:r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0.06(0.01-4.26)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0.07(0.01-5.35)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0.11(0.01-11.1)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0.07(0.01-11.1)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0.16(0.01-7.09)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1674918749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3">
                  <a:txBody>
                    <a:bodyPr/>
                    <a:lstStyle/>
                    <a:p>
                      <a:pPr algn="l" rtl="0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CEA (ng/ml)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3.4(0.7-171.6)</a:t>
                      </a:r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3.3(0.7-86.4)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0.23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3.2(0.7-106.0)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3.6(0.7-171.6)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0.064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3.3(0.7-171.6)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3.4(0.8-163.3)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0.566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652269572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4">
                  <a:txBody>
                    <a:bodyPr/>
                    <a:lstStyle/>
                    <a:p>
                      <a:pPr algn="l" rtl="0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Adjuvant chemotherapy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rtl="0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0.919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0.558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0.557</a:t>
                      </a:r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3751623458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Yes</a:t>
                      </a:r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131</a:t>
                      </a:r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en-US" altLang="ja-JP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extLst>
                  <a:ext uri="{0D108BD9-81ED-4DB2-BD59-A6C34878D82A}">
                    <a16:rowId xmlns:a16="http://schemas.microsoft.com/office/drawing/2014/main" val="1673563993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u="none" strike="noStrike">
                          <a:effectLst/>
                        </a:rPr>
                        <a:t>　</a:t>
                      </a:r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ja-JP" alt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rtl="0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349</a:t>
                      </a:r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ja-JP" altLang="en-US" sz="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151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</a:t>
                      </a:r>
                    </a:p>
                  </a:txBody>
                  <a:tcPr marL="2650" marR="2650" marT="2650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en-US" altLang="ja-JP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ja-JP" alt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218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131</a:t>
                      </a:r>
                    </a:p>
                  </a:txBody>
                  <a:tcPr marL="2650" marR="2650" marT="2650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r>
                        <a:rPr lang="ja-JP" alt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298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</a:p>
                  </a:txBody>
                  <a:tcPr marL="2650" marR="2650" marT="2650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2650" marR="2650" marT="2650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9309261"/>
                  </a:ext>
                </a:extLst>
              </a:tr>
            </a:tbl>
          </a:graphicData>
        </a:graphic>
      </p:graphicFrame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B764326-8451-4097-AEF2-42C434743FF1}"/>
              </a:ext>
            </a:extLst>
          </p:cNvPr>
          <p:cNvSpPr txBox="1"/>
          <p:nvPr/>
        </p:nvSpPr>
        <p:spPr>
          <a:xfrm>
            <a:off x="675011" y="360995"/>
            <a:ext cx="550797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ja-JP" sz="1000" kern="100"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Table</a:t>
            </a:r>
            <a:r>
              <a:rPr lang="en-US" altLang="ja-JP" sz="1000" kern="100"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altLang="ja-JP" sz="1000" kern="1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1 Relationships between the Inflammatory biomarkers and clinicopathological features</a:t>
            </a:r>
            <a:endParaRPr lang="ja-JP" altLang="ja-JP" sz="10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8012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186</TotalTime>
  <Words>617</Words>
  <Application>Microsoft Office PowerPoint</Application>
  <PresentationFormat>画面に合わせる (4:3)</PresentationFormat>
  <Paragraphs>437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游明朝</vt:lpstr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平原 典幸</dc:creator>
  <cp:lastModifiedBy>平原 典幸</cp:lastModifiedBy>
  <cp:revision>26</cp:revision>
  <dcterms:created xsi:type="dcterms:W3CDTF">2022-01-27T05:28:38Z</dcterms:created>
  <dcterms:modified xsi:type="dcterms:W3CDTF">2022-08-14T05:51:46Z</dcterms:modified>
</cp:coreProperties>
</file>