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81" r:id="rId2"/>
    <p:sldId id="283" r:id="rId3"/>
    <p:sldId id="262" r:id="rId4"/>
    <p:sldId id="282" r:id="rId5"/>
    <p:sldId id="285" r:id="rId6"/>
    <p:sldId id="284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ED1"/>
    <a:srgbClr val="EE6A50"/>
    <a:srgbClr val="E07F80"/>
    <a:srgbClr val="1874CD"/>
    <a:srgbClr val="F0F7FF"/>
    <a:srgbClr val="D9D9D9"/>
    <a:srgbClr val="E5E5E5"/>
    <a:srgbClr val="FFFFFF"/>
    <a:srgbClr val="B452CD"/>
    <a:srgbClr val="EE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5781" autoAdjust="0"/>
  </p:normalViewPr>
  <p:slideViewPr>
    <p:cSldViewPr snapToGrid="0">
      <p:cViewPr>
        <p:scale>
          <a:sx n="100" d="100"/>
          <a:sy n="100" d="100"/>
        </p:scale>
        <p:origin x="40" y="-190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E77F6-23F5-417D-9CAC-5D2013F72085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5F8A4-D14B-4539-92CC-EA9C157D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9290" rtl="0" eaLnBrk="1" latinLnBrk="0" hangingPunct="1">
      <a:defRPr sz="826" kern="1200">
        <a:solidFill>
          <a:schemeClr val="tx1"/>
        </a:solidFill>
        <a:latin typeface="+mn-lt"/>
        <a:ea typeface="+mn-ea"/>
        <a:cs typeface="+mn-cs"/>
      </a:defRPr>
    </a:lvl1pPr>
    <a:lvl2pPr marL="314645" algn="l" defTabSz="629290" rtl="0" eaLnBrk="1" latinLnBrk="0" hangingPunct="1">
      <a:defRPr sz="826" kern="1200">
        <a:solidFill>
          <a:schemeClr val="tx1"/>
        </a:solidFill>
        <a:latin typeface="+mn-lt"/>
        <a:ea typeface="+mn-ea"/>
        <a:cs typeface="+mn-cs"/>
      </a:defRPr>
    </a:lvl2pPr>
    <a:lvl3pPr marL="629290" algn="l" defTabSz="629290" rtl="0" eaLnBrk="1" latinLnBrk="0" hangingPunct="1">
      <a:defRPr sz="826" kern="1200">
        <a:solidFill>
          <a:schemeClr val="tx1"/>
        </a:solidFill>
        <a:latin typeface="+mn-lt"/>
        <a:ea typeface="+mn-ea"/>
        <a:cs typeface="+mn-cs"/>
      </a:defRPr>
    </a:lvl3pPr>
    <a:lvl4pPr marL="943935" algn="l" defTabSz="629290" rtl="0" eaLnBrk="1" latinLnBrk="0" hangingPunct="1">
      <a:defRPr sz="826" kern="1200">
        <a:solidFill>
          <a:schemeClr val="tx1"/>
        </a:solidFill>
        <a:latin typeface="+mn-lt"/>
        <a:ea typeface="+mn-ea"/>
        <a:cs typeface="+mn-cs"/>
      </a:defRPr>
    </a:lvl4pPr>
    <a:lvl5pPr marL="1258580" algn="l" defTabSz="629290" rtl="0" eaLnBrk="1" latinLnBrk="0" hangingPunct="1">
      <a:defRPr sz="826" kern="1200">
        <a:solidFill>
          <a:schemeClr val="tx1"/>
        </a:solidFill>
        <a:latin typeface="+mn-lt"/>
        <a:ea typeface="+mn-ea"/>
        <a:cs typeface="+mn-cs"/>
      </a:defRPr>
    </a:lvl5pPr>
    <a:lvl6pPr marL="1573225" algn="l" defTabSz="629290" rtl="0" eaLnBrk="1" latinLnBrk="0" hangingPunct="1">
      <a:defRPr sz="826" kern="1200">
        <a:solidFill>
          <a:schemeClr val="tx1"/>
        </a:solidFill>
        <a:latin typeface="+mn-lt"/>
        <a:ea typeface="+mn-ea"/>
        <a:cs typeface="+mn-cs"/>
      </a:defRPr>
    </a:lvl6pPr>
    <a:lvl7pPr marL="1887870" algn="l" defTabSz="629290" rtl="0" eaLnBrk="1" latinLnBrk="0" hangingPunct="1">
      <a:defRPr sz="826" kern="1200">
        <a:solidFill>
          <a:schemeClr val="tx1"/>
        </a:solidFill>
        <a:latin typeface="+mn-lt"/>
        <a:ea typeface="+mn-ea"/>
        <a:cs typeface="+mn-cs"/>
      </a:defRPr>
    </a:lvl7pPr>
    <a:lvl8pPr marL="2202515" algn="l" defTabSz="629290" rtl="0" eaLnBrk="1" latinLnBrk="0" hangingPunct="1">
      <a:defRPr sz="826" kern="1200">
        <a:solidFill>
          <a:schemeClr val="tx1"/>
        </a:solidFill>
        <a:latin typeface="+mn-lt"/>
        <a:ea typeface="+mn-ea"/>
        <a:cs typeface="+mn-cs"/>
      </a:defRPr>
    </a:lvl8pPr>
    <a:lvl9pPr marL="2517160" algn="l" defTabSz="629290" rtl="0" eaLnBrk="1" latinLnBrk="0" hangingPunct="1">
      <a:defRPr sz="8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5F8A4-D14B-4539-92CC-EA9C157D2D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8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5F8A4-D14B-4539-92CC-EA9C157D2D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9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5F8A4-D14B-4539-92CC-EA9C157D2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64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5F8A4-D14B-4539-92CC-EA9C157D2D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0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5F8A4-D14B-4539-92CC-EA9C157D2D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5F8A4-D14B-4539-92CC-EA9C157D2D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3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4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5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5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5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7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5247B-BC77-4AF1-A662-B8819E43428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320D-1729-4EAE-8F32-B4D6A9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3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06A1F7D-A1BE-8226-A47B-EED8842851E5}"/>
              </a:ext>
            </a:extLst>
          </p:cNvPr>
          <p:cNvGrpSpPr/>
          <p:nvPr/>
        </p:nvGrpSpPr>
        <p:grpSpPr>
          <a:xfrm>
            <a:off x="1788144" y="428760"/>
            <a:ext cx="6329712" cy="6000480"/>
            <a:chOff x="1721225" y="428760"/>
            <a:chExt cx="6329712" cy="6000480"/>
          </a:xfrm>
        </p:grpSpPr>
        <p:pic>
          <p:nvPicPr>
            <p:cNvPr id="4" name="Picture 3" descr="Chart, scatter chart&#10;&#10;Description automatically generated">
              <a:extLst>
                <a:ext uri="{FF2B5EF4-FFF2-40B4-BE49-F238E27FC236}">
                  <a16:creationId xmlns:a16="http://schemas.microsoft.com/office/drawing/2014/main" id="{03054D87-79D0-96DB-D8D6-97FE425DD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055" y="428760"/>
              <a:ext cx="6195881" cy="442562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FD2AA1-CA9C-1992-6600-496A36425C0A}"/>
                </a:ext>
              </a:extLst>
            </p:cNvPr>
            <p:cNvSpPr/>
            <p:nvPr/>
          </p:nvSpPr>
          <p:spPr>
            <a:xfrm>
              <a:off x="1721225" y="5044245"/>
              <a:ext cx="63297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Supplementary Figure 1: Strong linear relationship between the number of </a:t>
              </a:r>
              <a:r>
                <a:rPr lang="en-GB" sz="1400" b="1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Bowtie2</a:t>
              </a:r>
              <a:r>
                <a:rPr lang="en-GB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mapped and </a:t>
              </a:r>
              <a:r>
                <a:rPr lang="en-GB" sz="1400" b="1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Kraken2</a:t>
              </a:r>
              <a:r>
                <a:rPr lang="en-GB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assigned reads on the log10 scale. </a:t>
              </a:r>
              <a:r>
                <a:rPr lang="en-GB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All data points (</a:t>
              </a:r>
              <a:r>
                <a:rPr lang="en-GB" sz="14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en-GB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=120) are shown on the scatter plot. The linear regression line and associated parameter estimates annotated here were computed after removing 4 outlier data points. These outliers had studentised residuals &gt;2 as computed from an initial linear regression including all data points.</a:t>
              </a:r>
              <a:endPara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50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558415-5163-5BCE-2D6B-90A691B7FD1D}"/>
              </a:ext>
            </a:extLst>
          </p:cNvPr>
          <p:cNvGrpSpPr/>
          <p:nvPr/>
        </p:nvGrpSpPr>
        <p:grpSpPr>
          <a:xfrm>
            <a:off x="2242861" y="337248"/>
            <a:ext cx="5420277" cy="6183504"/>
            <a:chOff x="2083182" y="485166"/>
            <a:chExt cx="5420277" cy="61835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B42CE9-3CA1-9D2F-E325-4D4AFC1037F0}"/>
                </a:ext>
              </a:extLst>
            </p:cNvPr>
            <p:cNvGrpSpPr/>
            <p:nvPr/>
          </p:nvGrpSpPr>
          <p:grpSpPr>
            <a:xfrm>
              <a:off x="2083182" y="485166"/>
              <a:ext cx="5420277" cy="4865697"/>
              <a:chOff x="1568210" y="337248"/>
              <a:chExt cx="6615691" cy="6569294"/>
            </a:xfrm>
          </p:grpSpPr>
          <p:pic>
            <p:nvPicPr>
              <p:cNvPr id="4" name="Picture 3" descr="Chart, histogram&#10;&#10;Description automatically generated">
                <a:extLst>
                  <a:ext uri="{FF2B5EF4-FFF2-40B4-BE49-F238E27FC236}">
                    <a16:creationId xmlns:a16="http://schemas.microsoft.com/office/drawing/2014/main" id="{FC9A7A46-81BE-DDEA-D34F-CFA970700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98" y="337248"/>
                <a:ext cx="6461803" cy="6461803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5993D3-BA6C-23E0-724A-BC432BA897EE}"/>
                  </a:ext>
                </a:extLst>
              </p:cNvPr>
              <p:cNvSpPr/>
              <p:nvPr/>
            </p:nvSpPr>
            <p:spPr>
              <a:xfrm>
                <a:off x="1692035" y="2657563"/>
                <a:ext cx="268398" cy="1239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B178C9-861E-DC4F-A0BB-7760A386C8FB}"/>
                  </a:ext>
                </a:extLst>
              </p:cNvPr>
              <p:cNvSpPr/>
              <p:nvPr/>
            </p:nvSpPr>
            <p:spPr>
              <a:xfrm>
                <a:off x="1664679" y="2086019"/>
                <a:ext cx="335134" cy="2247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4F34ED-EECC-1C45-8B6A-DFEB0D04B1C7}"/>
                  </a:ext>
                </a:extLst>
              </p:cNvPr>
              <p:cNvSpPr txBox="1"/>
              <p:nvPr/>
            </p:nvSpPr>
            <p:spPr>
              <a:xfrm rot="16200000">
                <a:off x="680143" y="2866594"/>
                <a:ext cx="2083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No. of samples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9D17ED-0D17-3F8C-4AF0-C98285436183}"/>
                  </a:ext>
                </a:extLst>
              </p:cNvPr>
              <p:cNvSpPr/>
              <p:nvPr/>
            </p:nvSpPr>
            <p:spPr>
              <a:xfrm rot="5400000">
                <a:off x="5124085" y="5201933"/>
                <a:ext cx="265398" cy="28435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F06A3-ACC8-EB0C-A60B-FD5B845C3CD2}"/>
                  </a:ext>
                </a:extLst>
              </p:cNvPr>
              <p:cNvSpPr txBox="1"/>
              <p:nvPr/>
            </p:nvSpPr>
            <p:spPr>
              <a:xfrm>
                <a:off x="3651229" y="6491005"/>
                <a:ext cx="3211107" cy="41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log</a:t>
                </a:r>
                <a:r>
                  <a:rPr lang="en-US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(total microbial read pairs)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DFDFD36-1A10-D88F-E4A1-5C6798FC8237}"/>
                  </a:ext>
                </a:extLst>
              </p:cNvPr>
              <p:cNvGrpSpPr/>
              <p:nvPr/>
            </p:nvGrpSpPr>
            <p:grpSpPr>
              <a:xfrm>
                <a:off x="2469864" y="600503"/>
                <a:ext cx="937930" cy="373984"/>
                <a:chOff x="1926167" y="1984460"/>
                <a:chExt cx="937930" cy="37398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28051D3-0D26-9EAF-2962-F861694941F4}"/>
                    </a:ext>
                  </a:extLst>
                </p:cNvPr>
                <p:cNvSpPr/>
                <p:nvPr/>
              </p:nvSpPr>
              <p:spPr>
                <a:xfrm>
                  <a:off x="1926167" y="2036463"/>
                  <a:ext cx="635286" cy="1729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8147ABC-724E-7BEF-5992-D6720B2A93B3}"/>
                    </a:ext>
                  </a:extLst>
                </p:cNvPr>
                <p:cNvSpPr txBox="1"/>
                <p:nvPr/>
              </p:nvSpPr>
              <p:spPr>
                <a:xfrm>
                  <a:off x="1926167" y="1984460"/>
                  <a:ext cx="937930" cy="373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=7,487</a:t>
                  </a:r>
                </a:p>
              </p:txBody>
            </p:sp>
          </p:grp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B3EDF2-65D1-E67B-36A5-04F32BA8116D}"/>
                </a:ext>
              </a:extLst>
            </p:cNvPr>
            <p:cNvSpPr/>
            <p:nvPr/>
          </p:nvSpPr>
          <p:spPr>
            <a:xfrm>
              <a:off x="2083182" y="5499119"/>
              <a:ext cx="542027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Supplementary Figure 2: Distribution of total microbial reads for samples with no detected non-contaminant taxa. </a:t>
              </a:r>
              <a:r>
                <a:rPr lang="en-GB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Total microbial read counts are equivalent to the number of reads classified as microbial after applying the abundance filter but before decontamination (see </a:t>
              </a:r>
              <a:r>
                <a:rPr lang="en-GB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Methods</a:t>
              </a:r>
              <a:r>
                <a:rPr lang="en-GB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GB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Figure 1a</a:t>
              </a:r>
              <a:r>
                <a:rPr lang="en-GB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).</a:t>
              </a:r>
              <a:endPara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26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D6786F-693E-4678-BD7B-73DB742A8D5A}"/>
              </a:ext>
            </a:extLst>
          </p:cNvPr>
          <p:cNvSpPr>
            <a:spLocks/>
          </p:cNvSpPr>
          <p:nvPr/>
        </p:nvSpPr>
        <p:spPr>
          <a:xfrm>
            <a:off x="320840" y="314135"/>
            <a:ext cx="9144000" cy="6324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7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2DFDE4A-E17E-8BB4-0A2E-24137FD3B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3" y="149885"/>
            <a:ext cx="8909688" cy="2969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8E239C-2968-4132-9B99-3EDCBEB7F6BF}"/>
              </a:ext>
            </a:extLst>
          </p:cNvPr>
          <p:cNvSpPr txBox="1"/>
          <p:nvPr/>
        </p:nvSpPr>
        <p:spPr>
          <a:xfrm>
            <a:off x="397522" y="124438"/>
            <a:ext cx="36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35" name="Picture 34" descr="A silhouette of a person&#10;&#10;Description automatically generated with low confidence">
            <a:extLst>
              <a:ext uri="{FF2B5EF4-FFF2-40B4-BE49-F238E27FC236}">
                <a16:creationId xmlns:a16="http://schemas.microsoft.com/office/drawing/2014/main" id="{2C2CDB8D-CA5F-D397-9674-F466BA209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71" y="473841"/>
            <a:ext cx="635132" cy="6351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992E69E-D6D0-272A-371B-0C636DCBC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993" y="1695836"/>
            <a:ext cx="296088" cy="78034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DF134F5-A398-2D78-FDD0-B4BA941E4544}"/>
              </a:ext>
            </a:extLst>
          </p:cNvPr>
          <p:cNvSpPr/>
          <p:nvPr/>
        </p:nvSpPr>
        <p:spPr>
          <a:xfrm>
            <a:off x="573149" y="2751341"/>
            <a:ext cx="8848382" cy="36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110E2-F9A0-509C-487D-B8E16D662DDB}"/>
              </a:ext>
            </a:extLst>
          </p:cNvPr>
          <p:cNvSpPr txBox="1"/>
          <p:nvPr/>
        </p:nvSpPr>
        <p:spPr>
          <a:xfrm>
            <a:off x="1260197" y="2708824"/>
            <a:ext cx="926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Multiple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8DE8CC-9742-1549-B2E1-B9C6207E12D0}"/>
              </a:ext>
            </a:extLst>
          </p:cNvPr>
          <p:cNvSpPr txBox="1"/>
          <p:nvPr/>
        </p:nvSpPr>
        <p:spPr>
          <a:xfrm>
            <a:off x="2506135" y="2708824"/>
            <a:ext cx="926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483467-4489-0663-D3EA-913662ADA23E}"/>
              </a:ext>
            </a:extLst>
          </p:cNvPr>
          <p:cNvSpPr txBox="1"/>
          <p:nvPr/>
        </p:nvSpPr>
        <p:spPr>
          <a:xfrm>
            <a:off x="3677864" y="2713063"/>
            <a:ext cx="926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A4D184-5E74-8BEB-0F74-86E2FC0A6CBB}"/>
              </a:ext>
            </a:extLst>
          </p:cNvPr>
          <p:cNvSpPr txBox="1"/>
          <p:nvPr/>
        </p:nvSpPr>
        <p:spPr>
          <a:xfrm>
            <a:off x="4331802" y="2712430"/>
            <a:ext cx="1538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Genitourinary tract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D7F66A-BA02-5A9D-6B59-55F32E0C9CF1}"/>
              </a:ext>
            </a:extLst>
          </p:cNvPr>
          <p:cNvSpPr txBox="1"/>
          <p:nvPr/>
        </p:nvSpPr>
        <p:spPr>
          <a:xfrm>
            <a:off x="5909271" y="2708824"/>
            <a:ext cx="57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Blood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4A9345-79BD-3570-AC5E-85A80F52DB8A}"/>
              </a:ext>
            </a:extLst>
          </p:cNvPr>
          <p:cNvSpPr txBox="1"/>
          <p:nvPr/>
        </p:nvSpPr>
        <p:spPr>
          <a:xfrm>
            <a:off x="6987686" y="2708201"/>
            <a:ext cx="68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8541D8-9D89-E3ED-4654-4889FEA01BAE}"/>
              </a:ext>
            </a:extLst>
          </p:cNvPr>
          <p:cNvSpPr txBox="1"/>
          <p:nvPr/>
        </p:nvSpPr>
        <p:spPr>
          <a:xfrm>
            <a:off x="7836192" y="2708824"/>
            <a:ext cx="1327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Respiratory tract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FDAEB-1D8A-23FC-0D97-2A597193C96B}"/>
              </a:ext>
            </a:extLst>
          </p:cNvPr>
          <p:cNvSpPr/>
          <p:nvPr/>
        </p:nvSpPr>
        <p:spPr>
          <a:xfrm>
            <a:off x="8191379" y="1507857"/>
            <a:ext cx="530512" cy="184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956BF-0867-75E9-6D56-A13B194B578D}"/>
              </a:ext>
            </a:extLst>
          </p:cNvPr>
          <p:cNvSpPr txBox="1"/>
          <p:nvPr/>
        </p:nvSpPr>
        <p:spPr>
          <a:xfrm>
            <a:off x="8111533" y="1475453"/>
            <a:ext cx="72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=7924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E47F7F-8172-CCAD-FCF4-C6AE45034DB2}"/>
              </a:ext>
            </a:extLst>
          </p:cNvPr>
          <p:cNvSpPr/>
          <p:nvPr/>
        </p:nvSpPr>
        <p:spPr>
          <a:xfrm>
            <a:off x="8166265" y="217105"/>
            <a:ext cx="615425" cy="199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D728C3-F57A-4343-09F9-E6263074C8B1}"/>
              </a:ext>
            </a:extLst>
          </p:cNvPr>
          <p:cNvSpPr txBox="1"/>
          <p:nvPr/>
        </p:nvSpPr>
        <p:spPr>
          <a:xfrm>
            <a:off x="8132471" y="230860"/>
            <a:ext cx="635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=968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564024-EDAD-7CEB-3EB4-96C0D9E368D0}"/>
              </a:ext>
            </a:extLst>
          </p:cNvPr>
          <p:cNvSpPr/>
          <p:nvPr/>
        </p:nvSpPr>
        <p:spPr>
          <a:xfrm rot="5400000">
            <a:off x="8778884" y="755096"/>
            <a:ext cx="964423" cy="1800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8A336E0-33E0-4F23-0226-8AEBE1CF5045}"/>
              </a:ext>
            </a:extLst>
          </p:cNvPr>
          <p:cNvSpPr/>
          <p:nvPr/>
        </p:nvSpPr>
        <p:spPr>
          <a:xfrm rot="5400000">
            <a:off x="8778884" y="2037568"/>
            <a:ext cx="964423" cy="1800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Adults</a:t>
            </a:r>
          </a:p>
        </p:txBody>
      </p:sp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38270A95-EA79-091B-5D65-431F519B1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33" y="3009149"/>
            <a:ext cx="4537077" cy="3024718"/>
          </a:xfrm>
          <a:prstGeom prst="rect">
            <a:avLst/>
          </a:prstGeom>
        </p:spPr>
      </p:pic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AD1846DF-EF86-E146-0D3A-FCED9C520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9" y="2983908"/>
            <a:ext cx="3897345" cy="311787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5F6B9AF-4766-2FAE-1254-357EE17FA492}"/>
              </a:ext>
            </a:extLst>
          </p:cNvPr>
          <p:cNvSpPr txBox="1"/>
          <p:nvPr/>
        </p:nvSpPr>
        <p:spPr>
          <a:xfrm>
            <a:off x="4813387" y="2977680"/>
            <a:ext cx="467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F16A3-ADC0-4954-A009-20CFD73BEA56}"/>
              </a:ext>
            </a:extLst>
          </p:cNvPr>
          <p:cNvSpPr txBox="1"/>
          <p:nvPr/>
        </p:nvSpPr>
        <p:spPr>
          <a:xfrm>
            <a:off x="406996" y="2955845"/>
            <a:ext cx="672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053D97-8418-B97F-D54B-B367146AA164}"/>
              </a:ext>
            </a:extLst>
          </p:cNvPr>
          <p:cNvSpPr txBox="1"/>
          <p:nvPr/>
        </p:nvSpPr>
        <p:spPr>
          <a:xfrm>
            <a:off x="7601820" y="5987935"/>
            <a:ext cx="1782648" cy="20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Gut microbes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CA0D2-F25B-A3EB-F733-62DCB5ED45F4}"/>
              </a:ext>
            </a:extLst>
          </p:cNvPr>
          <p:cNvSpPr/>
          <p:nvPr/>
        </p:nvSpPr>
        <p:spPr>
          <a:xfrm>
            <a:off x="4985138" y="5316170"/>
            <a:ext cx="4371510" cy="1039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EFBA90-39A2-CBD8-4532-C904059FDA25}"/>
              </a:ext>
            </a:extLst>
          </p:cNvPr>
          <p:cNvSpPr txBox="1"/>
          <p:nvPr/>
        </p:nvSpPr>
        <p:spPr>
          <a:xfrm rot="19623105">
            <a:off x="4932171" y="5441475"/>
            <a:ext cx="950386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Bifidobacterium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adolescentis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F2D657-771B-7B2A-3FBD-664D312B2879}"/>
              </a:ext>
            </a:extLst>
          </p:cNvPr>
          <p:cNvSpPr txBox="1"/>
          <p:nvPr/>
        </p:nvSpPr>
        <p:spPr>
          <a:xfrm rot="19623105">
            <a:off x="5244090" y="5469538"/>
            <a:ext cx="1050649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Corynebacterium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jeikeium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5C7DE7-49CE-A8A4-127F-C9733693AA0E}"/>
              </a:ext>
            </a:extLst>
          </p:cNvPr>
          <p:cNvSpPr txBox="1"/>
          <p:nvPr/>
        </p:nvSpPr>
        <p:spPr>
          <a:xfrm rot="19623105">
            <a:off x="5744888" y="5448473"/>
            <a:ext cx="945148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Anaerostipes</a:t>
            </a: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hadrus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7648E0-FC85-CE7D-7D2E-0334E4BF1F9E}"/>
              </a:ext>
            </a:extLst>
          </p:cNvPr>
          <p:cNvSpPr txBox="1"/>
          <p:nvPr/>
        </p:nvSpPr>
        <p:spPr>
          <a:xfrm rot="19623105">
            <a:off x="6097367" y="5459692"/>
            <a:ext cx="1001699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Ruminococcus</a:t>
            </a: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torques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730937-4917-904A-CABD-2D74E85E0C44}"/>
              </a:ext>
            </a:extLst>
          </p:cNvPr>
          <p:cNvSpPr txBox="1"/>
          <p:nvPr/>
        </p:nvSpPr>
        <p:spPr>
          <a:xfrm rot="19623105">
            <a:off x="6550375" y="5448645"/>
            <a:ext cx="954787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Bifidobacterium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catenulatum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94CD4C-2D81-69DB-F822-2DEDF18C9336}"/>
              </a:ext>
            </a:extLst>
          </p:cNvPr>
          <p:cNvSpPr txBox="1"/>
          <p:nvPr/>
        </p:nvSpPr>
        <p:spPr>
          <a:xfrm rot="19623105">
            <a:off x="7168064" y="5374461"/>
            <a:ext cx="717098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Blautia</a:t>
            </a: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obeum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48BB7A-6C86-AE44-E376-14DD71D8C722}"/>
              </a:ext>
            </a:extLst>
          </p:cNvPr>
          <p:cNvSpPr txBox="1"/>
          <p:nvPr/>
        </p:nvSpPr>
        <p:spPr>
          <a:xfrm rot="19623105">
            <a:off x="7430935" y="5420138"/>
            <a:ext cx="876687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Coprococcus</a:t>
            </a: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06E4B5-572A-A445-36BB-E18F0995D224}"/>
              </a:ext>
            </a:extLst>
          </p:cNvPr>
          <p:cNvSpPr txBox="1"/>
          <p:nvPr/>
        </p:nvSpPr>
        <p:spPr>
          <a:xfrm rot="19623105">
            <a:off x="7839319" y="5419877"/>
            <a:ext cx="876687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Prevotella</a:t>
            </a: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jejuni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2F95D1-13CC-D774-FA4C-083F59B700EF}"/>
              </a:ext>
            </a:extLst>
          </p:cNvPr>
          <p:cNvSpPr txBox="1"/>
          <p:nvPr/>
        </p:nvSpPr>
        <p:spPr>
          <a:xfrm rot="19623105">
            <a:off x="8116792" y="5461887"/>
            <a:ext cx="1029768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Clostridium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innocuum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4F36B0-2FC5-CDDD-C49F-64B2AFDFEAB1}"/>
              </a:ext>
            </a:extLst>
          </p:cNvPr>
          <p:cNvSpPr txBox="1"/>
          <p:nvPr/>
        </p:nvSpPr>
        <p:spPr>
          <a:xfrm>
            <a:off x="6654720" y="5792576"/>
            <a:ext cx="1461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Gut microbes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FBA955-5E62-6CC7-56F6-44BF3EC08DDB}"/>
              </a:ext>
            </a:extLst>
          </p:cNvPr>
          <p:cNvSpPr/>
          <p:nvPr/>
        </p:nvSpPr>
        <p:spPr>
          <a:xfrm>
            <a:off x="684830" y="5295675"/>
            <a:ext cx="2711395" cy="670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3F3619-AF1F-3B31-4B88-89D3331CA935}"/>
              </a:ext>
            </a:extLst>
          </p:cNvPr>
          <p:cNvSpPr txBox="1"/>
          <p:nvPr/>
        </p:nvSpPr>
        <p:spPr>
          <a:xfrm rot="20002695">
            <a:off x="524120" y="5400946"/>
            <a:ext cx="926845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Fannyhessea</a:t>
            </a: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vaginae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DE1320-12CE-7EEA-1297-40E0F212FBC7}"/>
              </a:ext>
            </a:extLst>
          </p:cNvPr>
          <p:cNvSpPr txBox="1"/>
          <p:nvPr/>
        </p:nvSpPr>
        <p:spPr>
          <a:xfrm rot="20002695">
            <a:off x="1093698" y="5391292"/>
            <a:ext cx="926845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Lactobacillus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crispatus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23A1BC8-33D3-5EF7-29BB-7E636F017B49}"/>
              </a:ext>
            </a:extLst>
          </p:cNvPr>
          <p:cNvSpPr txBox="1"/>
          <p:nvPr/>
        </p:nvSpPr>
        <p:spPr>
          <a:xfrm rot="20002695">
            <a:off x="1654161" y="5402992"/>
            <a:ext cx="926845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Lactobacillus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iners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834045-B9DD-C431-B99A-5C3F737B33CC}"/>
              </a:ext>
            </a:extLst>
          </p:cNvPr>
          <p:cNvSpPr txBox="1"/>
          <p:nvPr/>
        </p:nvSpPr>
        <p:spPr>
          <a:xfrm rot="20002695">
            <a:off x="2230518" y="5391292"/>
            <a:ext cx="926845" cy="30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Lactobacillus </a:t>
            </a:r>
            <a:r>
              <a:rPr kumimoji="0" lang="en-US" sz="85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jensenii</a:t>
            </a:r>
            <a:endParaRPr kumimoji="0" lang="en-US" sz="854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CDD4AD0-41B0-4DD5-D693-9F012DF626F6}"/>
              </a:ext>
            </a:extLst>
          </p:cNvPr>
          <p:cNvSpPr/>
          <p:nvPr/>
        </p:nvSpPr>
        <p:spPr>
          <a:xfrm>
            <a:off x="3957849" y="4028900"/>
            <a:ext cx="512645" cy="466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272731C-F9AD-36CD-FEAA-5B73C7527984}"/>
              </a:ext>
            </a:extLst>
          </p:cNvPr>
          <p:cNvSpPr txBox="1"/>
          <p:nvPr/>
        </p:nvSpPr>
        <p:spPr>
          <a:xfrm>
            <a:off x="3840537" y="4024645"/>
            <a:ext cx="743585" cy="450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Female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DB147B-8EB2-AB86-E2F4-966B5CC30770}"/>
              </a:ext>
            </a:extLst>
          </p:cNvPr>
          <p:cNvSpPr/>
          <p:nvPr/>
        </p:nvSpPr>
        <p:spPr>
          <a:xfrm>
            <a:off x="3631566" y="3581263"/>
            <a:ext cx="342968" cy="466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010386-8732-D58E-89A9-5368DABA65DC}"/>
              </a:ext>
            </a:extLst>
          </p:cNvPr>
          <p:cNvSpPr txBox="1"/>
          <p:nvPr/>
        </p:nvSpPr>
        <p:spPr>
          <a:xfrm>
            <a:off x="3596389" y="3811707"/>
            <a:ext cx="743585" cy="26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F7992-CC0C-9394-B953-4EBC90E7F2BA}"/>
              </a:ext>
            </a:extLst>
          </p:cNvPr>
          <p:cNvSpPr/>
          <p:nvPr/>
        </p:nvSpPr>
        <p:spPr>
          <a:xfrm rot="5400000">
            <a:off x="2918617" y="3455343"/>
            <a:ext cx="964423" cy="1800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61A9CCF-B414-ABB9-652D-80D1AC1D419F}"/>
              </a:ext>
            </a:extLst>
          </p:cNvPr>
          <p:cNvSpPr/>
          <p:nvPr/>
        </p:nvSpPr>
        <p:spPr>
          <a:xfrm rot="5400000">
            <a:off x="2918617" y="4602283"/>
            <a:ext cx="964423" cy="1800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Adults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87C70FE-F854-4C08-0ECB-116C8134EE95}"/>
              </a:ext>
            </a:extLst>
          </p:cNvPr>
          <p:cNvSpPr/>
          <p:nvPr/>
        </p:nvSpPr>
        <p:spPr>
          <a:xfrm rot="5400000">
            <a:off x="8788895" y="3493075"/>
            <a:ext cx="964423" cy="1800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5346A0E-1721-31EB-70C6-1022EC218783}"/>
              </a:ext>
            </a:extLst>
          </p:cNvPr>
          <p:cNvSpPr/>
          <p:nvPr/>
        </p:nvSpPr>
        <p:spPr>
          <a:xfrm rot="5400000">
            <a:off x="8788894" y="4611540"/>
            <a:ext cx="964423" cy="1800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Adults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3413AC-1FC7-22E4-B0BD-ED5BC2FFDD0C}"/>
              </a:ext>
            </a:extLst>
          </p:cNvPr>
          <p:cNvSpPr txBox="1"/>
          <p:nvPr/>
        </p:nvSpPr>
        <p:spPr>
          <a:xfrm>
            <a:off x="999434" y="5759830"/>
            <a:ext cx="253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Genitourinary tract microbes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77FC4E0-E633-4550-4A79-279935116606}"/>
              </a:ext>
            </a:extLst>
          </p:cNvPr>
          <p:cNvSpPr/>
          <p:nvPr/>
        </p:nvSpPr>
        <p:spPr>
          <a:xfrm>
            <a:off x="115943" y="6137076"/>
            <a:ext cx="9674114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Supplementary Figure 3: Higher prevalence of microbes in the blood of healthy children.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(a) The disproportionately high prevalence of microbes in the children’s cohort GUSTO relative to the other adult cohorts. Prevalence of (b) genitourinary tract-associated and (c) gut-associated microbes in children’s and adult cohorts, stratified by sex. Body site classifications were determined using the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Disbiome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database.</a:t>
            </a:r>
          </a:p>
        </p:txBody>
      </p:sp>
    </p:spTree>
    <p:extLst>
      <p:ext uri="{BB962C8B-B14F-4D97-AF65-F5344CB8AC3E}">
        <p14:creationId xmlns:p14="http://schemas.microsoft.com/office/powerpoint/2010/main" val="65223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CD652D-E139-BE6B-B115-1E17EE5D5116}"/>
              </a:ext>
            </a:extLst>
          </p:cNvPr>
          <p:cNvSpPr/>
          <p:nvPr/>
        </p:nvSpPr>
        <p:spPr>
          <a:xfrm>
            <a:off x="270667" y="5754118"/>
            <a:ext cx="9506504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Supplementary Figure 4: Inconsistent associations between </a:t>
            </a:r>
            <a:r>
              <a:rPr lang="en-GB" sz="1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acnes</a:t>
            </a:r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genetic ancestry</a:t>
            </a: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Samples were stratified by source cohort and genetic ancestry to calculate </a:t>
            </a:r>
            <a:r>
              <a:rPr lang="en-GB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acnes</a:t>
            </a:r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prevalence. Only the cohorts where a significant (p&lt;0.05) association between the presence of </a:t>
            </a:r>
            <a:r>
              <a:rPr lang="en-GB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acnes</a:t>
            </a: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genetic ancestry was found are shown (</a:t>
            </a:r>
            <a:r>
              <a:rPr lang="en-GB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i.e.</a:t>
            </a: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MEC and SEED). The number of samples used as the denominator when calculating prevalence is annotated.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7" name="Picture 46" descr="Chart, bar chart&#10;&#10;Description automatically generated">
            <a:extLst>
              <a:ext uri="{FF2B5EF4-FFF2-40B4-BE49-F238E27FC236}">
                <a16:creationId xmlns:a16="http://schemas.microsoft.com/office/drawing/2014/main" id="{048A65DB-86A3-6729-B10E-2D8EBACDE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0" y="267707"/>
            <a:ext cx="9144019" cy="548641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90CF1DF-ECB9-2C9B-8347-043D83AD434A}"/>
              </a:ext>
            </a:extLst>
          </p:cNvPr>
          <p:cNvSpPr/>
          <p:nvPr/>
        </p:nvSpPr>
        <p:spPr>
          <a:xfrm>
            <a:off x="438150" y="1733550"/>
            <a:ext cx="196850" cy="214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0CECB6-0A93-A196-D780-42DEA5DDDE12}"/>
              </a:ext>
            </a:extLst>
          </p:cNvPr>
          <p:cNvSpPr txBox="1"/>
          <p:nvPr/>
        </p:nvSpPr>
        <p:spPr>
          <a:xfrm rot="16200000">
            <a:off x="-812307" y="2627798"/>
            <a:ext cx="2540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C. acnes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prevalence (%)</a:t>
            </a:r>
          </a:p>
        </p:txBody>
      </p:sp>
    </p:spTree>
    <p:extLst>
      <p:ext uri="{BB962C8B-B14F-4D97-AF65-F5344CB8AC3E}">
        <p14:creationId xmlns:p14="http://schemas.microsoft.com/office/powerpoint/2010/main" val="29028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185F59-8155-CBFF-A55F-827B60C7CC93}"/>
              </a:ext>
            </a:extLst>
          </p:cNvPr>
          <p:cNvGrpSpPr/>
          <p:nvPr/>
        </p:nvGrpSpPr>
        <p:grpSpPr>
          <a:xfrm>
            <a:off x="631026" y="0"/>
            <a:ext cx="8643947" cy="5873963"/>
            <a:chOff x="378133" y="100117"/>
            <a:chExt cx="9410760" cy="66915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7C1A1A7-8470-ECC8-118D-4744F24D53A1}"/>
                </a:ext>
              </a:extLst>
            </p:cNvPr>
            <p:cNvSpPr/>
            <p:nvPr/>
          </p:nvSpPr>
          <p:spPr>
            <a:xfrm>
              <a:off x="381000" y="100117"/>
              <a:ext cx="9144000" cy="6691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8DEB77-4F4E-70DC-AA1D-7E0EF785D58A}"/>
                </a:ext>
              </a:extLst>
            </p:cNvPr>
            <p:cNvSpPr/>
            <p:nvPr/>
          </p:nvSpPr>
          <p:spPr>
            <a:xfrm>
              <a:off x="3910117" y="225500"/>
              <a:ext cx="2044051" cy="319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020EB3-D2C5-7450-2B2E-9B19393C7A7B}"/>
                </a:ext>
              </a:extLst>
            </p:cNvPr>
            <p:cNvSpPr/>
            <p:nvPr/>
          </p:nvSpPr>
          <p:spPr>
            <a:xfrm>
              <a:off x="381000" y="2694633"/>
              <a:ext cx="268398" cy="1239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4F8350-8253-44C2-D909-2D46812A5140}"/>
                </a:ext>
              </a:extLst>
            </p:cNvPr>
            <p:cNvSpPr/>
            <p:nvPr/>
          </p:nvSpPr>
          <p:spPr>
            <a:xfrm>
              <a:off x="4980160" y="2603037"/>
              <a:ext cx="268398" cy="1239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1236C8-C4DC-63F0-3F4E-BE45035D35EF}"/>
                </a:ext>
              </a:extLst>
            </p:cNvPr>
            <p:cNvSpPr/>
            <p:nvPr/>
          </p:nvSpPr>
          <p:spPr>
            <a:xfrm rot="5400000">
              <a:off x="2626350" y="5660741"/>
              <a:ext cx="268398" cy="1239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 descr="Chart&#10;&#10;Description automatically generated">
              <a:extLst>
                <a:ext uri="{FF2B5EF4-FFF2-40B4-BE49-F238E27FC236}">
                  <a16:creationId xmlns:a16="http://schemas.microsoft.com/office/drawing/2014/main" id="{44F75674-CA76-0E41-C3DE-588CACA74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36" y="525607"/>
              <a:ext cx="9010529" cy="600702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C9DE44-9CB8-BEB2-F1A4-547D3E91953B}"/>
                </a:ext>
              </a:extLst>
            </p:cNvPr>
            <p:cNvSpPr/>
            <p:nvPr/>
          </p:nvSpPr>
          <p:spPr>
            <a:xfrm rot="5400000">
              <a:off x="4341772" y="5401021"/>
              <a:ext cx="268398" cy="2083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0360D7-8091-4933-526C-33BA11205D4B}"/>
                </a:ext>
              </a:extLst>
            </p:cNvPr>
            <p:cNvSpPr txBox="1"/>
            <p:nvPr/>
          </p:nvSpPr>
          <p:spPr>
            <a:xfrm>
              <a:off x="3871330" y="6399614"/>
              <a:ext cx="2044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Relative abundance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3B87440-6E43-0365-1D24-3F4FFDB15401}"/>
                </a:ext>
              </a:extLst>
            </p:cNvPr>
            <p:cNvSpPr/>
            <p:nvPr/>
          </p:nvSpPr>
          <p:spPr>
            <a:xfrm>
              <a:off x="447736" y="2287174"/>
              <a:ext cx="268398" cy="2083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E6F2E6-0983-9914-4CD5-F50AFD297CDB}"/>
                </a:ext>
              </a:extLst>
            </p:cNvPr>
            <p:cNvSpPr txBox="1"/>
            <p:nvPr/>
          </p:nvSpPr>
          <p:spPr>
            <a:xfrm rot="16200000">
              <a:off x="-509934" y="3068907"/>
              <a:ext cx="2083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log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(no. of species)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CDE06A-4D11-A5AA-D873-9333F69F9253}"/>
                </a:ext>
              </a:extLst>
            </p:cNvPr>
            <p:cNvSpPr txBox="1"/>
            <p:nvPr/>
          </p:nvSpPr>
          <p:spPr>
            <a:xfrm>
              <a:off x="6740906" y="147538"/>
              <a:ext cx="2892741" cy="319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Microbial read fraction (no. of reads)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080A1D7-BB3D-9E9E-8749-A6A4A64CB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4110" y="6178960"/>
              <a:ext cx="0" cy="18907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528C19-234D-D310-8239-02D016A5DC72}"/>
                </a:ext>
              </a:extLst>
            </p:cNvPr>
            <p:cNvSpPr txBox="1"/>
            <p:nvPr/>
          </p:nvSpPr>
          <p:spPr>
            <a:xfrm>
              <a:off x="1511843" y="6345062"/>
              <a:ext cx="22025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Relative abundance=0.005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205D6E-EC61-A307-982E-4CD8D5F81790}"/>
                </a:ext>
              </a:extLst>
            </p:cNvPr>
            <p:cNvSpPr/>
            <p:nvPr/>
          </p:nvSpPr>
          <p:spPr>
            <a:xfrm>
              <a:off x="8530477" y="3320099"/>
              <a:ext cx="847664" cy="324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6F33D6-49B9-F82C-9518-7A648FE77D0C}"/>
                </a:ext>
              </a:extLst>
            </p:cNvPr>
            <p:cNvSpPr txBox="1"/>
            <p:nvPr/>
          </p:nvSpPr>
          <p:spPr>
            <a:xfrm>
              <a:off x="8462932" y="3303213"/>
              <a:ext cx="132596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False-positive</a:t>
              </a:r>
            </a:p>
            <a:p>
              <a:pPr>
                <a:lnSpc>
                  <a:spcPct val="80000"/>
                </a:lnSpc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True-positive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0658226-57DE-7A23-CA63-2FA2D4B7FA5E}"/>
                </a:ext>
              </a:extLst>
            </p:cNvPr>
            <p:cNvSpPr txBox="1"/>
            <p:nvPr/>
          </p:nvSpPr>
          <p:spPr>
            <a:xfrm>
              <a:off x="5686712" y="4929887"/>
              <a:ext cx="3243028" cy="3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922D5A8-CE76-69A3-1F9A-350C00101F09}"/>
              </a:ext>
            </a:extLst>
          </p:cNvPr>
          <p:cNvSpPr/>
          <p:nvPr/>
        </p:nvSpPr>
        <p:spPr>
          <a:xfrm>
            <a:off x="1778688" y="421479"/>
            <a:ext cx="5880565" cy="4875205"/>
          </a:xfrm>
          <a:prstGeom prst="rect">
            <a:avLst/>
          </a:prstGeom>
          <a:solidFill>
            <a:srgbClr val="00CED1">
              <a:alpha val="21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43ED37-456D-56F4-4922-08A0D7267D89}"/>
              </a:ext>
            </a:extLst>
          </p:cNvPr>
          <p:cNvSpPr/>
          <p:nvPr/>
        </p:nvSpPr>
        <p:spPr>
          <a:xfrm>
            <a:off x="133350" y="5861227"/>
            <a:ext cx="9639300" cy="86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2929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Supplementary Figure 5: Simulation experiments to determine the abundance </a:t>
            </a:r>
            <a:r>
              <a:rPr lang="en-GB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cutoff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reducing false-positive species assignments.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Approximately 373 million total reads were generated from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(GRCh38)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10 microbial reference genomes at various microbial read fractions using </a:t>
            </a:r>
            <a:r>
              <a:rPr lang="en-US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InSillicoSeq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 abundance cutoff delineating the false-positive (FP) from true was selected (relative abundance=0.005) that retains and excludes all true-positive and false-positive Kraken2 species assignments, respectively.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F9E24-8FEE-5E3F-A68B-6902686A3F7D}"/>
              </a:ext>
            </a:extLst>
          </p:cNvPr>
          <p:cNvSpPr txBox="1"/>
          <p:nvPr/>
        </p:nvSpPr>
        <p:spPr>
          <a:xfrm>
            <a:off x="3191008" y="167194"/>
            <a:ext cx="3039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CE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True-positive read assignments to retain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058584-F00C-4276-31EE-6AA411016983}"/>
              </a:ext>
            </a:extLst>
          </p:cNvPr>
          <p:cNvSpPr/>
          <p:nvPr/>
        </p:nvSpPr>
        <p:spPr>
          <a:xfrm>
            <a:off x="1197206" y="410593"/>
            <a:ext cx="553721" cy="4875205"/>
          </a:xfrm>
          <a:prstGeom prst="rect">
            <a:avLst/>
          </a:prstGeom>
          <a:solidFill>
            <a:srgbClr val="E07F80">
              <a:alpha val="21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99DE12-EE78-AE40-391B-B92DF6C9AB32}"/>
              </a:ext>
            </a:extLst>
          </p:cNvPr>
          <p:cNvSpPr txBox="1"/>
          <p:nvPr/>
        </p:nvSpPr>
        <p:spPr>
          <a:xfrm>
            <a:off x="16344" y="146856"/>
            <a:ext cx="3039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E6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False-positive assignments to exclude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9AD3329-04AB-ECBB-2AD5-070658EA940D}"/>
              </a:ext>
            </a:extLst>
          </p:cNvPr>
          <p:cNvCxnSpPr>
            <a:cxnSpLocks/>
          </p:cNvCxnSpPr>
          <p:nvPr/>
        </p:nvCxnSpPr>
        <p:spPr>
          <a:xfrm>
            <a:off x="7769430" y="271236"/>
            <a:ext cx="0" cy="15024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0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FC5310-4E07-77F6-479A-1C1373384C85}"/>
              </a:ext>
            </a:extLst>
          </p:cNvPr>
          <p:cNvGrpSpPr/>
          <p:nvPr/>
        </p:nvGrpSpPr>
        <p:grpSpPr>
          <a:xfrm>
            <a:off x="452407" y="118546"/>
            <a:ext cx="8866010" cy="5642174"/>
            <a:chOff x="354190" y="133786"/>
            <a:chExt cx="9209464" cy="5849286"/>
          </a:xfrm>
        </p:grpSpPr>
        <p:pic>
          <p:nvPicPr>
            <p:cNvPr id="39" name="Picture 38" descr="A picture containing text, scoreboard&#10;&#10;Description automatically generated">
              <a:extLst>
                <a:ext uri="{FF2B5EF4-FFF2-40B4-BE49-F238E27FC236}">
                  <a16:creationId xmlns:a16="http://schemas.microsoft.com/office/drawing/2014/main" id="{32BF2EB3-A53C-6CB6-526C-994AD2867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0" y="198427"/>
              <a:ext cx="4538423" cy="544610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E90017-F8B4-188E-1C27-97B50079C05C}"/>
                </a:ext>
              </a:extLst>
            </p:cNvPr>
            <p:cNvSpPr txBox="1"/>
            <p:nvPr/>
          </p:nvSpPr>
          <p:spPr>
            <a:xfrm rot="16200000">
              <a:off x="-127834" y="2424998"/>
              <a:ext cx="1271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Prevalence</a:t>
              </a:r>
            </a:p>
          </p:txBody>
        </p:sp>
        <p:pic>
          <p:nvPicPr>
            <p:cNvPr id="29" name="Picture 28" descr="Chart, histogram&#10;&#10;Description automatically generated">
              <a:extLst>
                <a:ext uri="{FF2B5EF4-FFF2-40B4-BE49-F238E27FC236}">
                  <a16:creationId xmlns:a16="http://schemas.microsoft.com/office/drawing/2014/main" id="{E1227E34-CC4F-621B-AFDE-7DA7DE5BA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52" y="207993"/>
              <a:ext cx="4204914" cy="5406318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53DD12-5E66-7202-E355-A2A54F917648}"/>
                </a:ext>
              </a:extLst>
            </p:cNvPr>
            <p:cNvSpPr/>
            <p:nvPr/>
          </p:nvSpPr>
          <p:spPr>
            <a:xfrm>
              <a:off x="4815339" y="138636"/>
              <a:ext cx="2010679" cy="279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01A3CC-36A9-4ADB-7065-26DC08461572}"/>
                </a:ext>
              </a:extLst>
            </p:cNvPr>
            <p:cNvSpPr txBox="1"/>
            <p:nvPr/>
          </p:nvSpPr>
          <p:spPr>
            <a:xfrm>
              <a:off x="5619843" y="165659"/>
              <a:ext cx="3377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Contaminants in flow cell lot 20367079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B2CBDC-EB2A-0829-4426-4DBAAC039087}"/>
                </a:ext>
              </a:extLst>
            </p:cNvPr>
            <p:cNvSpPr/>
            <p:nvPr/>
          </p:nvSpPr>
          <p:spPr>
            <a:xfrm>
              <a:off x="908884" y="183977"/>
              <a:ext cx="2010679" cy="23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14F581-3B1B-724F-F32C-F7C04E070DBF}"/>
                </a:ext>
              </a:extLst>
            </p:cNvPr>
            <p:cNvSpPr txBox="1"/>
            <p:nvPr/>
          </p:nvSpPr>
          <p:spPr>
            <a:xfrm>
              <a:off x="1358274" y="133786"/>
              <a:ext cx="28440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Sphingobium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sp. YG1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BC9AC6-42F9-F485-AF18-08A83AA61A6D}"/>
                </a:ext>
              </a:extLst>
            </p:cNvPr>
            <p:cNvSpPr/>
            <p:nvPr/>
          </p:nvSpPr>
          <p:spPr>
            <a:xfrm rot="18007231">
              <a:off x="3741443" y="5301121"/>
              <a:ext cx="477041" cy="98744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F01416-8BE9-B588-4641-3423F9B0F3AF}"/>
                </a:ext>
              </a:extLst>
            </p:cNvPr>
            <p:cNvSpPr txBox="1"/>
            <p:nvPr/>
          </p:nvSpPr>
          <p:spPr>
            <a:xfrm>
              <a:off x="1932810" y="5675295"/>
              <a:ext cx="1884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Flow cell lot number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B06178-5194-AA3D-D3C4-1461A53FC6DD}"/>
                </a:ext>
              </a:extLst>
            </p:cNvPr>
            <p:cNvSpPr txBox="1"/>
            <p:nvPr/>
          </p:nvSpPr>
          <p:spPr>
            <a:xfrm>
              <a:off x="6217891" y="5657033"/>
              <a:ext cx="2135615" cy="31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Contaminants (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=72)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B03EDD-02B2-6570-FC4E-D3003B3A2362}"/>
                </a:ext>
              </a:extLst>
            </p:cNvPr>
            <p:cNvSpPr txBox="1"/>
            <p:nvPr/>
          </p:nvSpPr>
          <p:spPr>
            <a:xfrm rot="5400000">
              <a:off x="8423798" y="2563467"/>
              <a:ext cx="1971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Contaminants (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=72)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22ED2EA-1930-8687-D0DE-16FF8D442256}"/>
                </a:ext>
              </a:extLst>
            </p:cNvPr>
            <p:cNvSpPr/>
            <p:nvPr/>
          </p:nvSpPr>
          <p:spPr>
            <a:xfrm>
              <a:off x="4837865" y="146823"/>
              <a:ext cx="4677809" cy="5778237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2375E89-D12E-CC0A-FE10-EFCA86C5545F}"/>
                </a:ext>
              </a:extLst>
            </p:cNvPr>
            <p:cNvCxnSpPr>
              <a:cxnSpLocks/>
            </p:cNvCxnSpPr>
            <p:nvPr/>
          </p:nvCxnSpPr>
          <p:spPr>
            <a:xfrm>
              <a:off x="3899273" y="5581583"/>
              <a:ext cx="938591" cy="343477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E7C129-16E3-6C61-13BE-5944D9DFC8B1}"/>
                </a:ext>
              </a:extLst>
            </p:cNvPr>
            <p:cNvSpPr txBox="1"/>
            <p:nvPr/>
          </p:nvSpPr>
          <p:spPr>
            <a:xfrm>
              <a:off x="390326" y="133786"/>
              <a:ext cx="235506" cy="31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6DC0B2-16B7-896B-37D5-C1A765FBD3E7}"/>
                </a:ext>
              </a:extLst>
            </p:cNvPr>
            <p:cNvSpPr txBox="1"/>
            <p:nvPr/>
          </p:nvSpPr>
          <p:spPr>
            <a:xfrm>
              <a:off x="4885412" y="133786"/>
              <a:ext cx="235506" cy="31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B0F2E67-1421-5B9A-C0C5-CCA23C977812}"/>
                </a:ext>
              </a:extLst>
            </p:cNvPr>
            <p:cNvSpPr/>
            <p:nvPr/>
          </p:nvSpPr>
          <p:spPr>
            <a:xfrm>
              <a:off x="5710933" y="5350493"/>
              <a:ext cx="444334" cy="164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62CB5A-B621-CB87-5B53-23F1EDC86075}"/>
                </a:ext>
              </a:extLst>
            </p:cNvPr>
            <p:cNvSpPr txBox="1"/>
            <p:nvPr/>
          </p:nvSpPr>
          <p:spPr>
            <a:xfrm>
              <a:off x="4757696" y="5249752"/>
              <a:ext cx="1695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Spearman’s </a:t>
              </a:r>
              <a:r>
                <a:rPr lang="el-GR" sz="1200" dirty="0"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CCD8D31-4BAD-64F4-4837-F15823AA64B3}"/>
              </a:ext>
            </a:extLst>
          </p:cNvPr>
          <p:cNvSpPr/>
          <p:nvPr/>
        </p:nvSpPr>
        <p:spPr>
          <a:xfrm>
            <a:off x="24534" y="5816139"/>
            <a:ext cx="9881466" cy="10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2929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Supplementary Figure 6: Illustration of decontamination filters used.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(a) The prevalence filter flagged </a:t>
            </a:r>
            <a:r>
              <a:rPr lang="en-GB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Sphingobium</a:t>
            </a:r>
            <a:r>
              <a:rPr lang="en-GB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sp. YG1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a contaminant because its prevalence in at least one batch (i.e., flow cell lot used) is greater than 25% (threshold indicated by dotted red line) and more than two-fold higher than the prevalence in at least one other batch. (b) Heatmap of pairwise Spearman’s Rho (i.e., correlation) between the 72 contaminant species identified by the correlation filter for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flow cell batch 20367079. The highly correlated nature of these species indicates that they are indeed likely contaminants specific to batch 20367079.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42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10086</TotalTime>
  <Words>613</Words>
  <Application>Microsoft Office PowerPoint</Application>
  <PresentationFormat>A4 Paper (210x297 mm)</PresentationFormat>
  <Paragraphs>70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Cedric Tan</dc:creator>
  <cp:lastModifiedBy>TAN Chih Shen Cedric</cp:lastModifiedBy>
  <cp:revision>720</cp:revision>
  <dcterms:created xsi:type="dcterms:W3CDTF">2022-03-11T03:42:19Z</dcterms:created>
  <dcterms:modified xsi:type="dcterms:W3CDTF">2022-07-30T03:25:15Z</dcterms:modified>
</cp:coreProperties>
</file>