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62" r:id="rId3"/>
    <p:sldId id="263" r:id="rId4"/>
    <p:sldId id="258" r:id="rId5"/>
    <p:sldId id="264" r:id="rId6"/>
    <p:sldId id="265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5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F:\Experiment\&#27668;&#35937;&#25968;&#25454;\&#27668;&#35937;&#36164;&#26009;-&#23433;&#38451;\4&#26376;1&#26085;-4&#26376;30&#26085;%20&#23433;&#38451;&#27668;&#35937;&#25968;&#25454;&#27719;&#24635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Experiment\&#27668;&#35937;&#25968;&#25454;\&#27668;&#35937;&#25968;&#25454;-&#26032;&#30086;\&#25972;&#29702;-&#19977;&#20010;&#31449;&#27668;&#35937;&#36164;&#26009;&#65288;&#32599;&#32769;&#24072;&#20379;&#65289;%20(&#33258;&#21160;&#20445;&#23384;&#30340;)-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图表!$B$1</c:f>
              <c:strCache>
                <c:ptCount val="1"/>
                <c:pt idx="0">
                  <c:v>Mean 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tx1"/>
              </a:solidFill>
              <a:ln w="12700">
                <a:solidFill>
                  <a:schemeClr val="tx1"/>
                </a:solidFill>
              </a:ln>
              <a:effectLst/>
            </c:spPr>
          </c:marker>
          <c:cat>
            <c:numRef>
              <c:f>图表!$A$2:$A$31</c:f>
              <c:numCache>
                <c:formatCode>m/d;@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图表!$B$2:$B$31</c:f>
              <c:numCache>
                <c:formatCode>0.00_ </c:formatCode>
                <c:ptCount val="30"/>
                <c:pt idx="0">
                  <c:v>12.976824999999998</c:v>
                </c:pt>
                <c:pt idx="1">
                  <c:v>12.147737499999998</c:v>
                </c:pt>
                <c:pt idx="2">
                  <c:v>11.673249999999999</c:v>
                </c:pt>
                <c:pt idx="3">
                  <c:v>12.5678125</c:v>
                </c:pt>
                <c:pt idx="4">
                  <c:v>13.0884375</c:v>
                </c:pt>
                <c:pt idx="5">
                  <c:v>13.6361875</c:v>
                </c:pt>
                <c:pt idx="6">
                  <c:v>14.893750000000001</c:v>
                </c:pt>
                <c:pt idx="7">
                  <c:v>13.90775</c:v>
                </c:pt>
                <c:pt idx="8">
                  <c:v>13.838375000000001</c:v>
                </c:pt>
                <c:pt idx="9">
                  <c:v>13.315125000000002</c:v>
                </c:pt>
                <c:pt idx="10">
                  <c:v>13.248525000000003</c:v>
                </c:pt>
                <c:pt idx="11">
                  <c:v>13.597799999999999</c:v>
                </c:pt>
                <c:pt idx="12">
                  <c:v>14.272925000000001</c:v>
                </c:pt>
                <c:pt idx="13">
                  <c:v>15.389749999999999</c:v>
                </c:pt>
                <c:pt idx="14">
                  <c:v>16.175249999999998</c:v>
                </c:pt>
                <c:pt idx="15">
                  <c:v>15.767375000000001</c:v>
                </c:pt>
                <c:pt idx="16">
                  <c:v>17.110749999999999</c:v>
                </c:pt>
                <c:pt idx="17">
                  <c:v>16.686</c:v>
                </c:pt>
                <c:pt idx="18">
                  <c:v>16.001374999999999</c:v>
                </c:pt>
                <c:pt idx="19">
                  <c:v>15.605625</c:v>
                </c:pt>
                <c:pt idx="20">
                  <c:v>15.515000000000001</c:v>
                </c:pt>
                <c:pt idx="21">
                  <c:v>15.504375000000001</c:v>
                </c:pt>
                <c:pt idx="22">
                  <c:v>16.00825</c:v>
                </c:pt>
                <c:pt idx="23">
                  <c:v>16.924125</c:v>
                </c:pt>
                <c:pt idx="24">
                  <c:v>16.077125000000002</c:v>
                </c:pt>
                <c:pt idx="25">
                  <c:v>16.753750000000004</c:v>
                </c:pt>
                <c:pt idx="26">
                  <c:v>17.148</c:v>
                </c:pt>
                <c:pt idx="27">
                  <c:v>18.274125000000002</c:v>
                </c:pt>
                <c:pt idx="28">
                  <c:v>19.675250000000002</c:v>
                </c:pt>
                <c:pt idx="29">
                  <c:v>20.619874999999997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C8-4343-A859-2A7ECDE6F2FE}"/>
            </c:ext>
          </c:extLst>
        </c:ser>
        <c:ser>
          <c:idx val="1"/>
          <c:order val="1"/>
          <c:tx>
            <c:strRef>
              <c:f>图表!$C$1</c:f>
              <c:strCache>
                <c:ptCount val="1"/>
                <c:pt idx="0">
                  <c:v>Maximum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5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图表!$A$2:$A$31</c:f>
              <c:numCache>
                <c:formatCode>m/d;@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图表!$C$2:$C$31</c:f>
              <c:numCache>
                <c:formatCode>0.00_ </c:formatCode>
                <c:ptCount val="30"/>
                <c:pt idx="0">
                  <c:v>18.819874999999996</c:v>
                </c:pt>
                <c:pt idx="1">
                  <c:v>18.389499999999998</c:v>
                </c:pt>
                <c:pt idx="2">
                  <c:v>18.140500000000003</c:v>
                </c:pt>
                <c:pt idx="3">
                  <c:v>19.352625000000003</c:v>
                </c:pt>
                <c:pt idx="4">
                  <c:v>19.486812499999999</c:v>
                </c:pt>
                <c:pt idx="5">
                  <c:v>19.53575</c:v>
                </c:pt>
                <c:pt idx="6">
                  <c:v>21.808125</c:v>
                </c:pt>
                <c:pt idx="7">
                  <c:v>20.252875</c:v>
                </c:pt>
                <c:pt idx="8">
                  <c:v>20.287875000000003</c:v>
                </c:pt>
                <c:pt idx="9">
                  <c:v>18.654187499999999</c:v>
                </c:pt>
                <c:pt idx="10">
                  <c:v>18.71125</c:v>
                </c:pt>
                <c:pt idx="11">
                  <c:v>19.56635</c:v>
                </c:pt>
                <c:pt idx="12">
                  <c:v>21.595999999999997</c:v>
                </c:pt>
                <c:pt idx="13">
                  <c:v>21.988624999999999</c:v>
                </c:pt>
                <c:pt idx="14">
                  <c:v>22.772000000000006</c:v>
                </c:pt>
                <c:pt idx="15">
                  <c:v>21.995000000000001</c:v>
                </c:pt>
                <c:pt idx="16">
                  <c:v>23.134874999999997</c:v>
                </c:pt>
                <c:pt idx="17">
                  <c:v>22.154</c:v>
                </c:pt>
                <c:pt idx="18">
                  <c:v>21.317749999999997</c:v>
                </c:pt>
                <c:pt idx="19">
                  <c:v>20.868874999999999</c:v>
                </c:pt>
                <c:pt idx="20">
                  <c:v>20.318375</c:v>
                </c:pt>
                <c:pt idx="21">
                  <c:v>21.081</c:v>
                </c:pt>
                <c:pt idx="22">
                  <c:v>21.801125000000003</c:v>
                </c:pt>
                <c:pt idx="23">
                  <c:v>23.227250000000002</c:v>
                </c:pt>
                <c:pt idx="24">
                  <c:v>21.574249999999999</c:v>
                </c:pt>
                <c:pt idx="25">
                  <c:v>22.835500000000003</c:v>
                </c:pt>
                <c:pt idx="26">
                  <c:v>23.670749999999998</c:v>
                </c:pt>
                <c:pt idx="27">
                  <c:v>25.165875</c:v>
                </c:pt>
                <c:pt idx="28">
                  <c:v>27.125125000000004</c:v>
                </c:pt>
                <c:pt idx="29">
                  <c:v>27.480249999999998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2C8-4343-A859-2A7ECDE6F2FE}"/>
            </c:ext>
          </c:extLst>
        </c:ser>
        <c:ser>
          <c:idx val="2"/>
          <c:order val="2"/>
          <c:tx>
            <c:strRef>
              <c:f>图表!$D$1</c:f>
              <c:strCache>
                <c:ptCount val="1"/>
                <c:pt idx="0">
                  <c:v>Minimum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triangle"/>
            <c:size val="5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图表!$A$2:$A$31</c:f>
              <c:numCache>
                <c:formatCode>m/d;@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图表!$D$2:$D$31</c:f>
              <c:numCache>
                <c:formatCode>0.00_ </c:formatCode>
                <c:ptCount val="30"/>
                <c:pt idx="0">
                  <c:v>7.4507875000000006</c:v>
                </c:pt>
                <c:pt idx="1">
                  <c:v>5.6841875000000002</c:v>
                </c:pt>
                <c:pt idx="2">
                  <c:v>4.7936499999999995</c:v>
                </c:pt>
                <c:pt idx="3">
                  <c:v>5.4990000000000006</c:v>
                </c:pt>
                <c:pt idx="4">
                  <c:v>6.4033125000000002</c:v>
                </c:pt>
                <c:pt idx="5">
                  <c:v>7.9327750000000012</c:v>
                </c:pt>
                <c:pt idx="6">
                  <c:v>7.5635250000000003</c:v>
                </c:pt>
                <c:pt idx="7">
                  <c:v>7.8658624999999986</c:v>
                </c:pt>
                <c:pt idx="8">
                  <c:v>7.3527500000000003</c:v>
                </c:pt>
                <c:pt idx="9">
                  <c:v>7.5688624999999998</c:v>
                </c:pt>
                <c:pt idx="10">
                  <c:v>7.5468124999999997</c:v>
                </c:pt>
                <c:pt idx="11">
                  <c:v>7.5859625000000008</c:v>
                </c:pt>
                <c:pt idx="12">
                  <c:v>7.0043875</c:v>
                </c:pt>
                <c:pt idx="13">
                  <c:v>8.6096249999999994</c:v>
                </c:pt>
                <c:pt idx="14">
                  <c:v>9.3341250000000002</c:v>
                </c:pt>
                <c:pt idx="15">
                  <c:v>9.7283249999999981</c:v>
                </c:pt>
                <c:pt idx="16">
                  <c:v>11.016837499999999</c:v>
                </c:pt>
                <c:pt idx="17">
                  <c:v>10.820625</c:v>
                </c:pt>
                <c:pt idx="18">
                  <c:v>10.7532</c:v>
                </c:pt>
                <c:pt idx="19">
                  <c:v>10.623587499999999</c:v>
                </c:pt>
                <c:pt idx="20">
                  <c:v>10.452562499999999</c:v>
                </c:pt>
                <c:pt idx="21">
                  <c:v>10.007224999999998</c:v>
                </c:pt>
                <c:pt idx="22">
                  <c:v>10.406775</c:v>
                </c:pt>
                <c:pt idx="23">
                  <c:v>10.376637499999998</c:v>
                </c:pt>
                <c:pt idx="24">
                  <c:v>10.533562499999999</c:v>
                </c:pt>
                <c:pt idx="25">
                  <c:v>10.4582625</c:v>
                </c:pt>
                <c:pt idx="26">
                  <c:v>10.201174999999999</c:v>
                </c:pt>
                <c:pt idx="27">
                  <c:v>11.1875125</c:v>
                </c:pt>
                <c:pt idx="28">
                  <c:v>11.970424999999999</c:v>
                </c:pt>
                <c:pt idx="29">
                  <c:v>14.07085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2C8-4343-A859-2A7ECDE6F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2381280"/>
        <c:axId val="328477808"/>
      </c:lineChart>
      <c:dateAx>
        <c:axId val="3223812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>
                    <a:solidFill>
                      <a:schemeClr val="tx1"/>
                    </a:solidFill>
                  </a:rPr>
                  <a:t>Date (month/day)</a:t>
                </a:r>
                <a:endParaRPr lang="zh-CN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m/d;@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328477808"/>
        <c:crosses val="autoZero"/>
        <c:auto val="1"/>
        <c:lblOffset val="100"/>
        <c:baseTimeUnit val="days"/>
        <c:majorUnit val="2"/>
        <c:majorTimeUnit val="days"/>
      </c:dateAx>
      <c:valAx>
        <c:axId val="32847780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>
                    <a:solidFill>
                      <a:schemeClr val="tx1"/>
                    </a:solidFill>
                  </a:rPr>
                  <a:t>Temperature (</a:t>
                </a:r>
                <a:r>
                  <a:rPr lang="zh-CN">
                    <a:solidFill>
                      <a:schemeClr val="tx1"/>
                    </a:solidFill>
                  </a:rPr>
                  <a:t>℃</a:t>
                </a:r>
                <a:r>
                  <a:rPr lang="en-US">
                    <a:solidFill>
                      <a:schemeClr val="tx1"/>
                    </a:solidFill>
                  </a:rPr>
                  <a:t>)</a:t>
                </a:r>
                <a:endParaRPr lang="zh-CN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0_ " sourceLinked="0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32238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783544790465207"/>
          <c:y val="5.6133712452610049E-2"/>
          <c:w val="0.38753235430346294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949807908537508E-2"/>
          <c:y val="0.11009317274550239"/>
          <c:w val="0.87907558278818576"/>
          <c:h val="0.75203041340785282"/>
        </c:manualLayout>
      </c:layout>
      <c:lineChart>
        <c:grouping val="standard"/>
        <c:varyColors val="0"/>
        <c:ser>
          <c:idx val="0"/>
          <c:order val="0"/>
          <c:tx>
            <c:strRef>
              <c:f>石河子日均温度!$E$149</c:f>
              <c:strCache>
                <c:ptCount val="1"/>
                <c:pt idx="0">
                  <c:v>Mean </c:v>
                </c:pt>
              </c:strCache>
            </c:strRef>
          </c:tx>
          <c:cat>
            <c:numRef>
              <c:f>石河子日均温度!$D$150:$D$179</c:f>
              <c:numCache>
                <c:formatCode>m/d;@</c:formatCode>
                <c:ptCount val="30"/>
                <c:pt idx="0">
                  <c:v>43922</c:v>
                </c:pt>
                <c:pt idx="1">
                  <c:v>43923</c:v>
                </c:pt>
                <c:pt idx="2">
                  <c:v>43924</c:v>
                </c:pt>
                <c:pt idx="3">
                  <c:v>43925</c:v>
                </c:pt>
                <c:pt idx="4">
                  <c:v>43926</c:v>
                </c:pt>
                <c:pt idx="5">
                  <c:v>43927</c:v>
                </c:pt>
                <c:pt idx="6">
                  <c:v>43928</c:v>
                </c:pt>
                <c:pt idx="7">
                  <c:v>43929</c:v>
                </c:pt>
                <c:pt idx="8">
                  <c:v>43930</c:v>
                </c:pt>
                <c:pt idx="9">
                  <c:v>43931</c:v>
                </c:pt>
                <c:pt idx="10">
                  <c:v>43932</c:v>
                </c:pt>
                <c:pt idx="11">
                  <c:v>43933</c:v>
                </c:pt>
                <c:pt idx="12">
                  <c:v>43934</c:v>
                </c:pt>
                <c:pt idx="13">
                  <c:v>43935</c:v>
                </c:pt>
                <c:pt idx="14">
                  <c:v>43936</c:v>
                </c:pt>
                <c:pt idx="15">
                  <c:v>43937</c:v>
                </c:pt>
                <c:pt idx="16">
                  <c:v>43938</c:v>
                </c:pt>
                <c:pt idx="17">
                  <c:v>43939</c:v>
                </c:pt>
                <c:pt idx="18">
                  <c:v>43940</c:v>
                </c:pt>
                <c:pt idx="19">
                  <c:v>43941</c:v>
                </c:pt>
                <c:pt idx="20">
                  <c:v>43942</c:v>
                </c:pt>
                <c:pt idx="21">
                  <c:v>43943</c:v>
                </c:pt>
                <c:pt idx="22">
                  <c:v>43944</c:v>
                </c:pt>
                <c:pt idx="23">
                  <c:v>43945</c:v>
                </c:pt>
                <c:pt idx="24">
                  <c:v>43946</c:v>
                </c:pt>
                <c:pt idx="25">
                  <c:v>43947</c:v>
                </c:pt>
                <c:pt idx="26">
                  <c:v>43948</c:v>
                </c:pt>
                <c:pt idx="27">
                  <c:v>43949</c:v>
                </c:pt>
                <c:pt idx="28">
                  <c:v>43950</c:v>
                </c:pt>
                <c:pt idx="29">
                  <c:v>43951</c:v>
                </c:pt>
              </c:numCache>
            </c:numRef>
          </c:cat>
          <c:val>
            <c:numRef>
              <c:f>石河子日均温度!$E$150:$E$179</c:f>
              <c:numCache>
                <c:formatCode>0.00_ </c:formatCode>
                <c:ptCount val="30"/>
                <c:pt idx="0">
                  <c:v>8.73</c:v>
                </c:pt>
                <c:pt idx="1">
                  <c:v>8.9018181818181841</c:v>
                </c:pt>
                <c:pt idx="2">
                  <c:v>9.2254545454545465</c:v>
                </c:pt>
                <c:pt idx="3">
                  <c:v>8.8636363636363633</c:v>
                </c:pt>
                <c:pt idx="4">
                  <c:v>9.8054545454545448</c:v>
                </c:pt>
                <c:pt idx="5">
                  <c:v>11.436363636363636</c:v>
                </c:pt>
                <c:pt idx="6">
                  <c:v>12.196363636363634</c:v>
                </c:pt>
                <c:pt idx="7">
                  <c:v>11.412727272727274</c:v>
                </c:pt>
                <c:pt idx="8">
                  <c:v>11.418181818181818</c:v>
                </c:pt>
                <c:pt idx="9">
                  <c:v>12.649090909090908</c:v>
                </c:pt>
                <c:pt idx="10">
                  <c:v>12.969999999999999</c:v>
                </c:pt>
                <c:pt idx="11">
                  <c:v>14.17</c:v>
                </c:pt>
                <c:pt idx="12">
                  <c:v>15.095454545454544</c:v>
                </c:pt>
                <c:pt idx="13">
                  <c:v>14.989090909090912</c:v>
                </c:pt>
                <c:pt idx="14">
                  <c:v>14.959090909090911</c:v>
                </c:pt>
                <c:pt idx="15">
                  <c:v>14.757272727272728</c:v>
                </c:pt>
                <c:pt idx="16">
                  <c:v>14.022727272727273</c:v>
                </c:pt>
                <c:pt idx="17">
                  <c:v>12.884545454545453</c:v>
                </c:pt>
                <c:pt idx="18">
                  <c:v>12.44090909090909</c:v>
                </c:pt>
                <c:pt idx="19">
                  <c:v>14.211818181818186</c:v>
                </c:pt>
                <c:pt idx="20">
                  <c:v>15.933636363636365</c:v>
                </c:pt>
                <c:pt idx="21">
                  <c:v>16.883636363636363</c:v>
                </c:pt>
                <c:pt idx="22">
                  <c:v>15.763636363636364</c:v>
                </c:pt>
                <c:pt idx="23">
                  <c:v>16.905454545454543</c:v>
                </c:pt>
                <c:pt idx="24">
                  <c:v>18.639090909090907</c:v>
                </c:pt>
                <c:pt idx="25">
                  <c:v>18.716363636363639</c:v>
                </c:pt>
                <c:pt idx="26">
                  <c:v>18.25181818181818</c:v>
                </c:pt>
                <c:pt idx="27">
                  <c:v>17.831818181818182</c:v>
                </c:pt>
                <c:pt idx="28">
                  <c:v>16.370909090909091</c:v>
                </c:pt>
                <c:pt idx="29">
                  <c:v>16.210909090909094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95-448B-9EB4-ACFB9CB55A2C}"/>
            </c:ext>
          </c:extLst>
        </c:ser>
        <c:ser>
          <c:idx val="1"/>
          <c:order val="1"/>
          <c:tx>
            <c:strRef>
              <c:f>石河子日均温度!$F$149</c:f>
              <c:strCache>
                <c:ptCount val="1"/>
                <c:pt idx="0">
                  <c:v>Maximum</c:v>
                </c:pt>
              </c:strCache>
            </c:strRef>
          </c:tx>
          <c:cat>
            <c:numRef>
              <c:f>石河子日均温度!$D$150:$D$179</c:f>
              <c:numCache>
                <c:formatCode>m/d;@</c:formatCode>
                <c:ptCount val="30"/>
                <c:pt idx="0">
                  <c:v>43922</c:v>
                </c:pt>
                <c:pt idx="1">
                  <c:v>43923</c:v>
                </c:pt>
                <c:pt idx="2">
                  <c:v>43924</c:v>
                </c:pt>
                <c:pt idx="3">
                  <c:v>43925</c:v>
                </c:pt>
                <c:pt idx="4">
                  <c:v>43926</c:v>
                </c:pt>
                <c:pt idx="5">
                  <c:v>43927</c:v>
                </c:pt>
                <c:pt idx="6">
                  <c:v>43928</c:v>
                </c:pt>
                <c:pt idx="7">
                  <c:v>43929</c:v>
                </c:pt>
                <c:pt idx="8">
                  <c:v>43930</c:v>
                </c:pt>
                <c:pt idx="9">
                  <c:v>43931</c:v>
                </c:pt>
                <c:pt idx="10">
                  <c:v>43932</c:v>
                </c:pt>
                <c:pt idx="11">
                  <c:v>43933</c:v>
                </c:pt>
                <c:pt idx="12">
                  <c:v>43934</c:v>
                </c:pt>
                <c:pt idx="13">
                  <c:v>43935</c:v>
                </c:pt>
                <c:pt idx="14">
                  <c:v>43936</c:v>
                </c:pt>
                <c:pt idx="15">
                  <c:v>43937</c:v>
                </c:pt>
                <c:pt idx="16">
                  <c:v>43938</c:v>
                </c:pt>
                <c:pt idx="17">
                  <c:v>43939</c:v>
                </c:pt>
                <c:pt idx="18">
                  <c:v>43940</c:v>
                </c:pt>
                <c:pt idx="19">
                  <c:v>43941</c:v>
                </c:pt>
                <c:pt idx="20">
                  <c:v>43942</c:v>
                </c:pt>
                <c:pt idx="21">
                  <c:v>43943</c:v>
                </c:pt>
                <c:pt idx="22">
                  <c:v>43944</c:v>
                </c:pt>
                <c:pt idx="23">
                  <c:v>43945</c:v>
                </c:pt>
                <c:pt idx="24">
                  <c:v>43946</c:v>
                </c:pt>
                <c:pt idx="25">
                  <c:v>43947</c:v>
                </c:pt>
                <c:pt idx="26">
                  <c:v>43948</c:v>
                </c:pt>
                <c:pt idx="27">
                  <c:v>43949</c:v>
                </c:pt>
                <c:pt idx="28">
                  <c:v>43950</c:v>
                </c:pt>
                <c:pt idx="29">
                  <c:v>43951</c:v>
                </c:pt>
              </c:numCache>
            </c:numRef>
          </c:cat>
          <c:val>
            <c:numRef>
              <c:f>石河子日均温度!$F$150:$F$179</c:f>
              <c:numCache>
                <c:formatCode>0.00_ </c:formatCode>
                <c:ptCount val="30"/>
                <c:pt idx="0">
                  <c:v>16.227272727272723</c:v>
                </c:pt>
                <c:pt idx="1">
                  <c:v>14.754545454545456</c:v>
                </c:pt>
                <c:pt idx="2">
                  <c:v>15.109090909090911</c:v>
                </c:pt>
                <c:pt idx="3">
                  <c:v>15.654545454545454</c:v>
                </c:pt>
                <c:pt idx="4">
                  <c:v>17.036363636363635</c:v>
                </c:pt>
                <c:pt idx="5">
                  <c:v>18.218181818181819</c:v>
                </c:pt>
                <c:pt idx="6">
                  <c:v>19.081818181818182</c:v>
                </c:pt>
                <c:pt idx="7">
                  <c:v>18.400000000000002</c:v>
                </c:pt>
                <c:pt idx="8">
                  <c:v>18.627272727272725</c:v>
                </c:pt>
                <c:pt idx="9">
                  <c:v>19.545454545454543</c:v>
                </c:pt>
                <c:pt idx="10">
                  <c:v>20.772727272727277</c:v>
                </c:pt>
                <c:pt idx="11">
                  <c:v>21.7</c:v>
                </c:pt>
                <c:pt idx="12">
                  <c:v>22.754545454545458</c:v>
                </c:pt>
                <c:pt idx="13">
                  <c:v>22.954545454545453</c:v>
                </c:pt>
                <c:pt idx="14">
                  <c:v>21.490909090909092</c:v>
                </c:pt>
                <c:pt idx="15">
                  <c:v>21.809090909090912</c:v>
                </c:pt>
                <c:pt idx="16">
                  <c:v>20.509090909090908</c:v>
                </c:pt>
                <c:pt idx="17">
                  <c:v>18.800000000000004</c:v>
                </c:pt>
                <c:pt idx="18">
                  <c:v>18.645454545454545</c:v>
                </c:pt>
                <c:pt idx="19">
                  <c:v>21.763636363636362</c:v>
                </c:pt>
                <c:pt idx="20">
                  <c:v>23.736363636363638</c:v>
                </c:pt>
                <c:pt idx="21">
                  <c:v>24.581818181818178</c:v>
                </c:pt>
                <c:pt idx="22">
                  <c:v>24.381818181818179</c:v>
                </c:pt>
                <c:pt idx="23">
                  <c:v>25.027272727272727</c:v>
                </c:pt>
                <c:pt idx="24">
                  <c:v>26.527272727272734</c:v>
                </c:pt>
                <c:pt idx="25">
                  <c:v>27.299999999999997</c:v>
                </c:pt>
                <c:pt idx="26">
                  <c:v>25.845454545454547</c:v>
                </c:pt>
                <c:pt idx="27">
                  <c:v>25.099999999999998</c:v>
                </c:pt>
                <c:pt idx="28">
                  <c:v>23.309090909090909</c:v>
                </c:pt>
                <c:pt idx="29">
                  <c:v>21.927272727272722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95-448B-9EB4-ACFB9CB55A2C}"/>
            </c:ext>
          </c:extLst>
        </c:ser>
        <c:ser>
          <c:idx val="2"/>
          <c:order val="2"/>
          <c:tx>
            <c:strRef>
              <c:f>石河子日均温度!$G$149</c:f>
              <c:strCache>
                <c:ptCount val="1"/>
                <c:pt idx="0">
                  <c:v>Minimum</c:v>
                </c:pt>
              </c:strCache>
            </c:strRef>
          </c:tx>
          <c:cat>
            <c:numRef>
              <c:f>石河子日均温度!$D$150:$D$179</c:f>
              <c:numCache>
                <c:formatCode>m/d;@</c:formatCode>
                <c:ptCount val="30"/>
                <c:pt idx="0">
                  <c:v>43922</c:v>
                </c:pt>
                <c:pt idx="1">
                  <c:v>43923</c:v>
                </c:pt>
                <c:pt idx="2">
                  <c:v>43924</c:v>
                </c:pt>
                <c:pt idx="3">
                  <c:v>43925</c:v>
                </c:pt>
                <c:pt idx="4">
                  <c:v>43926</c:v>
                </c:pt>
                <c:pt idx="5">
                  <c:v>43927</c:v>
                </c:pt>
                <c:pt idx="6">
                  <c:v>43928</c:v>
                </c:pt>
                <c:pt idx="7">
                  <c:v>43929</c:v>
                </c:pt>
                <c:pt idx="8">
                  <c:v>43930</c:v>
                </c:pt>
                <c:pt idx="9">
                  <c:v>43931</c:v>
                </c:pt>
                <c:pt idx="10">
                  <c:v>43932</c:v>
                </c:pt>
                <c:pt idx="11">
                  <c:v>43933</c:v>
                </c:pt>
                <c:pt idx="12">
                  <c:v>43934</c:v>
                </c:pt>
                <c:pt idx="13">
                  <c:v>43935</c:v>
                </c:pt>
                <c:pt idx="14">
                  <c:v>43936</c:v>
                </c:pt>
                <c:pt idx="15">
                  <c:v>43937</c:v>
                </c:pt>
                <c:pt idx="16">
                  <c:v>43938</c:v>
                </c:pt>
                <c:pt idx="17">
                  <c:v>43939</c:v>
                </c:pt>
                <c:pt idx="18">
                  <c:v>43940</c:v>
                </c:pt>
                <c:pt idx="19">
                  <c:v>43941</c:v>
                </c:pt>
                <c:pt idx="20">
                  <c:v>43942</c:v>
                </c:pt>
                <c:pt idx="21">
                  <c:v>43943</c:v>
                </c:pt>
                <c:pt idx="22">
                  <c:v>43944</c:v>
                </c:pt>
                <c:pt idx="23">
                  <c:v>43945</c:v>
                </c:pt>
                <c:pt idx="24">
                  <c:v>43946</c:v>
                </c:pt>
                <c:pt idx="25">
                  <c:v>43947</c:v>
                </c:pt>
                <c:pt idx="26">
                  <c:v>43948</c:v>
                </c:pt>
                <c:pt idx="27">
                  <c:v>43949</c:v>
                </c:pt>
                <c:pt idx="28">
                  <c:v>43950</c:v>
                </c:pt>
                <c:pt idx="29">
                  <c:v>43951</c:v>
                </c:pt>
              </c:numCache>
            </c:numRef>
          </c:cat>
          <c:val>
            <c:numRef>
              <c:f>石河子日均温度!$G$150:$G$179</c:f>
              <c:numCache>
                <c:formatCode>0.00_ </c:formatCode>
                <c:ptCount val="30"/>
                <c:pt idx="0">
                  <c:v>2.4636363636363634</c:v>
                </c:pt>
                <c:pt idx="1">
                  <c:v>3.7272727272727271</c:v>
                </c:pt>
                <c:pt idx="2">
                  <c:v>3.2545454545454544</c:v>
                </c:pt>
                <c:pt idx="3">
                  <c:v>3.790909090909091</c:v>
                </c:pt>
                <c:pt idx="4">
                  <c:v>2.4000000000000004</c:v>
                </c:pt>
                <c:pt idx="5">
                  <c:v>4.3909090909090915</c:v>
                </c:pt>
                <c:pt idx="6">
                  <c:v>5.8454545454545448</c:v>
                </c:pt>
                <c:pt idx="7">
                  <c:v>6.0909090909090899</c:v>
                </c:pt>
                <c:pt idx="8">
                  <c:v>4.5363636363636362</c:v>
                </c:pt>
                <c:pt idx="9">
                  <c:v>5.672727272727272</c:v>
                </c:pt>
                <c:pt idx="10">
                  <c:v>4.9727272727272727</c:v>
                </c:pt>
                <c:pt idx="11">
                  <c:v>5.8818181818181818</c:v>
                </c:pt>
                <c:pt idx="12">
                  <c:v>7.7</c:v>
                </c:pt>
                <c:pt idx="13">
                  <c:v>8.3454545454545457</c:v>
                </c:pt>
                <c:pt idx="14">
                  <c:v>9.0272727272727291</c:v>
                </c:pt>
                <c:pt idx="15">
                  <c:v>8.3999999999999986</c:v>
                </c:pt>
                <c:pt idx="16">
                  <c:v>8.8181818181818166</c:v>
                </c:pt>
                <c:pt idx="17">
                  <c:v>8.1</c:v>
                </c:pt>
                <c:pt idx="18">
                  <c:v>5.9454545454545444</c:v>
                </c:pt>
                <c:pt idx="19">
                  <c:v>5.5727272727272723</c:v>
                </c:pt>
                <c:pt idx="20">
                  <c:v>7.4909090909090912</c:v>
                </c:pt>
                <c:pt idx="21">
                  <c:v>9.3636363636363633</c:v>
                </c:pt>
                <c:pt idx="22">
                  <c:v>8.7000000000000011</c:v>
                </c:pt>
                <c:pt idx="23">
                  <c:v>9.0727272727272723</c:v>
                </c:pt>
                <c:pt idx="24">
                  <c:v>9.9363636363636356</c:v>
                </c:pt>
                <c:pt idx="25">
                  <c:v>11.58181818181818</c:v>
                </c:pt>
                <c:pt idx="26">
                  <c:v>11.936363636363636</c:v>
                </c:pt>
                <c:pt idx="27">
                  <c:v>11.5</c:v>
                </c:pt>
                <c:pt idx="28">
                  <c:v>11.254545454545454</c:v>
                </c:pt>
                <c:pt idx="29">
                  <c:v>10.609090909090908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95-448B-9EB4-ACFB9CB55A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0595584"/>
        <c:axId val="101978112"/>
      </c:lineChart>
      <c:dateAx>
        <c:axId val="1005955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zh-CN"/>
                  <a:t>Date</a:t>
                </a:r>
                <a:r>
                  <a:rPr lang="en-US" altLang="zh-CN" baseline="0"/>
                  <a:t> (month/day)</a:t>
                </a:r>
                <a:endParaRPr lang="zh-CN" altLang="en-US"/>
              </a:p>
            </c:rich>
          </c:tx>
          <c:layout/>
          <c:overlay val="0"/>
        </c:title>
        <c:numFmt formatCode="m/d;@" sourceLinked="1"/>
        <c:majorTickMark val="in"/>
        <c:minorTickMark val="none"/>
        <c:tickLblPos val="nextTo"/>
        <c:crossAx val="101978112"/>
        <c:crosses val="autoZero"/>
        <c:auto val="1"/>
        <c:lblOffset val="100"/>
        <c:baseTimeUnit val="days"/>
        <c:majorUnit val="2"/>
        <c:majorTimeUnit val="days"/>
      </c:dateAx>
      <c:valAx>
        <c:axId val="10197811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en-US" altLang="zh-CN" sz="1400" b="0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Temperature (</a:t>
                </a:r>
                <a:r>
                  <a:rPr lang="zh-CN" altLang="zh-CN" sz="1400" b="0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℃</a:t>
                </a:r>
                <a:r>
                  <a:rPr lang="en-US" altLang="zh-CN" sz="1400" b="0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zh-CN" altLang="zh-CN" sz="140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numFmt formatCode="0_ " sourceLinked="0"/>
        <c:majorTickMark val="in"/>
        <c:minorTickMark val="none"/>
        <c:tickLblPos val="nextTo"/>
        <c:crossAx val="100595584"/>
        <c:crosses val="autoZero"/>
        <c:crossBetween val="between"/>
        <c:majorUnit val="4"/>
      </c:valAx>
    </c:plotArea>
    <c:legend>
      <c:legendPos val="r"/>
      <c:layout>
        <c:manualLayout>
          <c:xMode val="edge"/>
          <c:yMode val="edge"/>
          <c:x val="0.11463643098667577"/>
          <c:y val="0.10792810253166754"/>
          <c:w val="0.43481317660523494"/>
          <c:h val="0.1372889654351971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96B35C-BA76-4882-B6B1-3AA6A7A361AF}" type="datetimeFigureOut">
              <a:rPr lang="zh-CN" altLang="en-US" smtClean="0"/>
              <a:t>2022/8/12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037310-C4DF-4615-A540-65C4E60B48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1144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37310-C4DF-4615-A540-65C4E60B483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1478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3231B-1FA0-4F9C-B8D7-31D9F4DA41BB}" type="datetimeFigureOut">
              <a:rPr lang="zh-CN" altLang="en-US" smtClean="0"/>
              <a:t>2022/8/12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2CB22-D427-49BE-8216-2DF2424761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5055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3231B-1FA0-4F9C-B8D7-31D9F4DA41BB}" type="datetimeFigureOut">
              <a:rPr lang="zh-CN" altLang="en-US" smtClean="0"/>
              <a:t>2022/8/12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2CB22-D427-49BE-8216-2DF2424761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148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3231B-1FA0-4F9C-B8D7-31D9F4DA41BB}" type="datetimeFigureOut">
              <a:rPr lang="zh-CN" altLang="en-US" smtClean="0"/>
              <a:t>2022/8/12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2CB22-D427-49BE-8216-2DF2424761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637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3231B-1FA0-4F9C-B8D7-31D9F4DA41BB}" type="datetimeFigureOut">
              <a:rPr lang="zh-CN" altLang="en-US" smtClean="0"/>
              <a:t>2022/8/12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2CB22-D427-49BE-8216-2DF2424761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034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3231B-1FA0-4F9C-B8D7-31D9F4DA41BB}" type="datetimeFigureOut">
              <a:rPr lang="zh-CN" altLang="en-US" smtClean="0"/>
              <a:t>2022/8/12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2CB22-D427-49BE-8216-2DF2424761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289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3231B-1FA0-4F9C-B8D7-31D9F4DA41BB}" type="datetimeFigureOut">
              <a:rPr lang="zh-CN" altLang="en-US" smtClean="0"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2CB22-D427-49BE-8216-2DF2424761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025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3231B-1FA0-4F9C-B8D7-31D9F4DA41BB}" type="datetimeFigureOut">
              <a:rPr lang="zh-CN" altLang="en-US" smtClean="0"/>
              <a:t>2022/8/12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2CB22-D427-49BE-8216-2DF2424761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395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3231B-1FA0-4F9C-B8D7-31D9F4DA41BB}" type="datetimeFigureOut">
              <a:rPr lang="zh-CN" altLang="en-US" smtClean="0"/>
              <a:t>2022/8/12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2CB22-D427-49BE-8216-2DF2424761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292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3231B-1FA0-4F9C-B8D7-31D9F4DA41BB}" type="datetimeFigureOut">
              <a:rPr lang="zh-CN" altLang="en-US" smtClean="0"/>
              <a:t>2022/8/12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2CB22-D427-49BE-8216-2DF2424761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451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3231B-1FA0-4F9C-B8D7-31D9F4DA41BB}" type="datetimeFigureOut">
              <a:rPr lang="zh-CN" altLang="en-US" smtClean="0"/>
              <a:t>2022/8/12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2CB22-D427-49BE-8216-2DF2424761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04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3231B-1FA0-4F9C-B8D7-31D9F4DA41BB}" type="datetimeFigureOut">
              <a:rPr lang="zh-CN" altLang="en-US" smtClean="0"/>
              <a:t>2022/8/12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2CB22-D427-49BE-8216-2DF2424761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32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3231B-1FA0-4F9C-B8D7-31D9F4DA41BB}" type="datetimeFigureOut">
              <a:rPr lang="zh-CN" altLang="en-US" smtClean="0"/>
              <a:t>2022/8/12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2CB22-D427-49BE-8216-2DF2424761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2724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674" y="910542"/>
            <a:ext cx="5118483" cy="3600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115129" y="4889895"/>
            <a:ext cx="91624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S1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Expression abundance of 15 genes </a:t>
            </a:r>
            <a:r>
              <a:rPr lang="en-US" altLang="zh-CN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located on Chr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D09 </a:t>
            </a:r>
            <a:r>
              <a:rPr lang="en-US" altLang="zh-CN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between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HapA (XLZ84) and HapB (XLZ16</a:t>
            </a:r>
            <a:r>
              <a:rPr lang="en-US" altLang="zh-CN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Redder markers have higher </a:t>
            </a:r>
            <a:r>
              <a:rPr lang="en-US" altLang="zh-CN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FPKM value, blueer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markers have lower </a:t>
            </a:r>
            <a:r>
              <a:rPr lang="en-US" altLang="zh-CN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density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54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1758822"/>
              </p:ext>
            </p:extLst>
          </p:nvPr>
        </p:nvGraphicFramePr>
        <p:xfrm>
          <a:off x="1760705" y="457199"/>
          <a:ext cx="7966953" cy="5126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矩形 3"/>
          <p:cNvSpPr/>
          <p:nvPr/>
        </p:nvSpPr>
        <p:spPr>
          <a:xfrm>
            <a:off x="1867711" y="5583676"/>
            <a:ext cx="108560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S2 </a:t>
            </a:r>
            <a:r>
              <a:rPr lang="zh-CN" alt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Daily 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temperature variation curve in the cotton area of </a:t>
            </a:r>
            <a:r>
              <a:rPr lang="en-US" altLang="zh-CN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Anyang </a:t>
            </a:r>
            <a:r>
              <a:rPr lang="zh-CN" alt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2009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-2019 </a:t>
            </a:r>
            <a:r>
              <a:rPr lang="zh-CN" alt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4/</a:t>
            </a:r>
            <a:r>
              <a:rPr lang="zh-CN" alt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-4/</a:t>
            </a:r>
            <a:r>
              <a:rPr lang="zh-CN" alt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77722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9605872"/>
              </p:ext>
            </p:extLst>
          </p:nvPr>
        </p:nvGraphicFramePr>
        <p:xfrm>
          <a:off x="1906852" y="612032"/>
          <a:ext cx="8164288" cy="4952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矩形 3"/>
          <p:cNvSpPr/>
          <p:nvPr/>
        </p:nvSpPr>
        <p:spPr>
          <a:xfrm>
            <a:off x="1867711" y="5583676"/>
            <a:ext cx="108560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S3 </a:t>
            </a:r>
            <a:r>
              <a:rPr lang="zh-CN" alt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Daily 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temperature variation curve in the cotton area of </a:t>
            </a:r>
            <a:r>
              <a:rPr lang="en-US" altLang="zh-CN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Shihezi </a:t>
            </a:r>
            <a:r>
              <a:rPr lang="zh-CN" alt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2009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-2019 </a:t>
            </a:r>
            <a:r>
              <a:rPr lang="zh-CN" alt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4/</a:t>
            </a:r>
            <a:r>
              <a:rPr lang="zh-CN" alt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-4/</a:t>
            </a:r>
            <a:r>
              <a:rPr lang="zh-CN" alt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78734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598627"/>
              </p:ext>
            </p:extLst>
          </p:nvPr>
        </p:nvGraphicFramePr>
        <p:xfrm>
          <a:off x="3463136" y="1434252"/>
          <a:ext cx="5244263" cy="35072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Prism 8" r:id="rId3" imgW="3715088" imgH="2701872" progId="Prism8.Document">
                  <p:embed/>
                </p:oleObj>
              </mc:Choice>
              <mc:Fallback>
                <p:oleObj name="Prism 8" r:id="rId3" imgW="3715088" imgH="2701872" progId="Prism8.Document">
                  <p:embed/>
                  <p:pic>
                    <p:nvPicPr>
                      <p:cNvPr id="36" name="对象 3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63136" y="1434252"/>
                        <a:ext cx="5244263" cy="35072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3325091" y="4701309"/>
            <a:ext cx="7195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S4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Relative expression of </a:t>
            </a:r>
            <a:r>
              <a:rPr lang="en-US" altLang="zh-CN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Gh_D09G0189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during germination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007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6680508"/>
              </p:ext>
            </p:extLst>
          </p:nvPr>
        </p:nvGraphicFramePr>
        <p:xfrm>
          <a:off x="3777673" y="1336243"/>
          <a:ext cx="4064000" cy="268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Prism 8" r:id="rId3" imgW="4063884" imgH="2686394" progId="Prism8.Document">
                  <p:embed/>
                </p:oleObj>
              </mc:Choice>
              <mc:Fallback>
                <p:oleObj name="Prism 8" r:id="rId3" imgW="4063884" imgH="2686394" progId="Prism8.Document">
                  <p:embed/>
                  <p:pic>
                    <p:nvPicPr>
                      <p:cNvPr id="4" name="对象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77673" y="1336243"/>
                        <a:ext cx="4064000" cy="2686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2669310" y="4331855"/>
            <a:ext cx="78509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S5 </a:t>
            </a:r>
            <a:r>
              <a:rPr lang="en-US" altLang="zh-CN" sz="160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The 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statistics of up-regulated and down-regulated </a:t>
            </a:r>
            <a:r>
              <a:rPr lang="en-US" altLang="zh-CN" sz="1600" smtClea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DEGs 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between XLZ84 and XLZ16 under SC conditions. S0-vs-S6, comparison between 0 h and 6 h of XLZ84; S0-vs-S12, comparison between 0 h and 12 h of XLZ84; T0-vs-T6, comparison between 0 h and 6 h of XLZ16; T0-vs-T12, comparison between 0 h and 12 h of XLZ16; 0, 6, and 12 represent the sampling hours before cold treatment, 6 h and 12 h after cold treatment.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773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0" y="240144"/>
            <a:ext cx="12240000" cy="5055385"/>
            <a:chOff x="-563736" y="480290"/>
            <a:chExt cx="13945998" cy="57600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1462" y="480290"/>
              <a:ext cx="6760800" cy="57600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63736" y="480290"/>
              <a:ext cx="7339200" cy="5760000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-330776" y="480290"/>
              <a:ext cx="690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smtClean="0"/>
                <a:t>a</a:t>
              </a:r>
              <a:endParaRPr lang="zh-CN" altLang="en-US" b="1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621462" y="480290"/>
              <a:ext cx="690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smtClean="0"/>
                <a:t>b</a:t>
              </a:r>
              <a:endParaRPr lang="zh-CN" altLang="en-US" b="1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911928" y="5480256"/>
            <a:ext cx="78509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S6 Biological process </a:t>
            </a:r>
            <a:r>
              <a:rPr lang="en-US" altLang="zh-CN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and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KEGG pathway </a:t>
            </a:r>
            <a:r>
              <a:rPr lang="en-US" altLang="zh-CN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enrichment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</a:t>
            </a:r>
            <a:r>
              <a:rPr lang="en-US" altLang="zh-CN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DEGs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404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1191</TotalTime>
  <Words>213</Words>
  <Application>Microsoft Office PowerPoint</Application>
  <PresentationFormat>宽屏</PresentationFormat>
  <Paragraphs>13</Paragraphs>
  <Slides>6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等线</vt:lpstr>
      <vt:lpstr>等线 Light</vt:lpstr>
      <vt:lpstr>宋体</vt:lpstr>
      <vt:lpstr>Arial</vt:lpstr>
      <vt:lpstr>Times New Roman</vt:lpstr>
      <vt:lpstr>Office 主题​​</vt:lpstr>
      <vt:lpstr>Prism 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AutoBVT</dc:creator>
  <cp:lastModifiedBy>AutoBVT</cp:lastModifiedBy>
  <cp:revision>22</cp:revision>
  <dcterms:created xsi:type="dcterms:W3CDTF">2022-05-23T10:08:37Z</dcterms:created>
  <dcterms:modified xsi:type="dcterms:W3CDTF">2022-08-12T02:26:11Z</dcterms:modified>
</cp:coreProperties>
</file>