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66" r:id="rId2"/>
    <p:sldId id="267" r:id="rId3"/>
    <p:sldId id="279" r:id="rId4"/>
    <p:sldId id="268" r:id="rId5"/>
    <p:sldId id="280" r:id="rId6"/>
    <p:sldId id="269" r:id="rId7"/>
    <p:sldId id="281" r:id="rId8"/>
    <p:sldId id="282" r:id="rId9"/>
    <p:sldId id="283" r:id="rId10"/>
    <p:sldId id="284" r:id="rId11"/>
    <p:sldId id="285" r:id="rId12"/>
    <p:sldId id="272" r:id="rId13"/>
    <p:sldId id="273" r:id="rId14"/>
    <p:sldId id="274" r:id="rId15"/>
    <p:sldId id="275" r:id="rId16"/>
    <p:sldId id="277" r:id="rId17"/>
    <p:sldId id="278" r:id="rId18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3"/>
    <p:restoredTop sz="96035"/>
  </p:normalViewPr>
  <p:slideViewPr>
    <p:cSldViewPr snapToGrid="0" snapToObjects="1">
      <p:cViewPr>
        <p:scale>
          <a:sx n="91" d="100"/>
          <a:sy n="91" d="100"/>
        </p:scale>
        <p:origin x="320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B64D2-3AD5-F34C-9935-46B3C750A61A}" type="datetimeFigureOut">
              <a:rPr lang="en-US" smtClean="0"/>
              <a:t>8/5/22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22807-8946-0B45-A335-039BFB0F2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41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8776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6645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22807-8946-0B45-A335-039BFB0F2F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14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9" name="Google Shape;23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0" dirty="0"/>
          </a:p>
        </p:txBody>
      </p:sp>
      <p:sp>
        <p:nvSpPr>
          <p:cNvPr id="240" name="Google Shape;240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6460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6" name="Google Shape;24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210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9" name="Google Shape;25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1105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807CB-DEB3-4865-8009-611A9CEFE1B8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2639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8438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6" name="Google Shape;29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7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3750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2" name="Google Shape;31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9053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4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4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05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4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514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1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46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1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0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6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FF45B-9DDA-754E-8C38-923607780D8A}" type="datetimeFigureOut">
              <a:rPr lang="en-US" smtClean="0"/>
              <a:t>8/5/22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626EB-2DED-0244-9BEE-DC61739D6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84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hyperlink" Target="mailto:sgourinath@mail.jnu.ac.in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tiff"/><Relationship Id="rId12" Type="http://schemas.openxmlformats.org/officeDocument/2006/relationships/image" Target="../media/image17.tiff"/><Relationship Id="rId13" Type="http://schemas.openxmlformats.org/officeDocument/2006/relationships/image" Target="../media/image18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Relationship Id="rId3" Type="http://schemas.openxmlformats.org/officeDocument/2006/relationships/image" Target="../media/image8.tiff"/><Relationship Id="rId4" Type="http://schemas.openxmlformats.org/officeDocument/2006/relationships/image" Target="../media/image9.tiff"/><Relationship Id="rId5" Type="http://schemas.openxmlformats.org/officeDocument/2006/relationships/image" Target="../media/image10.tiff"/><Relationship Id="rId6" Type="http://schemas.openxmlformats.org/officeDocument/2006/relationships/image" Target="../media/image11.tiff"/><Relationship Id="rId7" Type="http://schemas.openxmlformats.org/officeDocument/2006/relationships/image" Target="../media/image12.tiff"/><Relationship Id="rId8" Type="http://schemas.openxmlformats.org/officeDocument/2006/relationships/image" Target="../media/image13.tiff"/><Relationship Id="rId9" Type="http://schemas.openxmlformats.org/officeDocument/2006/relationships/image" Target="../media/image14.tiff"/><Relationship Id="rId10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4" Type="http://schemas.openxmlformats.org/officeDocument/2006/relationships/image" Target="../media/image21.tiff"/><Relationship Id="rId5" Type="http://schemas.openxmlformats.org/officeDocument/2006/relationships/image" Target="../media/image22.tiff"/><Relationship Id="rId6" Type="http://schemas.openxmlformats.org/officeDocument/2006/relationships/image" Target="../media/image23.tiff"/><Relationship Id="rId7" Type="http://schemas.openxmlformats.org/officeDocument/2006/relationships/image" Target="../media/image24.tiff"/><Relationship Id="rId8" Type="http://schemas.openxmlformats.org/officeDocument/2006/relationships/image" Target="../media/image25.tiff"/><Relationship Id="rId9" Type="http://schemas.openxmlformats.org/officeDocument/2006/relationships/image" Target="../media/image26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 txBox="1"/>
          <p:nvPr/>
        </p:nvSpPr>
        <p:spPr>
          <a:xfrm>
            <a:off x="1524000" y="3737811"/>
            <a:ext cx="37016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Supplementary Figures</a:t>
            </a:r>
            <a:endParaRPr sz="2400">
              <a:solidFill>
                <a:schemeClr val="dk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  <p:extLst>
      <p:ext uri="{BB962C8B-B14F-4D97-AF65-F5344CB8AC3E}">
        <p14:creationId xmlns:p14="http://schemas.microsoft.com/office/powerpoint/2010/main" val="1567756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61;g102819c6b8f_0_0">
            <a:extLst>
              <a:ext uri="{FF2B5EF4-FFF2-40B4-BE49-F238E27FC236}">
                <a16:creationId xmlns:a16="http://schemas.microsoft.com/office/drawing/2014/main" xmlns="" id="{5AC063FB-474F-E74B-AEF4-56204E1661A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0168" y="1499837"/>
            <a:ext cx="4856075" cy="4597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7;g102819c6b8f_0_5">
            <a:extLst>
              <a:ext uri="{FF2B5EF4-FFF2-40B4-BE49-F238E27FC236}">
                <a16:creationId xmlns:a16="http://schemas.microsoft.com/office/drawing/2014/main" xmlns="" id="{DA8FA52B-7F16-3142-9F69-8CDF1D5A331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0168" y="6266435"/>
            <a:ext cx="5264474" cy="25577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659CA9A-3E8D-7541-A20B-44E6706AE158}"/>
              </a:ext>
            </a:extLst>
          </p:cNvPr>
          <p:cNvSpPr txBox="1"/>
          <p:nvPr/>
        </p:nvSpPr>
        <p:spPr>
          <a:xfrm>
            <a:off x="521193" y="128342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pitchFamily="2" charset="0"/>
                <a:cs typeface="Times New Roman" panose="02020603050405020304" pitchFamily="18" charset="0"/>
              </a:rPr>
              <a:t>a</a:t>
            </a:r>
            <a:endParaRPr lang="en-US" sz="2000" b="1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352B6B3-0D71-754B-9E11-4801A818E253}"/>
              </a:ext>
            </a:extLst>
          </p:cNvPr>
          <p:cNvSpPr txBox="1"/>
          <p:nvPr/>
        </p:nvSpPr>
        <p:spPr>
          <a:xfrm>
            <a:off x="513980" y="6137820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pitchFamily="2" charset="0"/>
                <a:cs typeface="Times New Roman" panose="02020603050405020304" pitchFamily="18" charset="0"/>
              </a:rPr>
              <a:t>b</a:t>
            </a:r>
            <a:endParaRPr lang="en-US" sz="2000" b="1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9060" y="123070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S4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4187" y="8865456"/>
            <a:ext cx="64383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Supplementary </a:t>
            </a:r>
            <a:r>
              <a:rPr lang="en-US" sz="1000" b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Fig. </a:t>
            </a:r>
            <a:r>
              <a:rPr lang="en-US" sz="1000" b="1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S4 </a:t>
            </a:r>
            <a:r>
              <a:rPr lang="en-IN" sz="1000" b="1" dirty="0" smtClean="0">
                <a:latin typeface="Times New Roman" charset="0"/>
                <a:ea typeface="Times New Roman" charset="0"/>
                <a:cs typeface="Times New Roman" charset="0"/>
              </a:rPr>
              <a:t>Multiple </a:t>
            </a:r>
            <a:r>
              <a:rPr lang="en-IN" sz="1000" b="1" dirty="0">
                <a:latin typeface="Times New Roman" charset="0"/>
                <a:ea typeface="Times New Roman" charset="0"/>
                <a:cs typeface="Times New Roman" charset="0"/>
              </a:rPr>
              <a:t>sequence alignment (MSA) of constitutive β1, β2, and β5 subunits.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dirty="0" smtClean="0">
                <a:latin typeface="Times New Roman" charset="0"/>
                <a:ea typeface="Times New Roman" charset="0"/>
                <a:cs typeface="Times New Roman" charset="0"/>
              </a:rPr>
              <a:t>(a-c) 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MSA of β1, β2, and β5 subunits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from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E.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(Eh),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D.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discoidium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Dd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S.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cerevisiae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C.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elegans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(Ce),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A. thaliana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(At),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D. melanogaster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Dm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),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Mus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musculus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(Mm) and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Homo sapiens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(Hs). Vertical lines separate different parts of the sequence patched in the image. </a:t>
            </a:r>
            <a:r>
              <a:rPr lang="en-IN" sz="1000" b="1" dirty="0" smtClean="0">
                <a:latin typeface="Times New Roman" charset="0"/>
                <a:ea typeface="Times New Roman" charset="0"/>
                <a:cs typeface="Times New Roman" charset="0"/>
              </a:rPr>
              <a:t>(d-f) 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MSA of β1, β2, and β5 subunits of E.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(Eh),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E.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invadens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Ei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) and 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E. </a:t>
            </a:r>
            <a:r>
              <a:rPr lang="en-IN" sz="1000" i="1" dirty="0" err="1">
                <a:latin typeface="Times New Roman" charset="0"/>
                <a:ea typeface="Times New Roman" charset="0"/>
                <a:cs typeface="Times New Roman" charset="0"/>
              </a:rPr>
              <a:t>dispar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(Ed).</a:t>
            </a:r>
            <a:r>
              <a:rPr lang="en-IN" sz="1000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Numbers on top show the residue numbers of human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ortholog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. Boxes with black outlines, conserved residues; grey highlights, non-conserved residues. Vertical lines separate different parts of the sequence patched in the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image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3847" y="-60761"/>
            <a:ext cx="6599014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  <a:hlinkClick r:id="rId5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04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80;p6" descr="Screen Clippi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79791" y="2966305"/>
            <a:ext cx="5861344" cy="12102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81;p6"/>
          <p:cNvSpPr txBox="1"/>
          <p:nvPr/>
        </p:nvSpPr>
        <p:spPr>
          <a:xfrm>
            <a:off x="2119363" y="2656991"/>
            <a:ext cx="2382200" cy="35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 Subunit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Google Shape;182;p6"/>
          <p:cNvSpPr txBox="1"/>
          <p:nvPr/>
        </p:nvSpPr>
        <p:spPr>
          <a:xfrm>
            <a:off x="2130527" y="4106643"/>
            <a:ext cx="2382200" cy="35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en-US" sz="20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 Subunit</a:t>
            </a:r>
            <a:endParaRPr sz="20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Google Shape;183;p6"/>
          <p:cNvSpPr txBox="1"/>
          <p:nvPr/>
        </p:nvSpPr>
        <p:spPr>
          <a:xfrm>
            <a:off x="523284" y="2612936"/>
            <a:ext cx="56938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0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184;p6"/>
          <p:cNvSpPr txBox="1"/>
          <p:nvPr/>
        </p:nvSpPr>
        <p:spPr>
          <a:xfrm>
            <a:off x="523284" y="4100953"/>
            <a:ext cx="56938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000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" name="Google Shape;185;p6" descr="C:\Users\Dell\Desktop\NJ_Docking\Manuscript_work\b5_model_alignment_1.png"/>
          <p:cNvPicPr preferRelativeResize="0"/>
          <p:nvPr/>
        </p:nvPicPr>
        <p:blipFill rotWithShape="1">
          <a:blip r:embed="rId3">
            <a:alphaModFix/>
          </a:blip>
          <a:srcRect r="6979"/>
          <a:stretch/>
        </p:blipFill>
        <p:spPr>
          <a:xfrm>
            <a:off x="374716" y="4485826"/>
            <a:ext cx="5803513" cy="10759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4314135" y="1990587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Helvetica" charset="0"/>
                <a:ea typeface="Helvetica" charset="0"/>
                <a:cs typeface="Helvetica" charset="0"/>
              </a:rPr>
              <a:t>Supp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 Fig S5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11" name="Google Shape;222;p8"/>
          <p:cNvGrpSpPr/>
          <p:nvPr/>
        </p:nvGrpSpPr>
        <p:grpSpPr>
          <a:xfrm>
            <a:off x="158113" y="6109376"/>
            <a:ext cx="6342967" cy="617143"/>
            <a:chOff x="-8514" y="883359"/>
            <a:chExt cx="6342967" cy="617143"/>
          </a:xfrm>
        </p:grpSpPr>
        <p:pic>
          <p:nvPicPr>
            <p:cNvPr id="17" name="Google Shape;223;p8"/>
            <p:cNvPicPr preferRelativeResize="0"/>
            <p:nvPr/>
          </p:nvPicPr>
          <p:blipFill rotWithShape="1">
            <a:blip r:embed="rId4">
              <a:alphaModFix/>
            </a:blip>
            <a:srcRect l="10617"/>
            <a:stretch/>
          </p:blipFill>
          <p:spPr>
            <a:xfrm>
              <a:off x="638026" y="928288"/>
              <a:ext cx="5696427" cy="5722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224;p8"/>
            <p:cNvSpPr txBox="1"/>
            <p:nvPr/>
          </p:nvSpPr>
          <p:spPr>
            <a:xfrm>
              <a:off x="-8510" y="883359"/>
              <a:ext cx="64953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ourier"/>
                  <a:ea typeface="Courier"/>
                  <a:cs typeface="Courier"/>
                  <a:sym typeface="Courier"/>
                </a:rPr>
                <a:t>Eh_</a:t>
              </a:r>
              <a:r>
                <a:rPr lang="en-US" sz="1200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β</a:t>
              </a:r>
              <a:r>
                <a:rPr lang="en-US" sz="1200">
                  <a:solidFill>
                    <a:schemeClr val="dk1"/>
                  </a:solidFill>
                  <a:latin typeface="Courier"/>
                  <a:ea typeface="Courier"/>
                  <a:cs typeface="Courier"/>
                  <a:sym typeface="Courier"/>
                </a:rPr>
                <a:t>5</a:t>
              </a:r>
              <a:endParaRPr sz="1200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endParaRPr>
            </a:p>
          </p:txBody>
        </p:sp>
        <p:sp>
          <p:nvSpPr>
            <p:cNvPr id="19" name="Google Shape;225;p8"/>
            <p:cNvSpPr txBox="1"/>
            <p:nvPr/>
          </p:nvSpPr>
          <p:spPr>
            <a:xfrm>
              <a:off x="-8514" y="1079303"/>
              <a:ext cx="64152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Courier"/>
                  <a:ea typeface="Courier"/>
                  <a:cs typeface="Courier"/>
                  <a:sym typeface="Courier"/>
                </a:rPr>
                <a:t>Hs_</a:t>
              </a:r>
              <a:r>
                <a:rPr lang="en-US" sz="1200">
                  <a:solidFill>
                    <a:schemeClr val="dk1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β</a:t>
              </a:r>
              <a:r>
                <a:rPr lang="en-US" sz="1200">
                  <a:solidFill>
                    <a:schemeClr val="dk1"/>
                  </a:solidFill>
                  <a:latin typeface="Courier"/>
                  <a:ea typeface="Courier"/>
                  <a:cs typeface="Courier"/>
                  <a:sym typeface="Courier"/>
                </a:rPr>
                <a:t>5</a:t>
              </a:r>
              <a:endParaRPr sz="1200">
                <a:solidFill>
                  <a:schemeClr val="dk1"/>
                </a:solidFill>
                <a:latin typeface="Courier"/>
                <a:ea typeface="Courier"/>
                <a:cs typeface="Courier"/>
                <a:sym typeface="Courier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0CAC646-FC4E-8946-AF7E-F2201E8E4DC7}"/>
              </a:ext>
            </a:extLst>
          </p:cNvPr>
          <p:cNvSpPr txBox="1"/>
          <p:nvPr/>
        </p:nvSpPr>
        <p:spPr>
          <a:xfrm>
            <a:off x="523284" y="5790148"/>
            <a:ext cx="284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Helvetica" pitchFamily="2" charset="0"/>
                <a:cs typeface="Times New Roman" panose="02020603050405020304" pitchFamily="18" charset="0"/>
              </a:rPr>
              <a:t>c</a:t>
            </a:r>
            <a:endParaRPr lang="en-US" sz="2000" b="1" dirty="0">
              <a:latin typeface="Helvetica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58112" y="6778263"/>
            <a:ext cx="6342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332439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Supplementary </a:t>
            </a:r>
            <a:r>
              <a:rPr lang="en-US" sz="1200" b="1" dirty="0">
                <a:solidFill>
                  <a:srgbClr val="332439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Fig. </a:t>
            </a:r>
            <a:r>
              <a:rPr lang="en-US" sz="1200" b="1" dirty="0" smtClean="0">
                <a:solidFill>
                  <a:srgbClr val="332439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S5 </a:t>
            </a:r>
            <a:r>
              <a:rPr lang="en-IN" sz="1200" dirty="0">
                <a:latin typeface="Times New Roman" charset="0"/>
                <a:ea typeface="Times New Roman" charset="0"/>
                <a:cs typeface="Times New Roman" charset="0"/>
              </a:rPr>
              <a:t>SWISS-MODEL generated multiple sequence alignment of </a:t>
            </a:r>
            <a:r>
              <a:rPr lang="en-IN" sz="1200" b="1" dirty="0" smtClean="0">
                <a:latin typeface="Times New Roman" charset="0"/>
                <a:ea typeface="Times New Roman" charset="0"/>
                <a:cs typeface="Times New Roman" charset="0"/>
              </a:rPr>
              <a:t>(a)</a:t>
            </a:r>
            <a:r>
              <a:rPr lang="en-IN" sz="12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200" dirty="0" smtClean="0"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IN" sz="1200" dirty="0" smtClean="0">
                <a:latin typeface="Times New Roman" charset="0"/>
                <a:ea typeface="Times New Roman" charset="0"/>
                <a:cs typeface="Times New Roman" charset="0"/>
              </a:rPr>
              <a:t>4 and </a:t>
            </a:r>
            <a:r>
              <a:rPr lang="en-IN" sz="1200" dirty="0"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IN" sz="1200" dirty="0">
                <a:latin typeface="Times New Roman" charset="0"/>
                <a:ea typeface="Times New Roman" charset="0"/>
                <a:cs typeface="Times New Roman" charset="0"/>
              </a:rPr>
              <a:t>5 </a:t>
            </a:r>
            <a:r>
              <a:rPr lang="en-IN" sz="1200" b="1" dirty="0" smtClean="0">
                <a:latin typeface="Times New Roman" charset="0"/>
                <a:ea typeface="Times New Roman" charset="0"/>
                <a:cs typeface="Times New Roman" charset="0"/>
              </a:rPr>
              <a:t>(b)</a:t>
            </a:r>
            <a:r>
              <a:rPr lang="en-IN" sz="1200" dirty="0" smtClean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en-IN" sz="1200" i="1" dirty="0" smtClean="0">
                <a:latin typeface="Times New Roman" charset="0"/>
                <a:ea typeface="Times New Roman" charset="0"/>
                <a:cs typeface="Times New Roman" charset="0"/>
              </a:rPr>
              <a:t>E. </a:t>
            </a:r>
            <a:r>
              <a:rPr lang="en-IN" sz="1200" i="1" dirty="0" err="1" smtClean="0"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200" i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200" dirty="0" smtClean="0">
                <a:latin typeface="Times New Roman" charset="0"/>
                <a:ea typeface="Times New Roman" charset="0"/>
                <a:cs typeface="Times New Roman" charset="0"/>
              </a:rPr>
              <a:t>(target) with</a:t>
            </a:r>
            <a:r>
              <a:rPr lang="en-IN" sz="1200" i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200" dirty="0" smtClean="0">
                <a:latin typeface="Times New Roman" charset="0"/>
                <a:ea typeface="Times New Roman" charset="0"/>
                <a:cs typeface="Times New Roman" charset="0"/>
              </a:rPr>
              <a:t>6TCZ and 6TD5. </a:t>
            </a:r>
            <a:r>
              <a:rPr lang="de-DE" sz="1200" b="1" dirty="0" smtClean="0">
                <a:latin typeface="Times New Roman" charset="0"/>
                <a:ea typeface="Times New Roman" charset="0"/>
                <a:cs typeface="Times New Roman" charset="0"/>
              </a:rPr>
              <a:t>(c)</a:t>
            </a:r>
            <a:r>
              <a:rPr lang="de-DE" sz="12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e-DE" sz="1200" dirty="0" err="1" smtClean="0">
                <a:latin typeface="Times New Roman" charset="0"/>
                <a:ea typeface="Times New Roman" charset="0"/>
                <a:cs typeface="Times New Roman" charset="0"/>
              </a:rPr>
              <a:t>Conservation</a:t>
            </a:r>
            <a:r>
              <a:rPr lang="de-DE" sz="12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e-DE" sz="1200" dirty="0" err="1" smtClean="0">
                <a:latin typeface="Times New Roman" charset="0"/>
                <a:ea typeface="Times New Roman" charset="0"/>
                <a:cs typeface="Times New Roman" charset="0"/>
              </a:rPr>
              <a:t>of</a:t>
            </a:r>
            <a:r>
              <a:rPr lang="de-DE" sz="12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e-DE" sz="1200" dirty="0" err="1" smtClean="0">
                <a:latin typeface="Times New Roman" charset="0"/>
                <a:ea typeface="Times New Roman" charset="0"/>
                <a:cs typeface="Times New Roman" charset="0"/>
              </a:rPr>
              <a:t>residues</a:t>
            </a:r>
            <a:r>
              <a:rPr lang="de-DE" sz="12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e-DE" sz="1200" dirty="0" err="1" smtClean="0">
                <a:latin typeface="Times New Roman" charset="0"/>
                <a:ea typeface="Times New Roman" charset="0"/>
                <a:cs typeface="Times New Roman" charset="0"/>
              </a:rPr>
              <a:t>between</a:t>
            </a:r>
            <a:r>
              <a:rPr lang="de-DE" sz="12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e-DE" sz="1200" i="1" dirty="0" smtClean="0">
                <a:latin typeface="Times New Roman" charset="0"/>
                <a:ea typeface="Times New Roman" charset="0"/>
                <a:cs typeface="Times New Roman" charset="0"/>
              </a:rPr>
              <a:t>E. </a:t>
            </a:r>
            <a:r>
              <a:rPr lang="de-DE" sz="1200" i="1" dirty="0" err="1" smtClean="0"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de-DE" sz="12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de-DE" sz="1200" dirty="0" err="1" smtClean="0"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de-DE" sz="1200" dirty="0" smtClean="0">
                <a:latin typeface="Times New Roman" charset="0"/>
                <a:ea typeface="Times New Roman" charset="0"/>
                <a:cs typeface="Times New Roman" charset="0"/>
              </a:rPr>
              <a:t> human </a:t>
            </a:r>
            <a:r>
              <a:rPr lang="en-IN" sz="1200" dirty="0" smtClean="0"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IN" sz="1200" dirty="0" smtClean="0">
                <a:latin typeface="Times New Roman" charset="0"/>
                <a:ea typeface="Times New Roman" charset="0"/>
                <a:cs typeface="Times New Roman" charset="0"/>
              </a:rPr>
              <a:t>5 subunits that interact with compound 8. The interacting residues are marked in blue. Conservative substitution is underlined </a:t>
            </a:r>
            <a:endParaRPr lang="en-IN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7108" y="75533"/>
            <a:ext cx="6599014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99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5"/>
          <p:cNvSpPr/>
          <p:nvPr/>
        </p:nvSpPr>
        <p:spPr>
          <a:xfrm>
            <a:off x="259617" y="8866630"/>
            <a:ext cx="639423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200" b="1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Supplementary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Fig</a:t>
            </a:r>
            <a:r>
              <a:rPr lang="en-US" sz="1200" b="1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. </a:t>
            </a:r>
            <a:r>
              <a:rPr lang="en-US" sz="1200" b="1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S6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Comparative quality estimation analysis of the computational models of </a:t>
            </a:r>
            <a:r>
              <a:rPr lang="el-GR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Noto Sans Symbols"/>
              </a:rPr>
              <a:t>β</a:t>
            </a:r>
            <a:r>
              <a:rPr lang="el-GR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4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and </a:t>
            </a:r>
            <a:r>
              <a:rPr lang="el-GR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Noto Sans Symbols"/>
              </a:rPr>
              <a:t>β</a:t>
            </a:r>
            <a:r>
              <a:rPr lang="el-GR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5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subunits of </a:t>
            </a:r>
            <a:r>
              <a:rPr lang="en-US" sz="1200" b="1" i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E. histolytica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. (A, C</a:t>
            </a:r>
            <a:r>
              <a:rPr lang="en-US" sz="1200" b="1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) </a:t>
            </a:r>
            <a:r>
              <a:rPr lang="en-US" sz="1200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QMEAN 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Z-scores,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(B, D</a:t>
            </a:r>
            <a:r>
              <a:rPr lang="en-US" sz="1200" b="1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) </a:t>
            </a:r>
            <a:r>
              <a:rPr lang="en-US" sz="1200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Local 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Quality </a:t>
            </a:r>
            <a:r>
              <a:rPr lang="en-US" sz="1200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Estimate,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(E, F)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 VARIFY-3D and </a:t>
            </a:r>
            <a:r>
              <a:rPr lang="en-US" sz="1200" b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(G, H</a:t>
            </a:r>
            <a:r>
              <a:rPr lang="en-US" sz="1200" b="1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) </a:t>
            </a:r>
            <a:r>
              <a:rPr lang="en-US" sz="1200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ERRAT 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plots </a:t>
            </a:r>
            <a:r>
              <a:rPr lang="en-US" sz="1200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for 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models of </a:t>
            </a:r>
            <a:r>
              <a:rPr lang="el-GR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Noto Sans Symbols"/>
              </a:rPr>
              <a:t>β</a:t>
            </a:r>
            <a:r>
              <a:rPr lang="el-GR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4 (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A, B, E, G) and </a:t>
            </a:r>
            <a:r>
              <a:rPr lang="el-GR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Noto Sans Symbols"/>
              </a:rPr>
              <a:t>β</a:t>
            </a:r>
            <a:r>
              <a:rPr lang="el-GR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5 (</a:t>
            </a:r>
            <a:r>
              <a:rPr lang="en-US" sz="1200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C, D, F, H) subunits of </a:t>
            </a:r>
            <a:r>
              <a:rPr lang="en-US" sz="1200" i="1" dirty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E. </a:t>
            </a:r>
            <a:r>
              <a:rPr lang="en-US" sz="1200" i="1" dirty="0" err="1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histolytica</a:t>
            </a:r>
            <a:r>
              <a:rPr lang="en-US" sz="1200" dirty="0" smtClean="0">
                <a:solidFill>
                  <a:schemeClr val="dk1"/>
                </a:solidFill>
                <a:latin typeface="Times New Roman" charset="0"/>
                <a:ea typeface="Times New Roman" charset="0"/>
                <a:cs typeface="Times New Roman" charset="0"/>
                <a:sym typeface="Times New Roman"/>
              </a:rPr>
              <a:t> </a:t>
            </a:r>
            <a:endParaRPr sz="1200" dirty="0">
              <a:solidFill>
                <a:schemeClr val="dk1"/>
              </a:solidFill>
              <a:latin typeface="Times New Roman" charset="0"/>
              <a:ea typeface="Times New Roman" charset="0"/>
              <a:cs typeface="Times New Roman" charset="0"/>
              <a:sym typeface="Times New Roman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B4AB234-06C1-C944-8F15-84F8D4DBA1DC}"/>
              </a:ext>
            </a:extLst>
          </p:cNvPr>
          <p:cNvGrpSpPr/>
          <p:nvPr/>
        </p:nvGrpSpPr>
        <p:grpSpPr>
          <a:xfrm>
            <a:off x="568982" y="6293554"/>
            <a:ext cx="5731756" cy="2363234"/>
            <a:chOff x="-2231865" y="3585552"/>
            <a:chExt cx="14186939" cy="661401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D3DE1C2E-5B25-EC45-9DC6-0235FFF03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99587" y="4069927"/>
              <a:ext cx="6555487" cy="3060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5E8678D0-B2FE-DB4E-8775-EFDF1F237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6811" y="7207045"/>
              <a:ext cx="6767078" cy="2880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B94CF7B5-EDE1-7F46-B395-7E2CE886F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2231865" y="7319566"/>
              <a:ext cx="6762264" cy="2880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D867CC99-E95E-F540-9679-CA0435A4A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2024520" y="4033928"/>
              <a:ext cx="6843935" cy="30600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32411FD-7131-F748-9EE3-C2097A8938C4}"/>
                </a:ext>
              </a:extLst>
            </p:cNvPr>
            <p:cNvSpPr txBox="1"/>
            <p:nvPr/>
          </p:nvSpPr>
          <p:spPr>
            <a:xfrm>
              <a:off x="-1556786" y="3585552"/>
              <a:ext cx="2111043" cy="947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Helvetica" pitchFamily="2" charset="0"/>
                </a:rPr>
                <a:t>e</a:t>
              </a:r>
              <a:endParaRPr lang="en-IN" sz="1600" b="1" dirty="0">
                <a:latin typeface="Helvetica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5D518D93-C7DF-5B48-A555-280B5A5EC5A3}"/>
                </a:ext>
              </a:extLst>
            </p:cNvPr>
            <p:cNvSpPr txBox="1"/>
            <p:nvPr/>
          </p:nvSpPr>
          <p:spPr>
            <a:xfrm>
              <a:off x="-1556786" y="7334876"/>
              <a:ext cx="1251368" cy="947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Helvetica" pitchFamily="2" charset="0"/>
                </a:rPr>
                <a:t>g</a:t>
              </a:r>
              <a:endParaRPr lang="en-IN" sz="1600" b="1" dirty="0">
                <a:latin typeface="Helvetica" pitchFamily="2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D3685BC-B4DE-6446-BADD-082D6DC61EAB}"/>
                </a:ext>
              </a:extLst>
            </p:cNvPr>
            <p:cNvSpPr txBox="1"/>
            <p:nvPr/>
          </p:nvSpPr>
          <p:spPr>
            <a:xfrm>
              <a:off x="5679462" y="3730173"/>
              <a:ext cx="1130236" cy="947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Helvetica" pitchFamily="2" charset="0"/>
                </a:rPr>
                <a:t>f</a:t>
              </a:r>
              <a:endParaRPr lang="en-IN" sz="1600" b="1" dirty="0">
                <a:latin typeface="Helvetica" pitchFamily="2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ABA357A-8741-AF40-A1FA-F90A483632BA}"/>
                </a:ext>
              </a:extLst>
            </p:cNvPr>
            <p:cNvSpPr txBox="1"/>
            <p:nvPr/>
          </p:nvSpPr>
          <p:spPr>
            <a:xfrm>
              <a:off x="5679462" y="7283464"/>
              <a:ext cx="1444580" cy="947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Helvetica" pitchFamily="2" charset="0"/>
                </a:rPr>
                <a:t>h</a:t>
              </a:r>
              <a:endParaRPr lang="en-IN" sz="1600" b="1" dirty="0">
                <a:latin typeface="Helvetica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D9C0375D-8AFE-BE49-8400-F1962FDA5E4F}"/>
              </a:ext>
            </a:extLst>
          </p:cNvPr>
          <p:cNvGrpSpPr/>
          <p:nvPr/>
        </p:nvGrpSpPr>
        <p:grpSpPr>
          <a:xfrm>
            <a:off x="568982" y="2021518"/>
            <a:ext cx="5731756" cy="4243088"/>
            <a:chOff x="-2147087" y="1035209"/>
            <a:chExt cx="13791252" cy="995921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2BBEF6D5-9150-1E46-A29A-771A4E29F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685745" y="1795025"/>
              <a:ext cx="6364776" cy="4456562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00C2FE22-A591-6A47-AE64-940DE1F147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299" t="2954" b="3460"/>
            <a:stretch/>
          </p:blipFill>
          <p:spPr>
            <a:xfrm>
              <a:off x="-2147087" y="6350419"/>
              <a:ext cx="6826118" cy="464400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4C05394-8E86-8948-98BA-9FB60F2DC2DE}"/>
                </a:ext>
              </a:extLst>
            </p:cNvPr>
            <p:cNvSpPr txBox="1"/>
            <p:nvPr/>
          </p:nvSpPr>
          <p:spPr>
            <a:xfrm>
              <a:off x="-1204247" y="2078346"/>
              <a:ext cx="1429440" cy="86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Helvetica" pitchFamily="2" charset="0"/>
                </a:rPr>
                <a:t>a</a:t>
              </a:r>
              <a:endParaRPr lang="en-IN" b="1" dirty="0">
                <a:latin typeface="Helvetica" pitchFamily="2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0DAF591-B0CF-2F48-8DC4-9E6276A8F0EE}"/>
                </a:ext>
              </a:extLst>
            </p:cNvPr>
            <p:cNvSpPr txBox="1"/>
            <p:nvPr/>
          </p:nvSpPr>
          <p:spPr>
            <a:xfrm>
              <a:off x="-1173689" y="6444197"/>
              <a:ext cx="1429440" cy="86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Helvetica" pitchFamily="2" charset="0"/>
                </a:rPr>
                <a:t>b</a:t>
              </a:r>
              <a:endParaRPr lang="en-IN" b="1" dirty="0">
                <a:latin typeface="Helvetica" pitchFamily="2" charset="0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B9D673E8-7BBD-1640-ACCA-65056F24D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00737" y="1822526"/>
              <a:ext cx="6306221" cy="44568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4B0C5931-D117-0345-A8C3-B42AC1C541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3084" b="3430"/>
            <a:stretch/>
          </p:blipFill>
          <p:spPr>
            <a:xfrm>
              <a:off x="4723099" y="6251587"/>
              <a:ext cx="6921066" cy="46440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2F4050ED-DB35-C34D-A6A4-5364D1C2B4D0}"/>
                </a:ext>
              </a:extLst>
            </p:cNvPr>
            <p:cNvSpPr txBox="1"/>
            <p:nvPr/>
          </p:nvSpPr>
          <p:spPr>
            <a:xfrm>
              <a:off x="5734542" y="2078346"/>
              <a:ext cx="1429440" cy="86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Helvetica" pitchFamily="2" charset="0"/>
                </a:rPr>
                <a:t>c</a:t>
              </a:r>
              <a:endParaRPr lang="en-IN" b="1" dirty="0">
                <a:latin typeface="Helvetica" pitchFamily="2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5300272-F380-5A4C-9FE6-C490BAE6F327}"/>
                </a:ext>
              </a:extLst>
            </p:cNvPr>
            <p:cNvSpPr txBox="1"/>
            <p:nvPr/>
          </p:nvSpPr>
          <p:spPr>
            <a:xfrm>
              <a:off x="5851398" y="6444197"/>
              <a:ext cx="1429440" cy="86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Helvetica" pitchFamily="2" charset="0"/>
                </a:rPr>
                <a:t>d</a:t>
              </a:r>
              <a:endParaRPr lang="en-IN" b="1" dirty="0">
                <a:latin typeface="Helvetica" pitchFamily="2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90A2EBD-9E38-F547-A895-1C84CBFA4728}"/>
                </a:ext>
              </a:extLst>
            </p:cNvPr>
            <p:cNvSpPr txBox="1"/>
            <p:nvPr/>
          </p:nvSpPr>
          <p:spPr>
            <a:xfrm>
              <a:off x="-30559" y="1035209"/>
              <a:ext cx="3311519" cy="86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Symbol" pitchFamily="2" charset="2"/>
                </a:rPr>
                <a:t>b</a:t>
              </a:r>
              <a:r>
                <a:rPr lang="en-US" b="1" dirty="0">
                  <a:latin typeface="Helvetica" pitchFamily="2" charset="0"/>
                </a:rPr>
                <a:t>4 Subunit</a:t>
              </a:r>
              <a:endParaRPr lang="en-IN" b="1" dirty="0">
                <a:latin typeface="Helvetica" pitchFamily="2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DE0C28A-64D4-3244-95BF-6D4BD432F84E}"/>
                </a:ext>
              </a:extLst>
            </p:cNvPr>
            <p:cNvSpPr txBox="1"/>
            <p:nvPr/>
          </p:nvSpPr>
          <p:spPr>
            <a:xfrm>
              <a:off x="6759441" y="1035209"/>
              <a:ext cx="3311519" cy="86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Symbol" pitchFamily="2" charset="2"/>
                </a:rPr>
                <a:t>b</a:t>
              </a:r>
              <a:r>
                <a:rPr lang="en-US" b="1" dirty="0">
                  <a:latin typeface="Helvetica" pitchFamily="2" charset="0"/>
                </a:rPr>
                <a:t>5 Subunit</a:t>
              </a:r>
              <a:endParaRPr lang="en-IN" b="1" dirty="0">
                <a:latin typeface="Helvetica" pitchFamily="2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1F72F81-C582-CE4B-A871-00A5DAC4F765}"/>
              </a:ext>
            </a:extLst>
          </p:cNvPr>
          <p:cNvSpPr txBox="1"/>
          <p:nvPr/>
        </p:nvSpPr>
        <p:spPr>
          <a:xfrm>
            <a:off x="4976476" y="1543631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S6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7108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46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416" y="3390072"/>
            <a:ext cx="5654244" cy="3217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6"/>
          <p:cNvSpPr/>
          <p:nvPr/>
        </p:nvSpPr>
        <p:spPr>
          <a:xfrm>
            <a:off x="510416" y="7061278"/>
            <a:ext cx="601060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Supplementary </a:t>
            </a: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Fig. </a:t>
            </a:r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S7 </a:t>
            </a:r>
            <a:r>
              <a:rPr lang="en-US" sz="12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Stereochemical</a:t>
            </a:r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analysis of the modeled structure.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Ramachandran plots for </a:t>
            </a:r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(a) </a:t>
            </a:r>
            <a:r>
              <a:rPr lang="en-US" sz="1200" dirty="0" smtClean="0">
                <a:solidFill>
                  <a:schemeClr val="dk1"/>
                </a:solidFill>
                <a:latin typeface="Symbol" pitchFamily="2" charset="2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2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and </a:t>
            </a:r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(b) </a:t>
            </a:r>
            <a:r>
              <a:rPr lang="en-US" sz="1200" dirty="0" smtClean="0">
                <a:solidFill>
                  <a:schemeClr val="dk1"/>
                </a:solidFill>
                <a:latin typeface="Symbol" pitchFamily="2" charset="2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2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subunits 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lang="en-US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histolytica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2B242C-54D4-1E4E-93CA-E58BD72DF1BE}"/>
              </a:ext>
            </a:extLst>
          </p:cNvPr>
          <p:cNvSpPr txBox="1"/>
          <p:nvPr/>
        </p:nvSpPr>
        <p:spPr>
          <a:xfrm>
            <a:off x="4938536" y="1811683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S7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108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766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p17"/>
          <p:cNvGrpSpPr/>
          <p:nvPr/>
        </p:nvGrpSpPr>
        <p:grpSpPr>
          <a:xfrm>
            <a:off x="410689" y="1780477"/>
            <a:ext cx="2705521" cy="3473327"/>
            <a:chOff x="651043" y="102254"/>
            <a:chExt cx="6858000" cy="8355715"/>
          </a:xfrm>
        </p:grpSpPr>
        <p:pic>
          <p:nvPicPr>
            <p:cNvPr id="315" name="Google Shape;315;p17"/>
            <p:cNvPicPr preferRelativeResize="0"/>
            <p:nvPr/>
          </p:nvPicPr>
          <p:blipFill rotWithShape="1">
            <a:blip r:embed="rId3">
              <a:alphaModFix/>
            </a:blip>
            <a:srcRect l="4276" t="739" r="887" b="18311"/>
            <a:stretch/>
          </p:blipFill>
          <p:spPr>
            <a:xfrm>
              <a:off x="651043" y="102254"/>
              <a:ext cx="6279813" cy="69367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6" name="Google Shape;316;p1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1043" y="7029451"/>
              <a:ext cx="6858000" cy="142851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7" name="Google Shape;317;p17"/>
          <p:cNvGrpSpPr/>
          <p:nvPr/>
        </p:nvGrpSpPr>
        <p:grpSpPr>
          <a:xfrm>
            <a:off x="3529509" y="1780477"/>
            <a:ext cx="2854616" cy="3473327"/>
            <a:chOff x="0" y="-185148"/>
            <a:chExt cx="6465277" cy="8075710"/>
          </a:xfrm>
        </p:grpSpPr>
        <p:pic>
          <p:nvPicPr>
            <p:cNvPr id="318" name="Google Shape;318;p1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5904" y="6486562"/>
              <a:ext cx="6449373" cy="1404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9" name="Google Shape;319;p17"/>
            <p:cNvPicPr preferRelativeResize="0"/>
            <p:nvPr/>
          </p:nvPicPr>
          <p:blipFill rotWithShape="1">
            <a:blip r:embed="rId6">
              <a:alphaModFix/>
            </a:blip>
            <a:srcRect b="17219"/>
            <a:stretch/>
          </p:blipFill>
          <p:spPr>
            <a:xfrm>
              <a:off x="0" y="-185148"/>
              <a:ext cx="6369471" cy="673172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0" name="Google Shape;320;p17"/>
          <p:cNvPicPr preferRelativeResize="0"/>
          <p:nvPr/>
        </p:nvPicPr>
        <p:blipFill rotWithShape="1">
          <a:blip r:embed="rId7">
            <a:alphaModFix/>
          </a:blip>
          <a:srcRect t="5373"/>
          <a:stretch/>
        </p:blipFill>
        <p:spPr>
          <a:xfrm>
            <a:off x="535383" y="5620851"/>
            <a:ext cx="5654712" cy="359819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7"/>
          <p:cNvSpPr/>
          <p:nvPr/>
        </p:nvSpPr>
        <p:spPr>
          <a:xfrm>
            <a:off x="535383" y="9259710"/>
            <a:ext cx="580644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Supplementary </a:t>
            </a:r>
            <a:r>
              <a:rPr lang="en-US" sz="1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Fig. </a:t>
            </a:r>
            <a:r>
              <a:rPr lang="en-US" sz="12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S8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 of models by SAVES 6.0 server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(a, b)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VARIFY3D parameter plots and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(c, d)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ERRAT-plots </a:t>
            </a:r>
            <a:r>
              <a:rPr lang="en-US" sz="12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lang="en-US" sz="1200" dirty="0">
                <a:solidFill>
                  <a:schemeClr val="dk1"/>
                </a:solidFill>
                <a:latin typeface="Symbol" pitchFamily="2" charset="2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(</a:t>
            </a:r>
            <a:r>
              <a:rPr lang="en-US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left panel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and </a:t>
            </a:r>
            <a:r>
              <a:rPr lang="en-US" sz="1200" dirty="0">
                <a:solidFill>
                  <a:schemeClr val="dk1"/>
                </a:solidFill>
                <a:latin typeface="Symbol" pitchFamily="2" charset="2"/>
                <a:ea typeface="Times New Roman"/>
                <a:cs typeface="Times New Roman"/>
                <a:sym typeface="Times New Roman"/>
              </a:rPr>
              <a:t>b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(</a:t>
            </a:r>
            <a:r>
              <a:rPr lang="en-US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right panel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subunits of </a:t>
            </a:r>
            <a:r>
              <a:rPr lang="en-US" sz="1200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histolytica</a:t>
            </a:r>
            <a:r>
              <a:rPr lang="en-US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07D9307-B84A-134D-96B8-4171075A53FF}"/>
              </a:ext>
            </a:extLst>
          </p:cNvPr>
          <p:cNvSpPr txBox="1"/>
          <p:nvPr/>
        </p:nvSpPr>
        <p:spPr>
          <a:xfrm>
            <a:off x="5235760" y="1307134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S8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48139" y="5620851"/>
            <a:ext cx="22528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485987" y="5608262"/>
            <a:ext cx="264378" cy="10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3434" y="152540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" charset="0"/>
                <a:ea typeface="Helvetica" charset="0"/>
                <a:cs typeface="Helvetica" charset="0"/>
              </a:rPr>
              <a:t>a</a:t>
            </a:r>
            <a:endParaRPr lang="en-US" sz="14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85987" y="1525404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" charset="0"/>
                <a:ea typeface="Helvetica" charset="0"/>
                <a:cs typeface="Helvetica" charset="0"/>
              </a:rPr>
              <a:t>b</a:t>
            </a:r>
            <a:endParaRPr lang="en-US" sz="14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3434" y="540985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" charset="0"/>
                <a:ea typeface="Helvetica" charset="0"/>
                <a:cs typeface="Helvetica" charset="0"/>
              </a:rPr>
              <a:t>c</a:t>
            </a:r>
            <a:endParaRPr lang="en-US" sz="14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85987" y="5409853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" charset="0"/>
                <a:ea typeface="Helvetica" charset="0"/>
                <a:cs typeface="Helvetica" charset="0"/>
              </a:rPr>
              <a:t>d</a:t>
            </a:r>
            <a:endParaRPr lang="en-US" sz="14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7108" y="927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240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2E5B1C7-AE74-1A4A-85A9-4A06DA203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270" y="1838044"/>
            <a:ext cx="4029050" cy="79685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F89F13-20E3-3944-9D15-7870162E1D30}"/>
              </a:ext>
            </a:extLst>
          </p:cNvPr>
          <p:cNvSpPr txBox="1"/>
          <p:nvPr/>
        </p:nvSpPr>
        <p:spPr>
          <a:xfrm>
            <a:off x="4824281" y="1396643"/>
            <a:ext cx="1801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S9a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865" y="0"/>
            <a:ext cx="6599014" cy="1426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69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9239988-9F16-EF4A-9306-A83E1F8AFDA1}"/>
              </a:ext>
            </a:extLst>
          </p:cNvPr>
          <p:cNvGrpSpPr/>
          <p:nvPr/>
        </p:nvGrpSpPr>
        <p:grpSpPr>
          <a:xfrm>
            <a:off x="1759183" y="526027"/>
            <a:ext cx="4184238" cy="7686800"/>
            <a:chOff x="1308100" y="196850"/>
            <a:chExt cx="4241800" cy="77787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0E026A48-5A2C-EE47-8DFC-7DC007CCA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8100" y="196850"/>
              <a:ext cx="4241800" cy="63881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CF34D911-05CA-4A42-B267-DB96B86B8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6200" y="6692900"/>
              <a:ext cx="4165600" cy="12827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47FEF2B-1278-9B49-B4EE-24B8BA6EE8C3}"/>
              </a:ext>
            </a:extLst>
          </p:cNvPr>
          <p:cNvSpPr txBox="1"/>
          <p:nvPr/>
        </p:nvSpPr>
        <p:spPr>
          <a:xfrm>
            <a:off x="177800" y="8273984"/>
            <a:ext cx="6502400" cy="157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N" sz="1000" b="1" dirty="0" smtClean="0">
                <a:effectLst/>
                <a:latin typeface="Times New Roman" charset="0"/>
                <a:ea typeface="Times New Roman" charset="0"/>
                <a:cs typeface="Times New Roman" charset="0"/>
              </a:rPr>
              <a:t>Supplementary </a:t>
            </a:r>
            <a:r>
              <a:rPr lang="en-IN" sz="1000" b="1" dirty="0">
                <a:effectLst/>
                <a:latin typeface="Times New Roman" charset="0"/>
                <a:ea typeface="Times New Roman" charset="0"/>
                <a:cs typeface="Times New Roman" charset="0"/>
              </a:rPr>
              <a:t>Fig </a:t>
            </a:r>
            <a:r>
              <a:rPr lang="en-IN" sz="1000" b="1" dirty="0" smtClean="0">
                <a:effectLst/>
                <a:latin typeface="Times New Roman" charset="0"/>
                <a:ea typeface="Times New Roman" charset="0"/>
                <a:cs typeface="Times New Roman" charset="0"/>
              </a:rPr>
              <a:t>S9 </a:t>
            </a:r>
            <a:r>
              <a:rPr lang="en-IN" sz="1000" b="1" dirty="0">
                <a:effectLst/>
                <a:latin typeface="Times New Roman" charset="0"/>
                <a:ea typeface="Times New Roman" charset="0"/>
                <a:cs typeface="Times New Roman" charset="0"/>
              </a:rPr>
              <a:t>Protein sequence alignment of b4 and b5 subunits of various human pathogens</a:t>
            </a:r>
            <a:r>
              <a:rPr lang="en-IN" sz="1000" dirty="0">
                <a:effectLst/>
                <a:latin typeface="Times New Roman" charset="0"/>
                <a:ea typeface="Times New Roman" charset="0"/>
                <a:cs typeface="Times New Roman" charset="0"/>
              </a:rPr>
              <a:t>. Proteasome subunits </a:t>
            </a:r>
            <a:r>
              <a:rPr lang="en-IN" sz="1000" b="1" dirty="0" smtClean="0">
                <a:effectLst/>
                <a:latin typeface="Times New Roman" charset="0"/>
                <a:ea typeface="Times New Roman" charset="0"/>
                <a:cs typeface="Times New Roman" charset="0"/>
              </a:rPr>
              <a:t>(a) </a:t>
            </a:r>
            <a:r>
              <a:rPr lang="en-IN" sz="1000" dirty="0"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4 and </a:t>
            </a:r>
            <a:r>
              <a:rPr lang="en-IN" sz="1000" b="1" dirty="0" smtClean="0">
                <a:latin typeface="Times New Roman" charset="0"/>
                <a:ea typeface="Times New Roman" charset="0"/>
                <a:cs typeface="Times New Roman" charset="0"/>
              </a:rPr>
              <a:t>(b)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dirty="0">
                <a:latin typeface="Symbol" charset="2"/>
                <a:ea typeface="Symbol" charset="2"/>
                <a:cs typeface="Symbol" charset="2"/>
              </a:rPr>
              <a:t>b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5 </a:t>
            </a:r>
            <a:r>
              <a:rPr lang="en-IN" sz="1000" dirty="0">
                <a:effectLst/>
                <a:latin typeface="Times New Roman" charset="0"/>
                <a:ea typeface="Times New Roman" charset="0"/>
                <a:cs typeface="Times New Roman" charset="0"/>
              </a:rPr>
              <a:t>are aligned from different pathogens 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Leishmania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donovani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5661)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Trypanosoma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cruzi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5693)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Giardia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duodenalis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(tax id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5741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), Trichomonas vaginalis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412133)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Naegleria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fowleri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5763)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Acanthamoeba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castellanii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1257118)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Babesia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divergens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32595)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Plasmodium falciparum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36329)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Cryptosporidium parvum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353152)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Toxoplasma gondii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5811)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Enterocytozoon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bieneusi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31281)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Pneumocystis </a:t>
            </a:r>
            <a:r>
              <a:rPr lang="en-US" sz="1000" i="1" dirty="0" err="1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jirovecii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42068)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, Entamoeba histolytica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id 294381)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and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Homo sapiens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(tax 9606)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in </a:t>
            </a:r>
            <a:r>
              <a:rPr lang="en-US" sz="1000" b="1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(a)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beta 4 subunit and </a:t>
            </a:r>
            <a:r>
              <a:rPr lang="en-US" sz="1000" b="1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(b)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beta 5 subunit 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The conserved residues are colored red. The residues in the protein subunit of 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E. histolytica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which are within 5Å of the compound 8 in the model</a:t>
            </a:r>
            <a:r>
              <a:rPr lang="en-US" sz="1000" i="1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are marked by a blue arrowhead. Blue stars show the residues that are variable in protozoa/changed in </a:t>
            </a:r>
            <a:r>
              <a:rPr lang="en-US" sz="1000" dirty="0" err="1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immunoproteasomes</a:t>
            </a:r>
            <a:r>
              <a:rPr lang="en-US" sz="10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71C2A73-6AEF-E540-A871-6DA182F9B9C1}"/>
              </a:ext>
            </a:extLst>
          </p:cNvPr>
          <p:cNvSpPr txBox="1"/>
          <p:nvPr/>
        </p:nvSpPr>
        <p:spPr>
          <a:xfrm>
            <a:off x="4969475" y="95539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S9b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" name="5-point Star 1">
            <a:extLst>
              <a:ext uri="{FF2B5EF4-FFF2-40B4-BE49-F238E27FC236}">
                <a16:creationId xmlns:a16="http://schemas.microsoft.com/office/drawing/2014/main" xmlns="" id="{111167CD-0730-F440-9F56-A048DE354894}"/>
              </a:ext>
            </a:extLst>
          </p:cNvPr>
          <p:cNvSpPr/>
          <p:nvPr/>
        </p:nvSpPr>
        <p:spPr>
          <a:xfrm>
            <a:off x="4247363" y="1863366"/>
            <a:ext cx="54106" cy="4749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xmlns="" id="{5DBFCD51-B081-704C-AAB7-FE0294C00968}"/>
              </a:ext>
            </a:extLst>
          </p:cNvPr>
          <p:cNvSpPr/>
          <p:nvPr/>
        </p:nvSpPr>
        <p:spPr>
          <a:xfrm>
            <a:off x="2289900" y="3502806"/>
            <a:ext cx="54106" cy="4749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xmlns="" id="{D8CBAAFD-E596-1C4A-A634-7AF276A72E9E}"/>
              </a:ext>
            </a:extLst>
          </p:cNvPr>
          <p:cNvSpPr/>
          <p:nvPr/>
        </p:nvSpPr>
        <p:spPr>
          <a:xfrm>
            <a:off x="3093017" y="5136316"/>
            <a:ext cx="54106" cy="4749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>
            <a:extLst>
              <a:ext uri="{FF2B5EF4-FFF2-40B4-BE49-F238E27FC236}">
                <a16:creationId xmlns:a16="http://schemas.microsoft.com/office/drawing/2014/main" xmlns="" id="{19207AE6-E6FF-4C4F-80CA-8F2F77C533D4}"/>
              </a:ext>
            </a:extLst>
          </p:cNvPr>
          <p:cNvSpPr/>
          <p:nvPr/>
        </p:nvSpPr>
        <p:spPr>
          <a:xfrm>
            <a:off x="3147123" y="5136316"/>
            <a:ext cx="54106" cy="4749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>
            <a:extLst>
              <a:ext uri="{FF2B5EF4-FFF2-40B4-BE49-F238E27FC236}">
                <a16:creationId xmlns:a16="http://schemas.microsoft.com/office/drawing/2014/main" xmlns="" id="{D92F5FB0-B962-0A44-88B5-A3C0896AA62B}"/>
              </a:ext>
            </a:extLst>
          </p:cNvPr>
          <p:cNvSpPr/>
          <p:nvPr/>
        </p:nvSpPr>
        <p:spPr>
          <a:xfrm>
            <a:off x="3963695" y="1863366"/>
            <a:ext cx="54106" cy="47493"/>
          </a:xfrm>
          <a:prstGeom prst="star5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16200000">
            <a:off x="-3236518" y="3392471"/>
            <a:ext cx="7866008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627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3E325F7-F4D8-6949-A835-BC2F0715C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56" y="2346593"/>
            <a:ext cx="5130800" cy="27498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CE729D-F8D4-4245-BC16-AB253CBC8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56" y="5647442"/>
            <a:ext cx="5130000" cy="27511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FC46C53-E160-6944-8FFB-CA9E27824F87}"/>
              </a:ext>
            </a:extLst>
          </p:cNvPr>
          <p:cNvSpPr txBox="1"/>
          <p:nvPr/>
        </p:nvSpPr>
        <p:spPr>
          <a:xfrm>
            <a:off x="899356" y="1974557"/>
            <a:ext cx="3113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</a:t>
            </a:r>
            <a:endParaRPr lang="en-US" sz="2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BAB6E5-33C8-134D-83A6-2D63A74BA177}"/>
              </a:ext>
            </a:extLst>
          </p:cNvPr>
          <p:cNvSpPr txBox="1"/>
          <p:nvPr/>
        </p:nvSpPr>
        <p:spPr>
          <a:xfrm>
            <a:off x="899356" y="5289257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</a:t>
            </a:r>
            <a:endParaRPr lang="en-US" sz="2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454A3F-4EA9-2B44-A80A-818F507F9CB3}"/>
              </a:ext>
            </a:extLst>
          </p:cNvPr>
          <p:cNvSpPr txBox="1"/>
          <p:nvPr/>
        </p:nvSpPr>
        <p:spPr>
          <a:xfrm>
            <a:off x="181406" y="8184500"/>
            <a:ext cx="63627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N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N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</a:t>
            </a: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Fig. </a:t>
            </a:r>
            <a:r>
              <a:rPr lang="en-IN" sz="1200" b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S10 </a:t>
            </a: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Cladogram of </a:t>
            </a:r>
            <a:r>
              <a:rPr lang="en-IN" sz="1200" b="1" dirty="0">
                <a:latin typeface="Symbol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and </a:t>
            </a:r>
            <a:r>
              <a:rPr lang="en-IN" sz="1200" b="1" dirty="0">
                <a:latin typeface="Symbol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subunits of various human pathogens</a:t>
            </a:r>
            <a:r>
              <a:rPr lang="en-IN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Cladogram of </a:t>
            </a:r>
            <a:r>
              <a:rPr lang="en-IN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(a)</a:t>
            </a:r>
            <a:r>
              <a:rPr lang="en-IN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1200" dirty="0">
                <a:latin typeface="Symbol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 and </a:t>
            </a:r>
            <a:r>
              <a:rPr lang="en-IN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(b)</a:t>
            </a:r>
            <a:r>
              <a:rPr lang="en-IN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1200" dirty="0">
                <a:latin typeface="Symbol" pitchFamily="2" charset="2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subunits of 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Leishmania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donovani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5661)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Trypanosoma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cruzi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5693)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Giardia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duodenalis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(tax id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5741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Trichomonas vaginalis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412133)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Naegleria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fowleri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5763)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Acanthamoeba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castellanii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1257118)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Babesia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divergens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32595)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Plasmodium falciparum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36329)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Cryptosporidium parvum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353152)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Toxoplasma gondii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5811)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Enterocytozoon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bieneusi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31281)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Pneumocystis </a:t>
            </a:r>
            <a:r>
              <a:rPr lang="en-US" sz="1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jirovecii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42068)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Entamoeba histolytica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id 294381)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Homo sapiens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(tax 9606)</a:t>
            </a:r>
            <a:r>
              <a:rPr lang="en-US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3FF1ACC-8994-2D49-AAAD-A249C0B4E0A9}"/>
              </a:ext>
            </a:extLst>
          </p:cNvPr>
          <p:cNvSpPr txBox="1"/>
          <p:nvPr/>
        </p:nvSpPr>
        <p:spPr>
          <a:xfrm>
            <a:off x="5103659" y="1698910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</a:t>
            </a:r>
            <a:r>
              <a:rPr lang="en-US" dirty="0" smtClean="0">
                <a:latin typeface="Helvetica" charset="0"/>
                <a:ea typeface="Helvetica" charset="0"/>
                <a:cs typeface="Helvetica" charset="0"/>
              </a:rPr>
              <a:t>S10</a:t>
            </a:r>
            <a:endParaRPr lang="en-US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406" y="101199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31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740" y="3263888"/>
            <a:ext cx="6448518" cy="24739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443B47-69E6-0D4C-87E8-FF0EC44B46FB}"/>
              </a:ext>
            </a:extLst>
          </p:cNvPr>
          <p:cNvSpPr txBox="1"/>
          <p:nvPr/>
        </p:nvSpPr>
        <p:spPr>
          <a:xfrm>
            <a:off x="204741" y="5928249"/>
            <a:ext cx="64485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latin typeface="Times New Roman" charset="0"/>
                <a:ea typeface="Times New Roman" charset="0"/>
                <a:cs typeface="Times New Roman" charset="0"/>
              </a:rPr>
              <a:t>Supplementary </a:t>
            </a:r>
            <a:r>
              <a:rPr lang="en-US" sz="1200" b="1" dirty="0">
                <a:latin typeface="Times New Roman" charset="0"/>
                <a:ea typeface="Times New Roman" charset="0"/>
                <a:cs typeface="Times New Roman" charset="0"/>
              </a:rPr>
              <a:t>Fig. </a:t>
            </a:r>
            <a:r>
              <a:rPr lang="en-US" sz="1200" b="1" dirty="0" smtClean="0">
                <a:latin typeface="Times New Roman" charset="0"/>
                <a:ea typeface="Times New Roman" charset="0"/>
                <a:cs typeface="Times New Roman" charset="0"/>
              </a:rPr>
              <a:t>S1 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Domain analysis of the putative Rpn13 ortholog from </a:t>
            </a:r>
            <a:r>
              <a:rPr lang="en-US" sz="1200" i="1" dirty="0">
                <a:latin typeface="Times New Roman" charset="0"/>
                <a:ea typeface="Times New Roman" charset="0"/>
                <a:cs typeface="Times New Roman" charset="0"/>
              </a:rPr>
              <a:t>E. histolytica </a:t>
            </a:r>
            <a:r>
              <a:rPr lang="en-US" sz="1200" i="0" dirty="0">
                <a:latin typeface="Times New Roman" charset="0"/>
                <a:ea typeface="Times New Roman" charset="0"/>
                <a:cs typeface="Times New Roman" charset="0"/>
              </a:rPr>
              <a:t>by </a:t>
            </a:r>
            <a:r>
              <a:rPr lang="en-US" sz="1200" i="0" dirty="0" err="1" smtClean="0">
                <a:latin typeface="Times New Roman" charset="0"/>
                <a:ea typeface="Times New Roman" charset="0"/>
                <a:cs typeface="Times New Roman" charset="0"/>
              </a:rPr>
              <a:t>InterProScan</a:t>
            </a:r>
            <a:r>
              <a:rPr lang="en-US" sz="1200" i="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1200" i="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03BACBC-70A1-2A48-87DB-45073E475E6A}"/>
              </a:ext>
            </a:extLst>
          </p:cNvPr>
          <p:cNvSpPr txBox="1"/>
          <p:nvPr/>
        </p:nvSpPr>
        <p:spPr>
          <a:xfrm>
            <a:off x="5341867" y="2802646"/>
            <a:ext cx="11608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Supp. Fig. S1</a:t>
            </a:r>
          </a:p>
        </p:txBody>
      </p:sp>
      <p:sp>
        <p:nvSpPr>
          <p:cNvPr id="2" name="Rectangle 1"/>
          <p:cNvSpPr/>
          <p:nvPr/>
        </p:nvSpPr>
        <p:spPr>
          <a:xfrm>
            <a:off x="97108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1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0688" y="1654482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841" y="182201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a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17" y="2133550"/>
            <a:ext cx="6667994" cy="75963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6841" y="57159"/>
            <a:ext cx="6669282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07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/>
          <p:cNvSpPr txBox="1"/>
          <p:nvPr/>
        </p:nvSpPr>
        <p:spPr>
          <a:xfrm>
            <a:off x="5141375" y="1583467"/>
            <a:ext cx="1579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49488" y="1692628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b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49488" y="375791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c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9488" y="7727528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d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29" y="2009401"/>
            <a:ext cx="6546249" cy="177159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801" y="4128308"/>
            <a:ext cx="6579928" cy="3607593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71" y="8011769"/>
            <a:ext cx="6613608" cy="178319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39972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45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5883" y="180257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e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59" y="2145243"/>
            <a:ext cx="6633317" cy="36086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41376" y="1555394"/>
            <a:ext cx="1579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859" y="5863485"/>
            <a:ext cx="269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f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677" y="8506572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g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31476" y="8795495"/>
            <a:ext cx="6616700" cy="758844"/>
            <a:chOff x="241300" y="3072390"/>
            <a:chExt cx="6616700" cy="758844"/>
          </a:xfrm>
        </p:grpSpPr>
        <p:sp>
          <p:nvSpPr>
            <p:cNvPr id="11" name="Rectangle 10"/>
            <p:cNvSpPr/>
            <p:nvPr/>
          </p:nvSpPr>
          <p:spPr>
            <a:xfrm>
              <a:off x="241300" y="3184903"/>
              <a:ext cx="66167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LSSELKMEISENKFLRKQEYCLDSSLALKLSVIFLICADFIPEKKDLLVRLKSIRELENF 299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LKPEVKFEISENEFLRTQKFCIDESVALKLAVMYLICAEFIPEKKDLLTKLKGIRMLENF 300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LSSELKMEISENKFLRKQEYCLDSSLALKLSVIFLICADFIPEKKDLLVRLKSIRELENF 299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382046" y="3239598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306036" y="3239598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5203806" y="3239598"/>
              <a:ext cx="95250" cy="540000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279816" y="3072390"/>
              <a:ext cx="128272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273                                 282 283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14859" y="6257035"/>
            <a:ext cx="6527800" cy="2215991"/>
            <a:chOff x="241300" y="555367"/>
            <a:chExt cx="6527800" cy="2215991"/>
          </a:xfrm>
        </p:grpSpPr>
        <p:sp>
          <p:nvSpPr>
            <p:cNvPr id="17" name="Rectangle 16"/>
            <p:cNvSpPr/>
            <p:nvPr/>
          </p:nvSpPr>
          <p:spPr>
            <a:xfrm>
              <a:off x="241300" y="647700"/>
              <a:ext cx="6197600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GRSERQIAAASGMGLIHLWRPEDVEQFTSFIGSDSMYVRAGALLGIGTCCSGVKSDVDFA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ARSELQVAAAAGMGLLHLWRPQEIEQFTTFTQSDSMYVRAGALLGIGTCCSGVKSDVDFA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GRSERQVAAASGMGLIHLWRPEDVEQFTSFIGSDSMYVRAGALLGIGTCCSGVQSDVDFA</a:t>
              </a:r>
            </a:p>
            <a:p>
              <a:endParaRPr lang="en-US" sz="1200" dirty="0">
                <a:latin typeface="Courier" charset="0"/>
                <a:ea typeface="Courier" charset="0"/>
                <a:cs typeface="Courier" charset="0"/>
              </a:endParaRP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QVFLSDKLGAETSAIERKLSIFGLGLAYAGTRKTEMKETLIAVLNDINAVGFETVGHAAL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QVFLADKLTASTSAIERKLSIFGLGLSHAGSRNAELKEQLIAVLNDITAVGFETAGHAAI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QVFLSDKLGAETSAIERKLSIFGLGLAYAGTRKIEMKETLIAVLNDINAVGFETVGHAAL</a:t>
              </a:r>
            </a:p>
            <a:p>
              <a:endParaRPr lang="en-US" sz="1200" dirty="0">
                <a:latin typeface="Courier" charset="0"/>
                <a:ea typeface="Courier" charset="0"/>
                <a:cs typeface="Courier" charset="0"/>
              </a:endParaRP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ALGLIFQGTMDGDIADQILSIIFSNDGNVDFLKSVSCKMLVIGLGLLHLCCGESASLVMD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ALGMIYEGSMDGEIADQILSIIFSNDGNEEFLKSISCKMLVIGLGLLHLCCGDASTLVMD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SLGLIFEGTMDGDIADQILSIIFSNDGNDDFLKSISCKMLVIGLGLLHLCCGESASLVMD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05512" y="6477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420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05512" y="8509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420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05512" y="10160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Courier" charset="0"/>
                  <a:ea typeface="Courier" charset="0"/>
                  <a:cs typeface="Courier" charset="0"/>
                </a:rPr>
                <a:t>420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05512" y="13843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480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305512" y="15875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480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05512" y="17526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480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05512" y="21209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540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305512" y="23241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540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305512" y="2489200"/>
              <a:ext cx="463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540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714500" y="717550"/>
              <a:ext cx="95250" cy="540000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822700" y="1449179"/>
              <a:ext cx="95250" cy="540000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197350" y="717550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102100" y="1449179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5203806" y="1449179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976382" y="2171304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2349371" y="2171304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279816" y="2171304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4837273" y="2171304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604870" y="555367"/>
              <a:ext cx="282000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418                                                                                                                  447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725585" y="1302428"/>
              <a:ext cx="169950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503       506                                               517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66752" y="2014857"/>
              <a:ext cx="420980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531       534                                                546                                                                                      565                     571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250851" y="2171304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125684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517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8;p11">
            <a:extLst>
              <a:ext uri="{FF2B5EF4-FFF2-40B4-BE49-F238E27FC236}">
                <a16:creationId xmlns:a16="http://schemas.microsoft.com/office/drawing/2014/main" xmlns="" id="{03F9FBF7-99CD-7B4C-9557-828DC4F43235}"/>
              </a:ext>
            </a:extLst>
          </p:cNvPr>
          <p:cNvSpPr txBox="1"/>
          <p:nvPr/>
        </p:nvSpPr>
        <p:spPr>
          <a:xfrm>
            <a:off x="0" y="7009371"/>
            <a:ext cx="672958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/>
            <a:r>
              <a:rPr lang="en-US" sz="1200" b="1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Supplementary </a:t>
            </a:r>
            <a:r>
              <a:rPr lang="en-US" sz="1200" b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Fig. </a:t>
            </a:r>
            <a:r>
              <a:rPr lang="en-US" sz="1200" b="1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S2 </a:t>
            </a:r>
            <a:r>
              <a:rPr lang="en-US" sz="1200" b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Multiple sequence alignment (MSA) of </a:t>
            </a:r>
            <a:r>
              <a:rPr lang="en-US" sz="1200" b="1" dirty="0" err="1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Rpn</a:t>
            </a:r>
            <a:r>
              <a:rPr lang="en-US" sz="1200" b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-subunits of 19S lid. </a:t>
            </a:r>
            <a:r>
              <a:rPr lang="en-US" sz="1200" b="1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(a-e)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MSA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shows parts of </a:t>
            </a:r>
            <a:r>
              <a:rPr lang="en-US" sz="1200" dirty="0" err="1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Rpn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subunits Rpn1, 5, 8, 9 and 11 of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E. histolytica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(Eh),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D. </a:t>
            </a:r>
            <a:r>
              <a:rPr lang="en-US" sz="1200" i="1" dirty="0" err="1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discoidium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(Dd),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S. cerevisiae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(Sc),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C. elegans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(Ce),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A. thaliana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(At),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D. melanogaster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(Dm),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Mus musculus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(Mm) and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Homo sapiens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(Hs).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Vertical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lines separate different parts of the sequence patched in the image. Critical residues described in results are boxed. </a:t>
            </a:r>
            <a:r>
              <a:rPr lang="en-US" sz="1200" b="1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(f-j)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MSA of parts of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Rpn1, 5, 8, 9 and 11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subunits of E.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histolytica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(Eh),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E. </a:t>
            </a:r>
            <a:r>
              <a:rPr lang="en-US" sz="1200" i="1" dirty="0" err="1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invadens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</a:t>
            </a:r>
            <a:r>
              <a:rPr lang="en-US" sz="1200" dirty="0" err="1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Ei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) and 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E. </a:t>
            </a:r>
            <a:r>
              <a:rPr lang="en-US" sz="1200" i="1" dirty="0" err="1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dispar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(Ed).</a:t>
            </a:r>
            <a:r>
              <a:rPr lang="en-US" sz="1200" i="1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Boxes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with black outlines, conserved residues;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grey highlight,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non-conserved residues.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Numbers of top indicate residue positions according to corresponding subunits in </a:t>
            </a:r>
            <a:r>
              <a:rPr lang="en-US" sz="1200" i="1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S. </a:t>
            </a:r>
            <a:r>
              <a:rPr lang="en-US" sz="1200" i="1" dirty="0" err="1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cerevisiae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332439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9414" y="2551991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Helvetica" charset="0"/>
                <a:ea typeface="Helvetica" charset="0"/>
                <a:cs typeface="Helvetica" charset="0"/>
              </a:rPr>
              <a:t>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89" y="3640423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Helvetica" charset="0"/>
                <a:ea typeface="Helvetica" charset="0"/>
                <a:cs typeface="Helvetica" charset="0"/>
              </a:rPr>
              <a:t>i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1789" y="4680775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j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89414" y="2906838"/>
            <a:ext cx="6769100" cy="737532"/>
            <a:chOff x="165100" y="5060437"/>
            <a:chExt cx="6769100" cy="737532"/>
          </a:xfrm>
        </p:grpSpPr>
        <p:sp>
          <p:nvSpPr>
            <p:cNvPr id="21" name="Rectangle 20"/>
            <p:cNvSpPr/>
            <p:nvPr/>
          </p:nvSpPr>
          <p:spPr>
            <a:xfrm>
              <a:off x="165100" y="5151638"/>
              <a:ext cx="67691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DEDEKDNIWYLDHQYLETVYRMTQRVTAKEVLVGWYSTSSSIKPCDIQIHSVINKYTAHP 120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DEDEKDQIWYLDHQYLETLYRMTQRVTAKEVLVGWYSTSDKIKQCDIQIHTVIQKYTAHP 120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DEDEKDNIWYLDHQYLETVYRMTQRVTAKEVLVGWYSTSSSIKPCDIQIHSVINKYTAHP 120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3292475" y="5208548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475340" y="5209418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5961656" y="5209418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06103" y="5060437"/>
              <a:ext cx="300915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86     88                                                                                                                   115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77048" y="3912155"/>
            <a:ext cx="6552532" cy="740455"/>
            <a:chOff x="152734" y="6065754"/>
            <a:chExt cx="6552532" cy="740455"/>
          </a:xfrm>
        </p:grpSpPr>
        <p:sp>
          <p:nvSpPr>
            <p:cNvPr id="39" name="Rectangle 38"/>
            <p:cNvSpPr/>
            <p:nvPr/>
          </p:nvSpPr>
          <p:spPr>
            <a:xfrm>
              <a:off x="152734" y="6159878"/>
              <a:ext cx="655253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LLLKDNNGARDEIDKLTTLLEHEEGLEAIVYSQYHYLCTCYYESKNDANEYFISGVKYLK 180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LLAHNVPLARDEIDKVDKLLEHEEGLEAVVYSQYHLLCTRFYEAKNDANEFFISGVKYLK 180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LLLNDNNGARDEIDKLTRLLEHEEGLEAIVYSQYHYLCTCYYESKNDANEYFISGVKYLK 180</a:t>
              </a: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2544436" y="6222693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3003963" y="6222693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437001" y="6065754"/>
              <a:ext cx="777777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158                163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4276909" y="5044997"/>
            <a:ext cx="27122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latin typeface="+mj-lt"/>
              </a:rPr>
              <a:t>46</a:t>
            </a:r>
            <a:endParaRPr lang="en-IN" sz="600" dirty="0">
              <a:latin typeface="+mj-lt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141790" y="5138493"/>
            <a:ext cx="6482356" cy="1384995"/>
            <a:chOff x="117476" y="7292092"/>
            <a:chExt cx="6482356" cy="1384995"/>
          </a:xfrm>
        </p:grpSpPr>
        <p:sp>
          <p:nvSpPr>
            <p:cNvPr id="45" name="Rectangle 44"/>
            <p:cNvSpPr/>
            <p:nvPr/>
          </p:nvSpPr>
          <p:spPr>
            <a:xfrm>
              <a:off x="117476" y="7292092"/>
              <a:ext cx="6482356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MFSFGGRRPISGDMPLPDTSETVYISSLALLKMLKHGRAGVPVEVMGLMLGEYVDDYTVR 60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MFGMGGRKPISGDVPLPDTSETVHISSLALLKMLKHGRAGVPVEVMGLMLGEYVDQYTVR 60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MFSFGGRRPISGDMPLPDTSETVHISSLALLKMLKHGRAGVPVEVMGLMLGEYVDDYTVR 60</a:t>
              </a:r>
            </a:p>
            <a:p>
              <a:endParaRPr lang="en-US" sz="1200" dirty="0">
                <a:latin typeface="Courier" charset="0"/>
                <a:ea typeface="Courier" charset="0"/>
                <a:cs typeface="Courier" charset="0"/>
              </a:endParaRP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VVDVFAMPQNGTGVSVEAVDEVYQTTMIEMLRQTGRKESIVGWYHSHPGFGCWLSSIDIS 120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VVDVFAMPQNGTGVSVEAVDEVYQTTMTDMLKQTGRKETIVGWYHSHPGFGCWLSSIDIS 120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VVDVFAMPQNGTGVSVEAVDEVYQTTMIEMLRQTGRKESIVGWYHSHPGFGCWLSSIDIS 120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348276" y="7350395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405822" y="8096921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625466" y="8096921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079422" y="8096921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805269" y="8096921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5819543" y="8096921"/>
              <a:ext cx="95250" cy="5207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317833" y="7940062"/>
              <a:ext cx="475001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74                                                                                                                                                      109   111       114                              122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146997" y="1883984"/>
            <a:ext cx="1579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S2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25684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567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610180" y="1342828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1208" y="134647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smtClean="0">
                <a:latin typeface="Helvetica" charset="0"/>
                <a:ea typeface="Helvetica" charset="0"/>
                <a:cs typeface="Helvetica" charset="0"/>
              </a:rPr>
              <a:t>a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1208" y="3134229"/>
            <a:ext cx="3417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b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41208" y="478931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c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41208" y="8086337"/>
            <a:ext cx="258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smtClean="0">
                <a:latin typeface="Helvetica" charset="0"/>
                <a:ea typeface="Helvetica" charset="0"/>
                <a:cs typeface="Helvetica" charset="0"/>
              </a:rPr>
              <a:t>d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90880" y="1707072"/>
            <a:ext cx="4961517" cy="1489854"/>
            <a:chOff x="462305" y="792648"/>
            <a:chExt cx="4961517" cy="148985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b="10672"/>
            <a:stretch/>
          </p:blipFill>
          <p:spPr>
            <a:xfrm>
              <a:off x="462305" y="864102"/>
              <a:ext cx="3296082" cy="13464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b="12889"/>
            <a:stretch/>
          </p:blipFill>
          <p:spPr>
            <a:xfrm>
              <a:off x="3761966" y="885347"/>
              <a:ext cx="537247" cy="1310400"/>
            </a:xfrm>
            <a:prstGeom prst="rect">
              <a:avLst/>
            </a:prstGeom>
          </p:spPr>
        </p:pic>
        <p:grpSp>
          <p:nvGrpSpPr>
            <p:cNvPr id="9" name="Group 8"/>
            <p:cNvGrpSpPr>
              <a:grpSpLocks noChangeAspect="1"/>
            </p:cNvGrpSpPr>
            <p:nvPr/>
          </p:nvGrpSpPr>
          <p:grpSpPr>
            <a:xfrm>
              <a:off x="3708229" y="864102"/>
              <a:ext cx="100102" cy="1418400"/>
              <a:chOff x="3235204" y="8100536"/>
              <a:chExt cx="160255" cy="146965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riangle 7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/>
            <a:srcRect l="7237" b="12581"/>
            <a:stretch/>
          </p:blipFill>
          <p:spPr>
            <a:xfrm>
              <a:off x="4346096" y="893723"/>
              <a:ext cx="317596" cy="1314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5"/>
            <a:srcRect b="11949"/>
            <a:stretch/>
          </p:blipFill>
          <p:spPr>
            <a:xfrm>
              <a:off x="4691945" y="991656"/>
              <a:ext cx="731877" cy="1224000"/>
            </a:xfrm>
            <a:prstGeom prst="rect">
              <a:avLst/>
            </a:prstGeom>
          </p:spPr>
        </p:pic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4617991" y="864102"/>
              <a:ext cx="100102" cy="1418400"/>
              <a:chOff x="3235204" y="8100536"/>
              <a:chExt cx="160255" cy="146965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riangle 27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13" name="Rectangle 12"/>
            <p:cNvSpPr/>
            <p:nvPr/>
          </p:nvSpPr>
          <p:spPr bwMode="auto">
            <a:xfrm>
              <a:off x="3465094" y="946041"/>
              <a:ext cx="151255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915726" y="946600"/>
              <a:ext cx="106260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425384" y="942676"/>
              <a:ext cx="158264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4991298" y="956861"/>
              <a:ext cx="79160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5141251" y="956861"/>
              <a:ext cx="79160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37" name="Group 36"/>
            <p:cNvGrpSpPr>
              <a:grpSpLocks noChangeAspect="1"/>
            </p:cNvGrpSpPr>
            <p:nvPr/>
          </p:nvGrpSpPr>
          <p:grpSpPr>
            <a:xfrm>
              <a:off x="4280137" y="864102"/>
              <a:ext cx="100102" cy="1418400"/>
              <a:chOff x="3235204" y="8100536"/>
              <a:chExt cx="160255" cy="1469653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riangle 38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3310920" y="792648"/>
              <a:ext cx="207300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117 118           147               249 250                292   294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5234" y="3423890"/>
            <a:ext cx="2343857" cy="1479744"/>
            <a:chOff x="536659" y="2823802"/>
            <a:chExt cx="2343857" cy="147974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/>
            <a:srcRect b="11157"/>
            <a:stretch/>
          </p:blipFill>
          <p:spPr>
            <a:xfrm>
              <a:off x="1029397" y="2966535"/>
              <a:ext cx="480632" cy="12960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/>
            <a:srcRect b="11845"/>
            <a:stretch/>
          </p:blipFill>
          <p:spPr>
            <a:xfrm>
              <a:off x="1573724" y="2966535"/>
              <a:ext cx="1306792" cy="1296000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8"/>
            <a:srcRect l="-703" b="11716"/>
            <a:stretch/>
          </p:blipFill>
          <p:spPr>
            <a:xfrm>
              <a:off x="536659" y="2916135"/>
              <a:ext cx="270035" cy="1346400"/>
            </a:xfrm>
            <a:prstGeom prst="rect">
              <a:avLst/>
            </a:prstGeom>
          </p:spPr>
        </p:pic>
        <p:grpSp>
          <p:nvGrpSpPr>
            <p:cNvPr id="30" name="Group 29"/>
            <p:cNvGrpSpPr>
              <a:grpSpLocks noChangeAspect="1"/>
            </p:cNvGrpSpPr>
            <p:nvPr/>
          </p:nvGrpSpPr>
          <p:grpSpPr>
            <a:xfrm>
              <a:off x="1477697" y="2885146"/>
              <a:ext cx="100102" cy="1418400"/>
              <a:chOff x="3235204" y="8100536"/>
              <a:chExt cx="160255" cy="1469653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Triangle 31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40" name="Rectangle 39"/>
            <p:cNvSpPr/>
            <p:nvPr/>
          </p:nvSpPr>
          <p:spPr bwMode="auto">
            <a:xfrm>
              <a:off x="1194085" y="2984981"/>
              <a:ext cx="151255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1940258" y="2978647"/>
              <a:ext cx="106260" cy="1263456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2482125" y="2978647"/>
              <a:ext cx="100800" cy="12636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2628403" y="2978641"/>
              <a:ext cx="100800" cy="1263600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rPr>
                <a:t>  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029397" y="2823802"/>
              <a:ext cx="183415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259 260                         295                    302  304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76218" y="5038796"/>
            <a:ext cx="5778000" cy="3103144"/>
            <a:chOff x="306454" y="4647531"/>
            <a:chExt cx="5778000" cy="3103144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6454" y="4823910"/>
              <a:ext cx="5778000" cy="1314346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9553" y="6433567"/>
              <a:ext cx="5760000" cy="1310251"/>
            </a:xfrm>
            <a:prstGeom prst="rect">
              <a:avLst/>
            </a:prstGeom>
          </p:spPr>
        </p:pic>
        <p:sp>
          <p:nvSpPr>
            <p:cNvPr id="47" name="Rectangle 46"/>
            <p:cNvSpPr/>
            <p:nvPr/>
          </p:nvSpPr>
          <p:spPr bwMode="auto">
            <a:xfrm>
              <a:off x="1545040" y="4817035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2151203" y="642009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2464633" y="6420099"/>
              <a:ext cx="147938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273684" y="642009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2372647" y="6433567"/>
              <a:ext cx="91255" cy="1317108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1918420" y="4824577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419053" y="4647531"/>
              <a:ext cx="71526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107             111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046518" y="6255951"/>
              <a:ext cx="345479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235    238  240                                                                                                                              276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10630" y="8298373"/>
            <a:ext cx="4543410" cy="1505320"/>
            <a:chOff x="293191" y="7946899"/>
            <a:chExt cx="4543410" cy="1505320"/>
          </a:xfrm>
        </p:grpSpPr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93191" y="8093219"/>
              <a:ext cx="3135809" cy="1346400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465094" y="8105819"/>
              <a:ext cx="772450" cy="1321200"/>
            </a:xfrm>
            <a:prstGeom prst="rect">
              <a:avLst/>
            </a:prstGeom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282201" y="8105819"/>
              <a:ext cx="554400" cy="1346400"/>
            </a:xfrm>
            <a:prstGeom prst="rect">
              <a:avLst/>
            </a:prstGeom>
          </p:spPr>
        </p:pic>
        <p:grpSp>
          <p:nvGrpSpPr>
            <p:cNvPr id="58" name="Group 57"/>
            <p:cNvGrpSpPr>
              <a:grpSpLocks noChangeAspect="1"/>
            </p:cNvGrpSpPr>
            <p:nvPr/>
          </p:nvGrpSpPr>
          <p:grpSpPr>
            <a:xfrm>
              <a:off x="3401278" y="8021219"/>
              <a:ext cx="100102" cy="1418400"/>
              <a:chOff x="3235204" y="8100536"/>
              <a:chExt cx="160255" cy="1469653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riangle 59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grpSp>
          <p:nvGrpSpPr>
            <p:cNvPr id="61" name="Group 60"/>
            <p:cNvGrpSpPr>
              <a:grpSpLocks noChangeAspect="1"/>
            </p:cNvGrpSpPr>
            <p:nvPr/>
          </p:nvGrpSpPr>
          <p:grpSpPr>
            <a:xfrm>
              <a:off x="4209822" y="8016438"/>
              <a:ext cx="100102" cy="1418400"/>
              <a:chOff x="3235204" y="8100536"/>
              <a:chExt cx="160255" cy="1469653"/>
            </a:xfrm>
          </p:grpSpPr>
          <p:cxnSp>
            <p:nvCxnSpPr>
              <p:cNvPr id="62" name="Straight Connector 61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riangle 62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64" name="Rectangle 63"/>
            <p:cNvSpPr/>
            <p:nvPr/>
          </p:nvSpPr>
          <p:spPr bwMode="auto">
            <a:xfrm>
              <a:off x="3110795" y="8103276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2789261" y="8103276"/>
              <a:ext cx="91255" cy="1317108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3643240" y="8103276"/>
              <a:ext cx="147938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4430160" y="8103276"/>
              <a:ext cx="91255" cy="1317108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690816" y="7946899"/>
              <a:ext cx="199766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75           79                    207 208                           243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77" name="Rectangle 76"/>
          <p:cNvSpPr/>
          <p:nvPr/>
        </p:nvSpPr>
        <p:spPr>
          <a:xfrm>
            <a:off x="97108" y="-10195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7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132552" y="181270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charset="0"/>
                <a:ea typeface="Helvetica" charset="0"/>
                <a:cs typeface="Helvetica" charset="0"/>
              </a:rPr>
              <a:t>e</a:t>
            </a:r>
            <a:endParaRPr lang="en-US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2552" y="3706689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charset="0"/>
                <a:ea typeface="Helvetica" charset="0"/>
                <a:cs typeface="Helvetica" charset="0"/>
              </a:rPr>
              <a:t>f</a:t>
            </a:r>
            <a:endParaRPr lang="en-US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05967" y="1514314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S3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225570" y="2099284"/>
            <a:ext cx="5973470" cy="1478583"/>
            <a:chOff x="325582" y="870540"/>
            <a:chExt cx="5973470" cy="14785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5582" y="1002723"/>
              <a:ext cx="3801600" cy="134640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53687" y="1002723"/>
              <a:ext cx="563200" cy="13464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44914" y="1002723"/>
              <a:ext cx="563200" cy="13464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49583" y="1017011"/>
              <a:ext cx="879120" cy="1332000"/>
            </a:xfrm>
            <a:prstGeom prst="rect">
              <a:avLst/>
            </a:prstGeom>
          </p:spPr>
        </p:pic>
        <p:grpSp>
          <p:nvGrpSpPr>
            <p:cNvPr id="6" name="Group 5"/>
            <p:cNvGrpSpPr>
              <a:grpSpLocks noChangeAspect="1"/>
            </p:cNvGrpSpPr>
            <p:nvPr/>
          </p:nvGrpSpPr>
          <p:grpSpPr>
            <a:xfrm>
              <a:off x="4082902" y="930723"/>
              <a:ext cx="100102" cy="1418400"/>
              <a:chOff x="3235204" y="8100536"/>
              <a:chExt cx="160255" cy="146965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riangle 7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9" name="Rectangle 8"/>
            <p:cNvSpPr/>
            <p:nvPr/>
          </p:nvSpPr>
          <p:spPr bwMode="auto">
            <a:xfrm>
              <a:off x="4475156" y="101736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029981" y="1017369"/>
              <a:ext cx="91255" cy="1317108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11" name="Group 10"/>
            <p:cNvGrpSpPr>
              <a:grpSpLocks noChangeAspect="1"/>
            </p:cNvGrpSpPr>
            <p:nvPr/>
          </p:nvGrpSpPr>
          <p:grpSpPr>
            <a:xfrm>
              <a:off x="4678737" y="930723"/>
              <a:ext cx="100102" cy="1418400"/>
              <a:chOff x="3235204" y="8100536"/>
              <a:chExt cx="160255" cy="1469653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riangle 12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grpSp>
          <p:nvGrpSpPr>
            <p:cNvPr id="14" name="Group 13"/>
            <p:cNvGrpSpPr>
              <a:grpSpLocks noChangeAspect="1"/>
            </p:cNvGrpSpPr>
            <p:nvPr/>
          </p:nvGrpSpPr>
          <p:grpSpPr>
            <a:xfrm>
              <a:off x="5274572" y="930723"/>
              <a:ext cx="100102" cy="1418400"/>
              <a:chOff x="3235204" y="8100536"/>
              <a:chExt cx="160255" cy="1469653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riangle 15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 bwMode="auto">
            <a:xfrm>
              <a:off x="4980886" y="1017369"/>
              <a:ext cx="91255" cy="1317108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415745" y="101736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588402" y="101736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893302" y="100974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6049572" y="1009749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929493" y="870540"/>
              <a:ext cx="23695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128               158                 260 261         297  299         303  305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078307" y="1013667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52093" y="3972110"/>
            <a:ext cx="2240434" cy="1500340"/>
            <a:chOff x="352105" y="3157718"/>
            <a:chExt cx="2240434" cy="15003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2105" y="3311658"/>
              <a:ext cx="221447" cy="1346400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05215" y="3311658"/>
              <a:ext cx="478326" cy="13464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55285" y="3311658"/>
              <a:ext cx="478326" cy="134640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05355" y="3311658"/>
              <a:ext cx="487184" cy="1346400"/>
            </a:xfrm>
            <a:prstGeom prst="rect">
              <a:avLst/>
            </a:prstGeom>
          </p:spPr>
        </p:pic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1455183" y="3239658"/>
              <a:ext cx="100102" cy="1418400"/>
              <a:chOff x="3235204" y="8100536"/>
              <a:chExt cx="160255" cy="1469653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riangle 27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grpSp>
          <p:nvGrpSpPr>
            <p:cNvPr id="29" name="Group 28"/>
            <p:cNvGrpSpPr>
              <a:grpSpLocks noChangeAspect="1"/>
            </p:cNvGrpSpPr>
            <p:nvPr/>
          </p:nvGrpSpPr>
          <p:grpSpPr>
            <a:xfrm>
              <a:off x="2024778" y="3239658"/>
              <a:ext cx="100102" cy="1418400"/>
              <a:chOff x="3235204" y="8100536"/>
              <a:chExt cx="160255" cy="1469653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riangle 30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32" name="Rectangle 31"/>
            <p:cNvSpPr/>
            <p:nvPr/>
          </p:nvSpPr>
          <p:spPr bwMode="auto">
            <a:xfrm>
              <a:off x="1233530" y="3311658"/>
              <a:ext cx="91255" cy="1317108"/>
            </a:xfrm>
            <a:prstGeom prst="rect">
              <a:avLst/>
            </a:prstGeom>
            <a:solidFill>
              <a:schemeClr val="bg1">
                <a:lumMod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704236" y="3311658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2273917" y="3311658"/>
              <a:ext cx="91255" cy="131710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126067" y="3157718"/>
              <a:ext cx="136287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72                   92                       121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32552" y="5514941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charset="0"/>
                <a:ea typeface="Helvetica" charset="0"/>
                <a:cs typeface="Helvetica" charset="0"/>
              </a:rPr>
              <a:t>g</a:t>
            </a:r>
            <a:endParaRPr lang="en-US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32552" y="799279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charset="0"/>
                <a:ea typeface="Helvetica" charset="0"/>
                <a:cs typeface="Helvetica" charset="0"/>
              </a:rPr>
              <a:t>h</a:t>
            </a:r>
            <a:endParaRPr lang="en-US" b="1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81448" y="5790081"/>
            <a:ext cx="6536665" cy="2237988"/>
            <a:chOff x="106678" y="403215"/>
            <a:chExt cx="6536665" cy="2237988"/>
          </a:xfrm>
        </p:grpSpPr>
        <p:sp>
          <p:nvSpPr>
            <p:cNvPr id="47" name="Rectangle 46"/>
            <p:cNvSpPr/>
            <p:nvPr/>
          </p:nvSpPr>
          <p:spPr>
            <a:xfrm>
              <a:off x="106678" y="517545"/>
              <a:ext cx="6536665" cy="21236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PVSQWDLNADKKLMEEQPLLVSRCIKAMPDEREPRYVISIKEYAKFVVGKSNRVEKDAVQ 120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PVSQWDLNGDKRLMEEQPLLVSRCVKAMPEAREPRYVISIKEYARFVAGKSAKVDKDSIQ 120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PVSQWDLNADKKLMEEQPLLVCRCIKAMPDEREPRYVISIKEFARFVVGKSNRVEKNAVQ 120</a:t>
              </a:r>
            </a:p>
            <a:p>
              <a:endParaRPr lang="en-US" sz="1200" dirty="0">
                <a:latin typeface="Courier" charset="0"/>
                <a:ea typeface="Courier" charset="0"/>
                <a:cs typeface="Courier" charset="0"/>
              </a:endParaRP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DGTRVGVDRARYEIKMALPPKIDPSVSVMQVEEKPDVTYKDIGGCKEQIERIREVVELPM 180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DGTRIGVDRGRYEIKMALPPKIDPSVSVMQVEEKPDVTYKDIGGCKEQIERIREVVELPM 180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DGTRVGVDRARYEIKMALPPKIDPSVSVMQVEEKPDVTYKDIGGCKEQIERIKEVVELPM 180</a:t>
              </a:r>
            </a:p>
            <a:p>
              <a:endParaRPr lang="en-US" sz="1200" dirty="0">
                <a:latin typeface="Courier" charset="0"/>
                <a:ea typeface="Courier" charset="0"/>
                <a:cs typeface="Courier" charset="0"/>
              </a:endParaRP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VQKYVGEGAK DTGESEVQRT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VQKYVGEGAK DTGESEVQRT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VQKYVGEGAK DTGESEVQRT</a:t>
              </a: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4442227" y="557233"/>
              <a:ext cx="184727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1670588" y="1271233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926887" y="2013253"/>
              <a:ext cx="184727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rPr>
                <a:t> </a:t>
              </a: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1947063" y="2013253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2128263" y="2013253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grpSp>
          <p:nvGrpSpPr>
            <p:cNvPr id="53" name="Group 52"/>
            <p:cNvGrpSpPr>
              <a:grpSpLocks noChangeAspect="1"/>
            </p:cNvGrpSpPr>
            <p:nvPr/>
          </p:nvGrpSpPr>
          <p:grpSpPr>
            <a:xfrm>
              <a:off x="1593253" y="2028113"/>
              <a:ext cx="43200" cy="612124"/>
              <a:chOff x="3235204" y="8100536"/>
              <a:chExt cx="160255" cy="1469653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riangle 57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4298189" y="403215"/>
              <a:ext cx="46519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117 118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564654" y="1118616"/>
              <a:ext cx="31451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147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01067" y="1858841"/>
              <a:ext cx="15584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249 250                                     292   294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73313" y="8195075"/>
            <a:ext cx="6544800" cy="1518745"/>
            <a:chOff x="98543" y="2822497"/>
            <a:chExt cx="6544800" cy="1518745"/>
          </a:xfrm>
        </p:grpSpPr>
        <p:sp>
          <p:nvSpPr>
            <p:cNvPr id="60" name="Rectangle 59"/>
            <p:cNvSpPr/>
            <p:nvPr/>
          </p:nvSpPr>
          <p:spPr>
            <a:xfrm>
              <a:off x="98543" y="2956247"/>
              <a:ext cx="654480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YEEIGIKPPKGVILYGPPGTGKTLLAKAVANETSATFLRIVGSELIQKYLGDGPKLVREL 240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YEEIGIKPPKGVILYGPPGTGKTLLAKAVANETSATFLRIVGSELIQKYLGDGPKLVREL 240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YEEIGIKPPKGVILYGPPGTGKTLLAKAVANETSATFLRIVGSELIQKYLGDGPKLVREL 240</a:t>
              </a:r>
            </a:p>
            <a:p>
              <a:endParaRPr lang="en-US" sz="1200" dirty="0">
                <a:latin typeface="Courier" charset="0"/>
                <a:ea typeface="Courier" charset="0"/>
                <a:cs typeface="Courier" charset="0"/>
              </a:endParaRP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FQAAKDSAPSIVFIDEIDAVGTKRYDAHSGGEKEIQRTMLELLNQLDGFDTRGEVKVIIA 300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FQAAKDSAPSIVFIDEIDAVGTKRYDAQSGGEKEIQRTMLELLNQLDGFDTRGEVKVIIA 300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FQAAKDSAPSIVFIDEIDAVGTKRYDAHSGGEKEIQRTMLELLNQLDGFDTRGEVKVIIA 300</a:t>
              </a: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5069252" y="2981147"/>
              <a:ext cx="184727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rPr>
                <a:t> 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2860053" y="3720532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3" name="Rectangle 62"/>
            <p:cNvSpPr/>
            <p:nvPr/>
          </p:nvSpPr>
          <p:spPr bwMode="auto">
            <a:xfrm>
              <a:off x="3508053" y="3720532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689253" y="3720532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939469" y="2822497"/>
              <a:ext cx="46519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259 260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759990" y="3564493"/>
              <a:ext cx="117852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295                         302    304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97108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38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4647163" y="1598884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Helvetica" charset="0"/>
                <a:ea typeface="Helvetica" charset="0"/>
                <a:cs typeface="Helvetica" charset="0"/>
              </a:rPr>
              <a:t>Supp. Fig. S3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3909" y="1794048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Helvetica" charset="0"/>
                <a:ea typeface="Helvetica" charset="0"/>
                <a:cs typeface="Helvetica" charset="0"/>
              </a:rPr>
              <a:t>i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909" y="3741865"/>
            <a:ext cx="2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j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63360" y="1990531"/>
            <a:ext cx="6574801" cy="1549057"/>
            <a:chOff x="98543" y="4612517"/>
            <a:chExt cx="6574801" cy="1549057"/>
          </a:xfrm>
        </p:grpSpPr>
        <p:sp>
          <p:nvSpPr>
            <p:cNvPr id="14" name="Rectangle 13"/>
            <p:cNvSpPr/>
            <p:nvPr/>
          </p:nvSpPr>
          <p:spPr>
            <a:xfrm>
              <a:off x="98543" y="5515243"/>
              <a:ext cx="468409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Eh   TGKTMLAKAVAHHTSASFIQIVGSEFAQQYLGE IATKRHDAQ</a:t>
              </a:r>
            </a:p>
            <a:p>
              <a:r>
                <a:rPr lang="en-US" sz="1200" dirty="0" err="1">
                  <a:latin typeface="Courier" charset="0"/>
                  <a:ea typeface="Courier" charset="0"/>
                  <a:cs typeface="Courier" charset="0"/>
                </a:rPr>
                <a:t>Ei</a:t>
              </a:r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   TGKTMLAKAVAHHTSAAFIQIVGSEFAQQYLGE IATKRHDAQ</a:t>
              </a:r>
            </a:p>
            <a:p>
              <a:r>
                <a:rPr lang="en-US" sz="1200" dirty="0">
                  <a:latin typeface="Courier" charset="0"/>
                  <a:ea typeface="Courier" charset="0"/>
                  <a:cs typeface="Courier" charset="0"/>
                </a:rPr>
                <a:t>Ed   TGKTMLAKAVAHHTSASFIQIVGSEFAQQYLGE IATKRHDAQ</a:t>
              </a:r>
            </a:p>
          </p:txBody>
        </p:sp>
        <p:grpSp>
          <p:nvGrpSpPr>
            <p:cNvPr id="15" name="Group 14"/>
            <p:cNvGrpSpPr>
              <a:grpSpLocks noChangeAspect="1"/>
            </p:cNvGrpSpPr>
            <p:nvPr/>
          </p:nvGrpSpPr>
          <p:grpSpPr>
            <a:xfrm>
              <a:off x="3706234" y="5532346"/>
              <a:ext cx="43200" cy="612124"/>
              <a:chOff x="3235204" y="8100536"/>
              <a:chExt cx="160255" cy="1469653"/>
            </a:xfrm>
          </p:grpSpPr>
          <p:cxnSp>
            <p:nvCxnSpPr>
              <p:cNvPr id="16" name="Straight Connector 15"/>
              <p:cNvCxnSpPr/>
              <p:nvPr/>
            </p:nvCxnSpPr>
            <p:spPr>
              <a:xfrm>
                <a:off x="3317310" y="8119200"/>
                <a:ext cx="12162" cy="1450989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riangle 16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99744" y="4760936"/>
              <a:ext cx="6573600" cy="646331"/>
              <a:chOff x="0" y="6315379"/>
              <a:chExt cx="6573600" cy="6463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0" y="6315379"/>
                <a:ext cx="65736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latin typeface="Courier" charset="0"/>
                    <a:ea typeface="Courier" charset="0"/>
                    <a:cs typeface="Courier" charset="0"/>
                  </a:rPr>
                  <a:t>Eh   GQFVEMVDKDTAVVTLSSGTTQFVRILSTINRELLKPGTSVAHHKQSNALVDVLPPEADS 120</a:t>
                </a:r>
              </a:p>
              <a:p>
                <a:r>
                  <a:rPr lang="en-US" sz="1200" dirty="0" err="1">
                    <a:latin typeface="Courier" charset="0"/>
                    <a:ea typeface="Courier" charset="0"/>
                    <a:cs typeface="Courier" charset="0"/>
                  </a:rPr>
                  <a:t>Ei</a:t>
                </a:r>
                <a:r>
                  <a:rPr lang="en-US" sz="1200" dirty="0">
                    <a:latin typeface="Courier" charset="0"/>
                    <a:ea typeface="Courier" charset="0"/>
                    <a:cs typeface="Courier" charset="0"/>
                  </a:rPr>
                  <a:t>   GQFVEMVDKDTAVVTLSSGTTQNLSCAPQAIQ----------------RTCRCTPTRGRF 84</a:t>
                </a:r>
              </a:p>
              <a:p>
                <a:r>
                  <a:rPr lang="en-US" sz="1200" dirty="0">
                    <a:latin typeface="Courier" charset="0"/>
                    <a:ea typeface="Courier" charset="0"/>
                    <a:cs typeface="Courier" charset="0"/>
                  </a:rPr>
                  <a:t>Ed   GQFVEMVDKDTAVVTLSSGTTQFVRILSTINRELLKPGTSVAHHKQSNALVDVLPPEADS 120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2117819" y="6331243"/>
                <a:ext cx="96182" cy="59112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 bwMode="auto">
              <a:xfrm>
                <a:off x="2486219" y="6331243"/>
                <a:ext cx="96182" cy="59112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 bwMode="auto">
            <a:xfrm>
              <a:off x="2941835" y="5542844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3230721" y="5550243"/>
              <a:ext cx="28495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rPr>
                <a:t> 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328669" y="5542844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103797" y="4612517"/>
              <a:ext cx="69442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107            111</a:t>
              </a:r>
              <a:endParaRPr lang="en-IN" sz="600" dirty="0">
                <a:latin typeface="+mj-lt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835600" y="5384112"/>
              <a:ext cx="172515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235        238    240                                     276</a:t>
              </a:r>
              <a:endParaRPr lang="en-IN" sz="600" dirty="0">
                <a:latin typeface="+mj-lt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1496" y="3985247"/>
            <a:ext cx="3230101" cy="775487"/>
            <a:chOff x="106679" y="6604375"/>
            <a:chExt cx="3230101" cy="775487"/>
          </a:xfrm>
        </p:grpSpPr>
        <p:sp>
          <p:nvSpPr>
            <p:cNvPr id="55" name="TextBox 54"/>
            <p:cNvSpPr txBox="1"/>
            <p:nvPr/>
          </p:nvSpPr>
          <p:spPr>
            <a:xfrm>
              <a:off x="1105248" y="6604375"/>
              <a:ext cx="199766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 75              79                             207 208              243</a:t>
              </a:r>
              <a:endParaRPr lang="en-IN" sz="600" dirty="0">
                <a:latin typeface="+mj-lt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06679" y="6731215"/>
              <a:ext cx="3230101" cy="648647"/>
              <a:chOff x="106679" y="6731215"/>
              <a:chExt cx="3230101" cy="648647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06679" y="6733531"/>
                <a:ext cx="323010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latin typeface="Courier" charset="0"/>
                    <a:ea typeface="Courier" charset="0"/>
                    <a:cs typeface="Courier" charset="0"/>
                  </a:rPr>
                  <a:t>Eh   YIVKVSLGPHYVV IVDKYL GKRIAEG</a:t>
                </a:r>
              </a:p>
              <a:p>
                <a:r>
                  <a:rPr lang="en-US" sz="1200" dirty="0" err="1">
                    <a:latin typeface="Courier" charset="0"/>
                    <a:ea typeface="Courier" charset="0"/>
                    <a:cs typeface="Courier" charset="0"/>
                  </a:rPr>
                  <a:t>Ei</a:t>
                </a:r>
                <a:r>
                  <a:rPr lang="en-US" sz="1200" dirty="0">
                    <a:latin typeface="Courier" charset="0"/>
                    <a:ea typeface="Courier" charset="0"/>
                    <a:cs typeface="Courier" charset="0"/>
                  </a:rPr>
                  <a:t>   VLVKSAQEGKYIV LVQKYI STRVEGN</a:t>
                </a:r>
              </a:p>
              <a:p>
                <a:r>
                  <a:rPr lang="en-US" sz="1200" dirty="0">
                    <a:latin typeface="Courier" charset="0"/>
                    <a:ea typeface="Courier" charset="0"/>
                    <a:cs typeface="Courier" charset="0"/>
                  </a:rPr>
                  <a:t>Ed   YIVKVSLGPHYVV IVDKYL GKRIAEG</a:t>
                </a:r>
              </a:p>
            </p:txBody>
          </p:sp>
          <p:grpSp>
            <p:nvGrpSpPr>
              <p:cNvPr id="33" name="Group 32"/>
              <p:cNvGrpSpPr>
                <a:grpSpLocks noChangeAspect="1"/>
              </p:cNvGrpSpPr>
              <p:nvPr/>
            </p:nvGrpSpPr>
            <p:grpSpPr>
              <a:xfrm>
                <a:off x="1888623" y="6737335"/>
                <a:ext cx="43200" cy="612124"/>
                <a:chOff x="3235204" y="8100536"/>
                <a:chExt cx="160255" cy="1469653"/>
              </a:xfrm>
            </p:grpSpPr>
            <p:cxnSp>
              <p:nvCxnSpPr>
                <p:cNvPr id="34" name="Straight Connector 33"/>
                <p:cNvCxnSpPr/>
                <p:nvPr/>
              </p:nvCxnSpPr>
              <p:spPr>
                <a:xfrm>
                  <a:off x="3317310" y="8119200"/>
                  <a:ext cx="12162" cy="1450989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Triangle 34"/>
                <p:cNvSpPr/>
                <p:nvPr/>
              </p:nvSpPr>
              <p:spPr>
                <a:xfrm flipV="1">
                  <a:off x="3235204" y="8100536"/>
                  <a:ext cx="160255" cy="85941"/>
                </a:xfrm>
                <a:prstGeom prst="triangl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Courier" charset="0"/>
                    <a:ea typeface="Courier" charset="0"/>
                    <a:cs typeface="Courier" charset="0"/>
                  </a:endParaRPr>
                </a:p>
              </p:txBody>
            </p:sp>
          </p:grpSp>
          <p:grpSp>
            <p:nvGrpSpPr>
              <p:cNvPr id="39" name="Group 38"/>
              <p:cNvGrpSpPr>
                <a:grpSpLocks noChangeAspect="1"/>
              </p:cNvGrpSpPr>
              <p:nvPr/>
            </p:nvGrpSpPr>
            <p:grpSpPr>
              <a:xfrm>
                <a:off x="2530306" y="6731215"/>
                <a:ext cx="43200" cy="612124"/>
                <a:chOff x="3235204" y="8100536"/>
                <a:chExt cx="160255" cy="1469653"/>
              </a:xfrm>
            </p:grpSpPr>
            <p:cxnSp>
              <p:nvCxnSpPr>
                <p:cNvPr id="40" name="Straight Connector 39"/>
                <p:cNvCxnSpPr/>
                <p:nvPr/>
              </p:nvCxnSpPr>
              <p:spPr>
                <a:xfrm>
                  <a:off x="3317310" y="8119200"/>
                  <a:ext cx="12162" cy="1450989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riangle 40"/>
                <p:cNvSpPr/>
                <p:nvPr/>
              </p:nvSpPr>
              <p:spPr>
                <a:xfrm flipV="1">
                  <a:off x="3235204" y="8100536"/>
                  <a:ext cx="160255" cy="85941"/>
                </a:xfrm>
                <a:prstGeom prst="triangl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Courier" charset="0"/>
                    <a:ea typeface="Courier" charset="0"/>
                    <a:cs typeface="Courier" charset="0"/>
                  </a:endParaRPr>
                </a:p>
              </p:txBody>
            </p:sp>
          </p:grpSp>
          <p:sp>
            <p:nvSpPr>
              <p:cNvPr id="51" name="Rectangle 50"/>
              <p:cNvSpPr/>
              <p:nvPr/>
            </p:nvSpPr>
            <p:spPr bwMode="auto">
              <a:xfrm>
                <a:off x="1588362" y="6757676"/>
                <a:ext cx="96182" cy="59112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 bwMode="auto">
              <a:xfrm>
                <a:off x="2311416" y="6757676"/>
                <a:ext cx="201102" cy="59112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 bwMode="auto">
              <a:xfrm>
                <a:off x="2868753" y="6752729"/>
                <a:ext cx="96182" cy="591127"/>
              </a:xfrm>
              <a:prstGeom prst="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 bwMode="auto">
              <a:xfrm>
                <a:off x="1213105" y="6752729"/>
                <a:ext cx="91255" cy="590610"/>
              </a:xfrm>
              <a:prstGeom prst="rect">
                <a:avLst/>
              </a:prstGeom>
              <a:solidFill>
                <a:schemeClr val="bg1">
                  <a:lumMod val="75000"/>
                  <a:alpha val="50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Bookman Old Style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53909" y="5343508"/>
            <a:ext cx="6741161" cy="751544"/>
            <a:chOff x="160530" y="4460036"/>
            <a:chExt cx="6741161" cy="751544"/>
          </a:xfrm>
        </p:grpSpPr>
        <p:grpSp>
          <p:nvGrpSpPr>
            <p:cNvPr id="59" name="Group 58"/>
            <p:cNvGrpSpPr/>
            <p:nvPr/>
          </p:nvGrpSpPr>
          <p:grpSpPr>
            <a:xfrm>
              <a:off x="160530" y="4563711"/>
              <a:ext cx="6610565" cy="635534"/>
              <a:chOff x="247435" y="2019270"/>
              <a:chExt cx="6610565" cy="635534"/>
            </a:xfrm>
          </p:grpSpPr>
          <p:pic>
            <p:nvPicPr>
              <p:cNvPr id="60" name="Picture 59"/>
              <p:cNvPicPr>
                <a:picLocks noChangeAspect="1"/>
              </p:cNvPicPr>
              <p:nvPr/>
            </p:nvPicPr>
            <p:blipFill rotWithShape="1">
              <a:blip r:embed="rId3"/>
              <a:srcRect l="-1" r="18380"/>
              <a:stretch/>
            </p:blipFill>
            <p:spPr>
              <a:xfrm>
                <a:off x="247435" y="2042133"/>
                <a:ext cx="4061675" cy="609653"/>
              </a:xfrm>
              <a:prstGeom prst="rect">
                <a:avLst/>
              </a:prstGeom>
            </p:spPr>
          </p:pic>
          <p:grpSp>
            <p:nvGrpSpPr>
              <p:cNvPr id="61" name="Group 60"/>
              <p:cNvGrpSpPr>
                <a:grpSpLocks noChangeAspect="1"/>
              </p:cNvGrpSpPr>
              <p:nvPr/>
            </p:nvGrpSpPr>
            <p:grpSpPr>
              <a:xfrm>
                <a:off x="4317124" y="2039662"/>
                <a:ext cx="43200" cy="612124"/>
                <a:chOff x="3235204" y="8100536"/>
                <a:chExt cx="160255" cy="1469653"/>
              </a:xfrm>
            </p:grpSpPr>
            <p:cxnSp>
              <p:nvCxnSpPr>
                <p:cNvPr id="71" name="Straight Connector 70"/>
                <p:cNvCxnSpPr/>
                <p:nvPr/>
              </p:nvCxnSpPr>
              <p:spPr>
                <a:xfrm>
                  <a:off x="3317310" y="8119200"/>
                  <a:ext cx="12162" cy="1450989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Triangle 16"/>
                <p:cNvSpPr/>
                <p:nvPr/>
              </p:nvSpPr>
              <p:spPr>
                <a:xfrm flipV="1">
                  <a:off x="3235204" y="8100536"/>
                  <a:ext cx="160255" cy="85941"/>
                </a:xfrm>
                <a:prstGeom prst="triangl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Courier" charset="0"/>
                    <a:ea typeface="Courier" charset="0"/>
                    <a:cs typeface="Courier" charset="0"/>
                  </a:endParaRPr>
                </a:p>
              </p:txBody>
            </p:sp>
          </p:grpSp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4"/>
              <a:srcRect l="33361" r="52355"/>
              <a:stretch/>
            </p:blipFill>
            <p:spPr>
              <a:xfrm>
                <a:off x="4390471" y="2019271"/>
                <a:ext cx="693420" cy="632515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5"/>
              <a:srcRect r="44245"/>
              <a:stretch/>
            </p:blipFill>
            <p:spPr>
              <a:xfrm>
                <a:off x="5139450" y="2019270"/>
                <a:ext cx="641582" cy="632515"/>
              </a:xfrm>
              <a:prstGeom prst="rect">
                <a:avLst/>
              </a:prstGeom>
            </p:spPr>
          </p:pic>
          <p:grpSp>
            <p:nvGrpSpPr>
              <p:cNvPr id="64" name="Group 63"/>
              <p:cNvGrpSpPr>
                <a:grpSpLocks noChangeAspect="1"/>
              </p:cNvGrpSpPr>
              <p:nvPr/>
            </p:nvGrpSpPr>
            <p:grpSpPr>
              <a:xfrm>
                <a:off x="5114038" y="2042680"/>
                <a:ext cx="43200" cy="612124"/>
                <a:chOff x="3235204" y="8100536"/>
                <a:chExt cx="160255" cy="1469653"/>
              </a:xfrm>
            </p:grpSpPr>
            <p:cxnSp>
              <p:nvCxnSpPr>
                <p:cNvPr id="69" name="Straight Connector 68"/>
                <p:cNvCxnSpPr/>
                <p:nvPr/>
              </p:nvCxnSpPr>
              <p:spPr>
                <a:xfrm>
                  <a:off x="3317310" y="8119200"/>
                  <a:ext cx="12162" cy="1450989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Triangle 16"/>
                <p:cNvSpPr/>
                <p:nvPr/>
              </p:nvSpPr>
              <p:spPr>
                <a:xfrm flipV="1">
                  <a:off x="3235204" y="8100536"/>
                  <a:ext cx="160255" cy="85941"/>
                </a:xfrm>
                <a:prstGeom prst="triangl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Courier" charset="0"/>
                    <a:ea typeface="Courier" charset="0"/>
                    <a:cs typeface="Courier" charset="0"/>
                  </a:endParaRPr>
                </a:p>
              </p:txBody>
            </p:sp>
          </p:grpSp>
          <p:grpSp>
            <p:nvGrpSpPr>
              <p:cNvPr id="65" name="Group 64"/>
              <p:cNvGrpSpPr>
                <a:grpSpLocks noChangeAspect="1"/>
              </p:cNvGrpSpPr>
              <p:nvPr/>
            </p:nvGrpSpPr>
            <p:grpSpPr>
              <a:xfrm>
                <a:off x="5786590" y="2037167"/>
                <a:ext cx="43200" cy="612124"/>
                <a:chOff x="3235204" y="8100536"/>
                <a:chExt cx="160255" cy="1469653"/>
              </a:xfrm>
            </p:grpSpPr>
            <p:cxnSp>
              <p:nvCxnSpPr>
                <p:cNvPr id="67" name="Straight Connector 66"/>
                <p:cNvCxnSpPr/>
                <p:nvPr/>
              </p:nvCxnSpPr>
              <p:spPr>
                <a:xfrm>
                  <a:off x="3317310" y="8119200"/>
                  <a:ext cx="12162" cy="1450989"/>
                </a:xfrm>
                <a:prstGeom prst="line">
                  <a:avLst/>
                </a:prstGeom>
                <a:ln w="1905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Triangle 16"/>
                <p:cNvSpPr/>
                <p:nvPr/>
              </p:nvSpPr>
              <p:spPr>
                <a:xfrm flipV="1">
                  <a:off x="3235204" y="8100536"/>
                  <a:ext cx="160255" cy="85941"/>
                </a:xfrm>
                <a:prstGeom prst="triangl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Courier" charset="0"/>
                    <a:ea typeface="Courier" charset="0"/>
                    <a:cs typeface="Courier" charset="0"/>
                  </a:endParaRPr>
                </a:p>
              </p:txBody>
            </p:sp>
          </p:grpSp>
          <p:pic>
            <p:nvPicPr>
              <p:cNvPr id="66" name="Picture 65"/>
              <p:cNvPicPr>
                <a:picLocks noChangeAspect="1"/>
              </p:cNvPicPr>
              <p:nvPr/>
            </p:nvPicPr>
            <p:blipFill rotWithShape="1">
              <a:blip r:embed="rId6"/>
              <a:srcRect l="9658" r="41806"/>
              <a:stretch/>
            </p:blipFill>
            <p:spPr>
              <a:xfrm>
                <a:off x="5851923" y="2029910"/>
                <a:ext cx="1006077" cy="624894"/>
              </a:xfrm>
              <a:prstGeom prst="rect">
                <a:avLst/>
              </a:prstGeom>
            </p:spPr>
          </p:pic>
        </p:grpSp>
        <p:sp>
          <p:nvSpPr>
            <p:cNvPr id="73" name="Rectangle 72"/>
            <p:cNvSpPr/>
            <p:nvPr/>
          </p:nvSpPr>
          <p:spPr bwMode="auto">
            <a:xfrm>
              <a:off x="4128732" y="4610184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4708416" y="4614988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5" name="Rectangle 74"/>
            <p:cNvSpPr/>
            <p:nvPr/>
          </p:nvSpPr>
          <p:spPr bwMode="auto">
            <a:xfrm>
              <a:off x="5281414" y="4615697"/>
              <a:ext cx="203934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5874905" y="4610184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6459246" y="4615150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8" name="Rectangle 77"/>
            <p:cNvSpPr/>
            <p:nvPr/>
          </p:nvSpPr>
          <p:spPr bwMode="auto">
            <a:xfrm>
              <a:off x="6067210" y="4610184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6659737" y="4620453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031995" y="4460036"/>
              <a:ext cx="286969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128                     158                     260 261                297   299             303    305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81" name="TextBox 80"/>
          <p:cNvSpPr txBox="1"/>
          <p:nvPr/>
        </p:nvSpPr>
        <p:spPr>
          <a:xfrm>
            <a:off x="53909" y="5013816"/>
            <a:ext cx="269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k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71496" y="6680260"/>
            <a:ext cx="2816125" cy="764685"/>
            <a:chOff x="352469" y="4599793"/>
            <a:chExt cx="2816125" cy="764685"/>
          </a:xfrm>
        </p:grpSpPr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2469" y="4696178"/>
              <a:ext cx="1425063" cy="647756"/>
            </a:xfrm>
            <a:prstGeom prst="rect">
              <a:avLst/>
            </a:prstGeom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 rotWithShape="1">
            <a:blip r:embed="rId8"/>
            <a:srcRect/>
            <a:stretch/>
          </p:blipFill>
          <p:spPr>
            <a:xfrm>
              <a:off x="1821527" y="4739584"/>
              <a:ext cx="617273" cy="624894"/>
            </a:xfrm>
            <a:prstGeom prst="rect">
              <a:avLst/>
            </a:prstGeom>
          </p:spPr>
        </p:pic>
        <p:grpSp>
          <p:nvGrpSpPr>
            <p:cNvPr id="85" name="Group 84"/>
            <p:cNvGrpSpPr>
              <a:grpSpLocks noChangeAspect="1"/>
            </p:cNvGrpSpPr>
            <p:nvPr/>
          </p:nvGrpSpPr>
          <p:grpSpPr>
            <a:xfrm>
              <a:off x="1777532" y="4731811"/>
              <a:ext cx="43200" cy="612123"/>
              <a:chOff x="3235204" y="8100536"/>
              <a:chExt cx="160255" cy="1469650"/>
            </a:xfrm>
          </p:grpSpPr>
          <p:cxnSp>
            <p:nvCxnSpPr>
              <p:cNvPr id="94" name="Straight Connector 93"/>
              <p:cNvCxnSpPr/>
              <p:nvPr/>
            </p:nvCxnSpPr>
            <p:spPr>
              <a:xfrm>
                <a:off x="3317305" y="8119198"/>
                <a:ext cx="12164" cy="145098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riangle 25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pic>
          <p:nvPicPr>
            <p:cNvPr id="86" name="Picture 85"/>
            <p:cNvPicPr>
              <a:picLocks noChangeAspect="1"/>
            </p:cNvPicPr>
            <p:nvPr/>
          </p:nvPicPr>
          <p:blipFill rotWithShape="1">
            <a:blip r:embed="rId9"/>
            <a:srcRect l="2372" r="2372"/>
            <a:stretch/>
          </p:blipFill>
          <p:spPr>
            <a:xfrm>
              <a:off x="2478984" y="4707609"/>
              <a:ext cx="689610" cy="624894"/>
            </a:xfrm>
            <a:prstGeom prst="rect">
              <a:avLst/>
            </a:prstGeom>
          </p:spPr>
        </p:pic>
        <p:grpSp>
          <p:nvGrpSpPr>
            <p:cNvPr id="87" name="Group 86"/>
            <p:cNvGrpSpPr>
              <a:grpSpLocks noChangeAspect="1"/>
            </p:cNvGrpSpPr>
            <p:nvPr/>
          </p:nvGrpSpPr>
          <p:grpSpPr>
            <a:xfrm>
              <a:off x="2435784" y="4731811"/>
              <a:ext cx="43200" cy="612123"/>
              <a:chOff x="3235204" y="8100536"/>
              <a:chExt cx="160255" cy="1469650"/>
            </a:xfrm>
          </p:grpSpPr>
          <p:cxnSp>
            <p:nvCxnSpPr>
              <p:cNvPr id="92" name="Straight Connector 91"/>
              <p:cNvCxnSpPr/>
              <p:nvPr/>
            </p:nvCxnSpPr>
            <p:spPr>
              <a:xfrm>
                <a:off x="3317305" y="8119198"/>
                <a:ext cx="12164" cy="145098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riangle 25"/>
              <p:cNvSpPr/>
              <p:nvPr/>
            </p:nvSpPr>
            <p:spPr>
              <a:xfrm flipV="1">
                <a:off x="3235204" y="8100536"/>
                <a:ext cx="160255" cy="85941"/>
              </a:xfrm>
              <a:prstGeom prst="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latin typeface="Courier" charset="0"/>
                  <a:ea typeface="Courier" charset="0"/>
                  <a:cs typeface="Courier" charset="0"/>
                </a:endParaRPr>
              </a:p>
            </p:txBody>
          </p:sp>
        </p:grpSp>
        <p:sp>
          <p:nvSpPr>
            <p:cNvPr id="88" name="Rectangle 87"/>
            <p:cNvSpPr/>
            <p:nvPr/>
          </p:nvSpPr>
          <p:spPr bwMode="auto">
            <a:xfrm>
              <a:off x="1465910" y="4739584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89" name="Rectangle 88"/>
            <p:cNvSpPr/>
            <p:nvPr/>
          </p:nvSpPr>
          <p:spPr bwMode="auto">
            <a:xfrm>
              <a:off x="2033973" y="4741376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2683145" y="4746195"/>
              <a:ext cx="96182" cy="591127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Bookman Old Style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380157" y="4599793"/>
              <a:ext cx="1508746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72                       92                          121</a:t>
              </a:r>
              <a:endParaRPr lang="en-IN" sz="600" dirty="0">
                <a:latin typeface="+mj-lt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53909" y="6218595"/>
            <a:ext cx="269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Helvetica" charset="0"/>
                <a:ea typeface="Helvetica" charset="0"/>
                <a:cs typeface="Helvetica" charset="0"/>
              </a:rPr>
              <a:t>l</a:t>
            </a:r>
            <a:endParaRPr lang="en-US" sz="2000" b="1" dirty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97" name="Google Shape;285;p14"/>
          <p:cNvSpPr txBox="1"/>
          <p:nvPr/>
        </p:nvSpPr>
        <p:spPr>
          <a:xfrm>
            <a:off x="0" y="8010156"/>
            <a:ext cx="6638161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en-US" sz="1200" b="1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Supplementary </a:t>
            </a:r>
            <a:r>
              <a:rPr lang="en-US" sz="1200" b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Fig. </a:t>
            </a:r>
            <a:r>
              <a:rPr lang="en-US" sz="1200" b="1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S3 </a:t>
            </a:r>
            <a:r>
              <a:rPr lang="en-US" sz="1200" b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Multiple sequence alignment (MSA) of </a:t>
            </a:r>
            <a:r>
              <a:rPr lang="en-US" sz="1200" b="1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Rpt</a:t>
            </a:r>
            <a:r>
              <a:rPr lang="en-US" sz="1200" b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-subunits of 19S base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200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lang="en-US" sz="1200" b="1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a-f) </a:t>
            </a:r>
            <a:r>
              <a:rPr lang="en-US" sz="1200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MSA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parts of </a:t>
            </a:r>
            <a:r>
              <a:rPr lang="en-US" sz="1200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Rpt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subunits Rp1-6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histolytica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(Eh),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</a:t>
            </a:r>
            <a:r>
              <a:rPr lang="en-US" sz="1200" i="1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discoidium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(Dd),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S. cerevisiae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(Sc),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C. elegans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(Ce),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 thaliana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(At),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D. melanogaster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(Dm),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Mus musculus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(Mm) and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Homo sapiens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(Hs). Vertical lines separate different parts of the sequence patched in the image. Critical residues described in results are boxed. </a:t>
            </a:r>
            <a:r>
              <a:rPr lang="en-US" sz="1200" b="1" dirty="0" smtClean="0">
                <a:sym typeface="Times New Roman"/>
              </a:rPr>
              <a:t>(</a:t>
            </a:r>
            <a:r>
              <a:rPr lang="en-US" sz="1200" b="1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g-l)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MSA of parts of </a:t>
            </a:r>
            <a:r>
              <a:rPr lang="en-US" sz="1200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Rpt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subunits Rpt1-6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 E.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histolytica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(Eh),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</a:t>
            </a:r>
            <a:r>
              <a:rPr lang="en-US" sz="1200" i="1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invadens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1200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Ei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and 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 </a:t>
            </a:r>
            <a:r>
              <a:rPr lang="en-US" sz="1200" i="1" dirty="0" err="1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dispar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(Ed). Vertical lines separate different parts of the sequence patched in the image.</a:t>
            </a:r>
            <a:r>
              <a:rPr lang="en-US" sz="1200" i="1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Boxes with black outlines, conserved residues; </a:t>
            </a:r>
            <a:r>
              <a:rPr lang="en-US" sz="1200" dirty="0" smtClean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grey </a:t>
            </a:r>
            <a:r>
              <a:rPr lang="en-US" sz="1200" dirty="0">
                <a:solidFill>
                  <a:srgbClr val="332439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highlight</a:t>
            </a:r>
            <a:r>
              <a:rPr lang="en-US" sz="1200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dirty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non-conserved residues. </a:t>
            </a:r>
            <a:r>
              <a:rPr lang="en-US" sz="1200" dirty="0" smtClean="0">
                <a:solidFill>
                  <a:srgbClr val="33243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Numbers on top show residue positions according to corresponding subunits in human proteins</a:t>
            </a:r>
            <a:endParaRPr lang="en-US" dirty="0"/>
          </a:p>
        </p:txBody>
      </p:sp>
      <p:sp>
        <p:nvSpPr>
          <p:cNvPr id="98" name="Rectangle 97"/>
          <p:cNvSpPr/>
          <p:nvPr/>
        </p:nvSpPr>
        <p:spPr>
          <a:xfrm>
            <a:off x="97108" y="75533"/>
            <a:ext cx="6599014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N" sz="1000" b="1" dirty="0" err="1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Parasitol</a:t>
            </a: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. Res. </a:t>
            </a: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26S proteasome in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Entamoeba</a:t>
            </a:r>
            <a:r>
              <a:rPr lang="en-IN" sz="1000" b="1" i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IN" sz="1000" b="1" i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histolytica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: Functional Annotation and modelling to investigate differences from the host proteasomes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 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Nidhi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Joshi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1,a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SK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Yasir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Hosen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1,b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Anil Raj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Narooka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S.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Gourinath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b="1" baseline="30000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en-IN" sz="1000" b="1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 Swati </a:t>
            </a:r>
            <a:r>
              <a:rPr lang="en-IN" sz="1000" b="1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Tiwari</a:t>
            </a:r>
            <a:r>
              <a:rPr lang="en-IN" sz="1000" b="1" baseline="30000" dirty="0" err="1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b="1" baseline="30000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,*</a:t>
            </a:r>
          </a:p>
          <a:p>
            <a:pPr algn="just">
              <a:spcAft>
                <a:spcPts val="0"/>
              </a:spcAft>
            </a:pPr>
            <a:endParaRPr lang="en-IN" sz="1000" b="1" baseline="30000" dirty="0">
              <a:solidFill>
                <a:srgbClr val="00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c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Molecular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Cell Biology Laboratory, School of Biotechnology, Jawaharlal Nehru University,   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swati_tiwari@mail.jnu.ac.in</a:t>
            </a:r>
            <a:r>
              <a:rPr lang="en-IN" sz="1000" baseline="30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en-IN" sz="1000" baseline="30000" dirty="0" err="1">
                <a:latin typeface="Times New Roman" charset="0"/>
                <a:ea typeface="Times New Roman" charset="0"/>
                <a:cs typeface="Times New Roman" charset="0"/>
              </a:rPr>
              <a:t>d</a:t>
            </a:r>
            <a:r>
              <a:rPr lang="en-IN" sz="1000" dirty="0" err="1">
                <a:latin typeface="Times New Roman" charset="0"/>
                <a:ea typeface="Times New Roman" charset="0"/>
                <a:cs typeface="Times New Roman" charset="0"/>
              </a:rPr>
              <a:t>School</a:t>
            </a:r>
            <a:r>
              <a:rPr lang="en-IN" sz="1000" dirty="0">
                <a:latin typeface="Times New Roman" charset="0"/>
                <a:ea typeface="Times New Roman" charset="0"/>
                <a:cs typeface="Times New Roman" charset="0"/>
              </a:rPr>
              <a:t> of Life Sciences, Jawaharlal Nehru University, New Delhi -110067, </a:t>
            </a:r>
            <a:r>
              <a:rPr lang="en-IN" sz="1000" dirty="0" smtClean="0">
                <a:latin typeface="Times New Roman" charset="0"/>
                <a:ea typeface="Times New Roman" charset="0"/>
                <a:cs typeface="Times New Roman" charset="0"/>
              </a:rPr>
              <a:t>India; </a:t>
            </a:r>
            <a:r>
              <a:rPr lang="en-IN" sz="1000" dirty="0" err="1" smtClean="0">
                <a:latin typeface="Times New Roman" charset="0"/>
                <a:ea typeface="Times New Roman" charset="0"/>
                <a:cs typeface="Times New Roman" charset="0"/>
              </a:rPr>
              <a:t>sgourinath@mail.jnu.ac.in</a:t>
            </a:r>
            <a:endParaRPr lang="en-IN" sz="1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IN" sz="1000" b="1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IN" sz="10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81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</TotalTime>
  <Words>1783</Words>
  <Application>Microsoft Macintosh PowerPoint</Application>
  <PresentationFormat>A4 Paper (210x297 mm)</PresentationFormat>
  <Paragraphs>298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Bookman Old Style</vt:lpstr>
      <vt:lpstr>Calibri</vt:lpstr>
      <vt:lpstr>Calibri Light</vt:lpstr>
      <vt:lpstr>Courier</vt:lpstr>
      <vt:lpstr>Helvetica</vt:lpstr>
      <vt:lpstr>Helvetica Neue</vt:lpstr>
      <vt:lpstr>ＭＳ Ｐゴシック</vt:lpstr>
      <vt:lpstr>Noto Sans Symbols</vt:lpstr>
      <vt:lpstr>Symbol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Swati Tiwari</dc:creator>
  <cp:lastModifiedBy>Microsoft Office User</cp:lastModifiedBy>
  <cp:revision>34</cp:revision>
  <cp:lastPrinted>2022-02-15T10:46:58Z</cp:lastPrinted>
  <dcterms:created xsi:type="dcterms:W3CDTF">2021-11-19T11:52:48Z</dcterms:created>
  <dcterms:modified xsi:type="dcterms:W3CDTF">2022-08-05T07:02:01Z</dcterms:modified>
</cp:coreProperties>
</file>