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7" r:id="rId2"/>
    <p:sldId id="258" r:id="rId3"/>
    <p:sldId id="259" r:id="rId4"/>
    <p:sldId id="256" r:id="rId5"/>
  </p:sldIdLst>
  <p:sldSz cx="15216188" cy="114125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94806F5-F1DD-79F5-3D8D-85F6927CF9C2}" name="Author" initials="A" userId="Autho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31" autoAdjust="0"/>
    <p:restoredTop sz="94660"/>
  </p:normalViewPr>
  <p:slideViewPr>
    <p:cSldViewPr snapToGrid="0">
      <p:cViewPr varScale="1">
        <p:scale>
          <a:sx n="69" d="100"/>
          <a:sy n="69" d="100"/>
        </p:scale>
        <p:origin x="7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1214" y="1867747"/>
            <a:ext cx="12933760" cy="3973254"/>
          </a:xfrm>
        </p:spPr>
        <p:txBody>
          <a:bodyPr anchor="b"/>
          <a:lstStyle>
            <a:lvl1pPr algn="ctr">
              <a:defRPr sz="998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2024" y="5994225"/>
            <a:ext cx="11412141" cy="2755387"/>
          </a:xfrm>
        </p:spPr>
        <p:txBody>
          <a:bodyPr/>
          <a:lstStyle>
            <a:lvl1pPr marL="0" indent="0" algn="ctr">
              <a:buNone/>
              <a:defRPr sz="3994"/>
            </a:lvl1pPr>
            <a:lvl2pPr marL="760827" indent="0" algn="ctr">
              <a:buNone/>
              <a:defRPr sz="3328"/>
            </a:lvl2pPr>
            <a:lvl3pPr marL="1521653" indent="0" algn="ctr">
              <a:buNone/>
              <a:defRPr sz="2995"/>
            </a:lvl3pPr>
            <a:lvl4pPr marL="2282480" indent="0" algn="ctr">
              <a:buNone/>
              <a:defRPr sz="2663"/>
            </a:lvl4pPr>
            <a:lvl5pPr marL="3043306" indent="0" algn="ctr">
              <a:buNone/>
              <a:defRPr sz="2663"/>
            </a:lvl5pPr>
            <a:lvl6pPr marL="3804133" indent="0" algn="ctr">
              <a:buNone/>
              <a:defRPr sz="2663"/>
            </a:lvl6pPr>
            <a:lvl7pPr marL="4564959" indent="0" algn="ctr">
              <a:buNone/>
              <a:defRPr sz="2663"/>
            </a:lvl7pPr>
            <a:lvl8pPr marL="5325786" indent="0" algn="ctr">
              <a:buNone/>
              <a:defRPr sz="2663"/>
            </a:lvl8pPr>
            <a:lvl9pPr marL="6086612" indent="0" algn="ctr">
              <a:buNone/>
              <a:defRPr sz="266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45C7-30DF-4C06-835D-72E93E8C303D}" type="datetimeFigureOut">
              <a:rPr kumimoji="1" lang="ja-JP" altLang="en-US" smtClean="0"/>
              <a:t>2022/7/23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94D5-4CE7-46F1-B911-9C80C410B7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4581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45C7-30DF-4C06-835D-72E93E8C303D}" type="datetimeFigureOut">
              <a:rPr kumimoji="1" lang="ja-JP" altLang="en-US" smtClean="0"/>
              <a:t>2022/7/23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94D5-4CE7-46F1-B911-9C80C410B7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4859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89085" y="607612"/>
            <a:ext cx="3280991" cy="967159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6114" y="607612"/>
            <a:ext cx="9652769" cy="967159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45C7-30DF-4C06-835D-72E93E8C303D}" type="datetimeFigureOut">
              <a:rPr kumimoji="1" lang="ja-JP" altLang="en-US" smtClean="0"/>
              <a:t>2022/7/23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94D5-4CE7-46F1-B911-9C80C410B7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153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45C7-30DF-4C06-835D-72E93E8C303D}" type="datetimeFigureOut">
              <a:rPr kumimoji="1" lang="ja-JP" altLang="en-US" smtClean="0"/>
              <a:t>2022/7/23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94D5-4CE7-46F1-B911-9C80C410B7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028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8189" y="2845212"/>
            <a:ext cx="13123962" cy="4747298"/>
          </a:xfrm>
        </p:spPr>
        <p:txBody>
          <a:bodyPr anchor="b"/>
          <a:lstStyle>
            <a:lvl1pPr>
              <a:defRPr sz="998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8189" y="7637422"/>
            <a:ext cx="13123962" cy="2496492"/>
          </a:xfrm>
        </p:spPr>
        <p:txBody>
          <a:bodyPr/>
          <a:lstStyle>
            <a:lvl1pPr marL="0" indent="0">
              <a:buNone/>
              <a:defRPr sz="3994">
                <a:solidFill>
                  <a:schemeClr val="tx1"/>
                </a:solidFill>
              </a:defRPr>
            </a:lvl1pPr>
            <a:lvl2pPr marL="760827" indent="0">
              <a:buNone/>
              <a:defRPr sz="3328">
                <a:solidFill>
                  <a:schemeClr val="tx1">
                    <a:tint val="75000"/>
                  </a:schemeClr>
                </a:solidFill>
              </a:defRPr>
            </a:lvl2pPr>
            <a:lvl3pPr marL="1521653" indent="0">
              <a:buNone/>
              <a:defRPr sz="2995">
                <a:solidFill>
                  <a:schemeClr val="tx1">
                    <a:tint val="75000"/>
                  </a:schemeClr>
                </a:solidFill>
              </a:defRPr>
            </a:lvl3pPr>
            <a:lvl4pPr marL="2282480" indent="0">
              <a:buNone/>
              <a:defRPr sz="2663">
                <a:solidFill>
                  <a:schemeClr val="tx1">
                    <a:tint val="75000"/>
                  </a:schemeClr>
                </a:solidFill>
              </a:defRPr>
            </a:lvl4pPr>
            <a:lvl5pPr marL="3043306" indent="0">
              <a:buNone/>
              <a:defRPr sz="2663">
                <a:solidFill>
                  <a:schemeClr val="tx1">
                    <a:tint val="75000"/>
                  </a:schemeClr>
                </a:solidFill>
              </a:defRPr>
            </a:lvl5pPr>
            <a:lvl6pPr marL="3804133" indent="0">
              <a:buNone/>
              <a:defRPr sz="2663">
                <a:solidFill>
                  <a:schemeClr val="tx1">
                    <a:tint val="75000"/>
                  </a:schemeClr>
                </a:solidFill>
              </a:defRPr>
            </a:lvl6pPr>
            <a:lvl7pPr marL="4564959" indent="0">
              <a:buNone/>
              <a:defRPr sz="2663">
                <a:solidFill>
                  <a:schemeClr val="tx1">
                    <a:tint val="75000"/>
                  </a:schemeClr>
                </a:solidFill>
              </a:defRPr>
            </a:lvl7pPr>
            <a:lvl8pPr marL="5325786" indent="0">
              <a:buNone/>
              <a:defRPr sz="2663">
                <a:solidFill>
                  <a:schemeClr val="tx1">
                    <a:tint val="75000"/>
                  </a:schemeClr>
                </a:solidFill>
              </a:defRPr>
            </a:lvl8pPr>
            <a:lvl9pPr marL="6086612" indent="0">
              <a:buNone/>
              <a:defRPr sz="26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45C7-30DF-4C06-835D-72E93E8C303D}" type="datetimeFigureOut">
              <a:rPr kumimoji="1" lang="ja-JP" altLang="en-US" smtClean="0"/>
              <a:t>2022/7/23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94D5-4CE7-46F1-B911-9C80C410B7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2193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6113" y="3038060"/>
            <a:ext cx="6466880" cy="724115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03195" y="3038060"/>
            <a:ext cx="6466880" cy="724115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45C7-30DF-4C06-835D-72E93E8C303D}" type="datetimeFigureOut">
              <a:rPr kumimoji="1" lang="ja-JP" altLang="en-US" smtClean="0"/>
              <a:t>2022/7/23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94D5-4CE7-46F1-B911-9C80C410B7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0770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8095" y="607615"/>
            <a:ext cx="13123962" cy="220589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8096" y="2797658"/>
            <a:ext cx="6437160" cy="1371089"/>
          </a:xfrm>
        </p:spPr>
        <p:txBody>
          <a:bodyPr anchor="b"/>
          <a:lstStyle>
            <a:lvl1pPr marL="0" indent="0">
              <a:buNone/>
              <a:defRPr sz="3994" b="1"/>
            </a:lvl1pPr>
            <a:lvl2pPr marL="760827" indent="0">
              <a:buNone/>
              <a:defRPr sz="3328" b="1"/>
            </a:lvl2pPr>
            <a:lvl3pPr marL="1521653" indent="0">
              <a:buNone/>
              <a:defRPr sz="2995" b="1"/>
            </a:lvl3pPr>
            <a:lvl4pPr marL="2282480" indent="0">
              <a:buNone/>
              <a:defRPr sz="2663" b="1"/>
            </a:lvl4pPr>
            <a:lvl5pPr marL="3043306" indent="0">
              <a:buNone/>
              <a:defRPr sz="2663" b="1"/>
            </a:lvl5pPr>
            <a:lvl6pPr marL="3804133" indent="0">
              <a:buNone/>
              <a:defRPr sz="2663" b="1"/>
            </a:lvl6pPr>
            <a:lvl7pPr marL="4564959" indent="0">
              <a:buNone/>
              <a:defRPr sz="2663" b="1"/>
            </a:lvl7pPr>
            <a:lvl8pPr marL="5325786" indent="0">
              <a:buNone/>
              <a:defRPr sz="2663" b="1"/>
            </a:lvl8pPr>
            <a:lvl9pPr marL="6086612" indent="0">
              <a:buNone/>
              <a:defRPr sz="266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8096" y="4168747"/>
            <a:ext cx="6437160" cy="61315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703196" y="2797658"/>
            <a:ext cx="6468862" cy="1371089"/>
          </a:xfrm>
        </p:spPr>
        <p:txBody>
          <a:bodyPr anchor="b"/>
          <a:lstStyle>
            <a:lvl1pPr marL="0" indent="0">
              <a:buNone/>
              <a:defRPr sz="3994" b="1"/>
            </a:lvl1pPr>
            <a:lvl2pPr marL="760827" indent="0">
              <a:buNone/>
              <a:defRPr sz="3328" b="1"/>
            </a:lvl2pPr>
            <a:lvl3pPr marL="1521653" indent="0">
              <a:buNone/>
              <a:defRPr sz="2995" b="1"/>
            </a:lvl3pPr>
            <a:lvl4pPr marL="2282480" indent="0">
              <a:buNone/>
              <a:defRPr sz="2663" b="1"/>
            </a:lvl4pPr>
            <a:lvl5pPr marL="3043306" indent="0">
              <a:buNone/>
              <a:defRPr sz="2663" b="1"/>
            </a:lvl5pPr>
            <a:lvl6pPr marL="3804133" indent="0">
              <a:buNone/>
              <a:defRPr sz="2663" b="1"/>
            </a:lvl6pPr>
            <a:lvl7pPr marL="4564959" indent="0">
              <a:buNone/>
              <a:defRPr sz="2663" b="1"/>
            </a:lvl7pPr>
            <a:lvl8pPr marL="5325786" indent="0">
              <a:buNone/>
              <a:defRPr sz="2663" b="1"/>
            </a:lvl8pPr>
            <a:lvl9pPr marL="6086612" indent="0">
              <a:buNone/>
              <a:defRPr sz="266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03196" y="4168747"/>
            <a:ext cx="6468862" cy="61315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45C7-30DF-4C06-835D-72E93E8C303D}" type="datetimeFigureOut">
              <a:rPr kumimoji="1" lang="ja-JP" altLang="en-US" smtClean="0"/>
              <a:t>2022/7/23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94D5-4CE7-46F1-B911-9C80C410B7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6091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45C7-30DF-4C06-835D-72E93E8C303D}" type="datetimeFigureOut">
              <a:rPr kumimoji="1" lang="ja-JP" altLang="en-US" smtClean="0"/>
              <a:t>2022/7/23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94D5-4CE7-46F1-B911-9C80C410B7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5274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45C7-30DF-4C06-835D-72E93E8C303D}" type="datetimeFigureOut">
              <a:rPr kumimoji="1" lang="ja-JP" altLang="en-US" smtClean="0"/>
              <a:t>2022/7/23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94D5-4CE7-46F1-B911-9C80C410B7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6851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8095" y="760836"/>
            <a:ext cx="4907617" cy="2662926"/>
          </a:xfrm>
        </p:spPr>
        <p:txBody>
          <a:bodyPr anchor="b"/>
          <a:lstStyle>
            <a:lvl1pPr>
              <a:defRPr sz="532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8862" y="1643197"/>
            <a:ext cx="7703195" cy="8110299"/>
          </a:xfrm>
        </p:spPr>
        <p:txBody>
          <a:bodyPr/>
          <a:lstStyle>
            <a:lvl1pPr>
              <a:defRPr sz="5325"/>
            </a:lvl1pPr>
            <a:lvl2pPr>
              <a:defRPr sz="4659"/>
            </a:lvl2pPr>
            <a:lvl3pPr>
              <a:defRPr sz="3994"/>
            </a:lvl3pPr>
            <a:lvl4pPr>
              <a:defRPr sz="3328"/>
            </a:lvl4pPr>
            <a:lvl5pPr>
              <a:defRPr sz="3328"/>
            </a:lvl5pPr>
            <a:lvl6pPr>
              <a:defRPr sz="3328"/>
            </a:lvl6pPr>
            <a:lvl7pPr>
              <a:defRPr sz="3328"/>
            </a:lvl7pPr>
            <a:lvl8pPr>
              <a:defRPr sz="3328"/>
            </a:lvl8pPr>
            <a:lvl9pPr>
              <a:defRPr sz="3328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8095" y="3423761"/>
            <a:ext cx="4907617" cy="6342942"/>
          </a:xfrm>
        </p:spPr>
        <p:txBody>
          <a:bodyPr/>
          <a:lstStyle>
            <a:lvl1pPr marL="0" indent="0">
              <a:buNone/>
              <a:defRPr sz="2663"/>
            </a:lvl1pPr>
            <a:lvl2pPr marL="760827" indent="0">
              <a:buNone/>
              <a:defRPr sz="2330"/>
            </a:lvl2pPr>
            <a:lvl3pPr marL="1521653" indent="0">
              <a:buNone/>
              <a:defRPr sz="1997"/>
            </a:lvl3pPr>
            <a:lvl4pPr marL="2282480" indent="0">
              <a:buNone/>
              <a:defRPr sz="1664"/>
            </a:lvl4pPr>
            <a:lvl5pPr marL="3043306" indent="0">
              <a:buNone/>
              <a:defRPr sz="1664"/>
            </a:lvl5pPr>
            <a:lvl6pPr marL="3804133" indent="0">
              <a:buNone/>
              <a:defRPr sz="1664"/>
            </a:lvl6pPr>
            <a:lvl7pPr marL="4564959" indent="0">
              <a:buNone/>
              <a:defRPr sz="1664"/>
            </a:lvl7pPr>
            <a:lvl8pPr marL="5325786" indent="0">
              <a:buNone/>
              <a:defRPr sz="1664"/>
            </a:lvl8pPr>
            <a:lvl9pPr marL="6086612" indent="0">
              <a:buNone/>
              <a:defRPr sz="166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45C7-30DF-4C06-835D-72E93E8C303D}" type="datetimeFigureOut">
              <a:rPr kumimoji="1" lang="ja-JP" altLang="en-US" smtClean="0"/>
              <a:t>2022/7/23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94D5-4CE7-46F1-B911-9C80C410B7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3128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8095" y="760836"/>
            <a:ext cx="4907617" cy="2662926"/>
          </a:xfrm>
        </p:spPr>
        <p:txBody>
          <a:bodyPr anchor="b"/>
          <a:lstStyle>
            <a:lvl1pPr>
              <a:defRPr sz="532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68862" y="1643197"/>
            <a:ext cx="7703195" cy="8110299"/>
          </a:xfrm>
        </p:spPr>
        <p:txBody>
          <a:bodyPr anchor="t"/>
          <a:lstStyle>
            <a:lvl1pPr marL="0" indent="0">
              <a:buNone/>
              <a:defRPr sz="5325"/>
            </a:lvl1pPr>
            <a:lvl2pPr marL="760827" indent="0">
              <a:buNone/>
              <a:defRPr sz="4659"/>
            </a:lvl2pPr>
            <a:lvl3pPr marL="1521653" indent="0">
              <a:buNone/>
              <a:defRPr sz="3994"/>
            </a:lvl3pPr>
            <a:lvl4pPr marL="2282480" indent="0">
              <a:buNone/>
              <a:defRPr sz="3328"/>
            </a:lvl4pPr>
            <a:lvl5pPr marL="3043306" indent="0">
              <a:buNone/>
              <a:defRPr sz="3328"/>
            </a:lvl5pPr>
            <a:lvl6pPr marL="3804133" indent="0">
              <a:buNone/>
              <a:defRPr sz="3328"/>
            </a:lvl6pPr>
            <a:lvl7pPr marL="4564959" indent="0">
              <a:buNone/>
              <a:defRPr sz="3328"/>
            </a:lvl7pPr>
            <a:lvl8pPr marL="5325786" indent="0">
              <a:buNone/>
              <a:defRPr sz="3328"/>
            </a:lvl8pPr>
            <a:lvl9pPr marL="6086612" indent="0">
              <a:buNone/>
              <a:defRPr sz="3328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8095" y="3423761"/>
            <a:ext cx="4907617" cy="6342942"/>
          </a:xfrm>
        </p:spPr>
        <p:txBody>
          <a:bodyPr/>
          <a:lstStyle>
            <a:lvl1pPr marL="0" indent="0">
              <a:buNone/>
              <a:defRPr sz="2663"/>
            </a:lvl1pPr>
            <a:lvl2pPr marL="760827" indent="0">
              <a:buNone/>
              <a:defRPr sz="2330"/>
            </a:lvl2pPr>
            <a:lvl3pPr marL="1521653" indent="0">
              <a:buNone/>
              <a:defRPr sz="1997"/>
            </a:lvl3pPr>
            <a:lvl4pPr marL="2282480" indent="0">
              <a:buNone/>
              <a:defRPr sz="1664"/>
            </a:lvl4pPr>
            <a:lvl5pPr marL="3043306" indent="0">
              <a:buNone/>
              <a:defRPr sz="1664"/>
            </a:lvl5pPr>
            <a:lvl6pPr marL="3804133" indent="0">
              <a:buNone/>
              <a:defRPr sz="1664"/>
            </a:lvl6pPr>
            <a:lvl7pPr marL="4564959" indent="0">
              <a:buNone/>
              <a:defRPr sz="1664"/>
            </a:lvl7pPr>
            <a:lvl8pPr marL="5325786" indent="0">
              <a:buNone/>
              <a:defRPr sz="1664"/>
            </a:lvl8pPr>
            <a:lvl9pPr marL="6086612" indent="0">
              <a:buNone/>
              <a:defRPr sz="166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45C7-30DF-4C06-835D-72E93E8C303D}" type="datetimeFigureOut">
              <a:rPr kumimoji="1" lang="ja-JP" altLang="en-US" smtClean="0"/>
              <a:t>2022/7/23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94D5-4CE7-46F1-B911-9C80C410B7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9909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6113" y="607615"/>
            <a:ext cx="13123962" cy="2205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6113" y="3038060"/>
            <a:ext cx="13123962" cy="7241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6113" y="10577734"/>
            <a:ext cx="3423642" cy="607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F45C7-30DF-4C06-835D-72E93E8C303D}" type="datetimeFigureOut">
              <a:rPr kumimoji="1" lang="ja-JP" altLang="en-US" smtClean="0"/>
              <a:t>2022/7/23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0363" y="10577734"/>
            <a:ext cx="5135463" cy="607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46433" y="10577734"/>
            <a:ext cx="3423642" cy="607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F94D5-4CE7-46F1-B911-9C80C410B7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3583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521653" rtl="0" eaLnBrk="1" latinLnBrk="0" hangingPunct="1">
        <a:lnSpc>
          <a:spcPct val="90000"/>
        </a:lnSpc>
        <a:spcBef>
          <a:spcPct val="0"/>
        </a:spcBef>
        <a:buNone/>
        <a:defRPr kumimoji="1" sz="73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0413" indent="-380413" algn="l" defTabSz="1521653" rtl="0" eaLnBrk="1" latinLnBrk="0" hangingPunct="1">
        <a:lnSpc>
          <a:spcPct val="90000"/>
        </a:lnSpc>
        <a:spcBef>
          <a:spcPts val="1664"/>
        </a:spcBef>
        <a:buFont typeface="Arial" panose="020B0604020202020204" pitchFamily="34" charset="0"/>
        <a:buChar char="•"/>
        <a:defRPr kumimoji="1" sz="4659" kern="1200">
          <a:solidFill>
            <a:schemeClr val="tx1"/>
          </a:solidFill>
          <a:latin typeface="+mn-lt"/>
          <a:ea typeface="+mn-ea"/>
          <a:cs typeface="+mn-cs"/>
        </a:defRPr>
      </a:lvl1pPr>
      <a:lvl2pPr marL="1141240" indent="-380413" algn="l" defTabSz="1521653" rtl="0" eaLnBrk="1" latinLnBrk="0" hangingPunct="1">
        <a:lnSpc>
          <a:spcPct val="90000"/>
        </a:lnSpc>
        <a:spcBef>
          <a:spcPts val="832"/>
        </a:spcBef>
        <a:buFont typeface="Arial" panose="020B0604020202020204" pitchFamily="34" charset="0"/>
        <a:buChar char="•"/>
        <a:defRPr kumimoji="1" sz="3994" kern="1200">
          <a:solidFill>
            <a:schemeClr val="tx1"/>
          </a:solidFill>
          <a:latin typeface="+mn-lt"/>
          <a:ea typeface="+mn-ea"/>
          <a:cs typeface="+mn-cs"/>
        </a:defRPr>
      </a:lvl2pPr>
      <a:lvl3pPr marL="1902066" indent="-380413" algn="l" defTabSz="1521653" rtl="0" eaLnBrk="1" latinLnBrk="0" hangingPunct="1">
        <a:lnSpc>
          <a:spcPct val="90000"/>
        </a:lnSpc>
        <a:spcBef>
          <a:spcPts val="832"/>
        </a:spcBef>
        <a:buFont typeface="Arial" panose="020B0604020202020204" pitchFamily="34" charset="0"/>
        <a:buChar char="•"/>
        <a:defRPr kumimoji="1" sz="3328" kern="1200">
          <a:solidFill>
            <a:schemeClr val="tx1"/>
          </a:solidFill>
          <a:latin typeface="+mn-lt"/>
          <a:ea typeface="+mn-ea"/>
          <a:cs typeface="+mn-cs"/>
        </a:defRPr>
      </a:lvl3pPr>
      <a:lvl4pPr marL="2662893" indent="-380413" algn="l" defTabSz="1521653" rtl="0" eaLnBrk="1" latinLnBrk="0" hangingPunct="1">
        <a:lnSpc>
          <a:spcPct val="90000"/>
        </a:lnSpc>
        <a:spcBef>
          <a:spcPts val="832"/>
        </a:spcBef>
        <a:buFont typeface="Arial" panose="020B0604020202020204" pitchFamily="34" charset="0"/>
        <a:buChar char="•"/>
        <a:defRPr kumimoji="1" sz="2995" kern="1200">
          <a:solidFill>
            <a:schemeClr val="tx1"/>
          </a:solidFill>
          <a:latin typeface="+mn-lt"/>
          <a:ea typeface="+mn-ea"/>
          <a:cs typeface="+mn-cs"/>
        </a:defRPr>
      </a:lvl4pPr>
      <a:lvl5pPr marL="3423719" indent="-380413" algn="l" defTabSz="1521653" rtl="0" eaLnBrk="1" latinLnBrk="0" hangingPunct="1">
        <a:lnSpc>
          <a:spcPct val="90000"/>
        </a:lnSpc>
        <a:spcBef>
          <a:spcPts val="832"/>
        </a:spcBef>
        <a:buFont typeface="Arial" panose="020B0604020202020204" pitchFamily="34" charset="0"/>
        <a:buChar char="•"/>
        <a:defRPr kumimoji="1" sz="2995" kern="1200">
          <a:solidFill>
            <a:schemeClr val="tx1"/>
          </a:solidFill>
          <a:latin typeface="+mn-lt"/>
          <a:ea typeface="+mn-ea"/>
          <a:cs typeface="+mn-cs"/>
        </a:defRPr>
      </a:lvl5pPr>
      <a:lvl6pPr marL="4184546" indent="-380413" algn="l" defTabSz="1521653" rtl="0" eaLnBrk="1" latinLnBrk="0" hangingPunct="1">
        <a:lnSpc>
          <a:spcPct val="90000"/>
        </a:lnSpc>
        <a:spcBef>
          <a:spcPts val="832"/>
        </a:spcBef>
        <a:buFont typeface="Arial" panose="020B0604020202020204" pitchFamily="34" charset="0"/>
        <a:buChar char="•"/>
        <a:defRPr kumimoji="1" sz="2995" kern="1200">
          <a:solidFill>
            <a:schemeClr val="tx1"/>
          </a:solidFill>
          <a:latin typeface="+mn-lt"/>
          <a:ea typeface="+mn-ea"/>
          <a:cs typeface="+mn-cs"/>
        </a:defRPr>
      </a:lvl6pPr>
      <a:lvl7pPr marL="4945372" indent="-380413" algn="l" defTabSz="1521653" rtl="0" eaLnBrk="1" latinLnBrk="0" hangingPunct="1">
        <a:lnSpc>
          <a:spcPct val="90000"/>
        </a:lnSpc>
        <a:spcBef>
          <a:spcPts val="832"/>
        </a:spcBef>
        <a:buFont typeface="Arial" panose="020B0604020202020204" pitchFamily="34" charset="0"/>
        <a:buChar char="•"/>
        <a:defRPr kumimoji="1" sz="2995" kern="1200">
          <a:solidFill>
            <a:schemeClr val="tx1"/>
          </a:solidFill>
          <a:latin typeface="+mn-lt"/>
          <a:ea typeface="+mn-ea"/>
          <a:cs typeface="+mn-cs"/>
        </a:defRPr>
      </a:lvl7pPr>
      <a:lvl8pPr marL="5706199" indent="-380413" algn="l" defTabSz="1521653" rtl="0" eaLnBrk="1" latinLnBrk="0" hangingPunct="1">
        <a:lnSpc>
          <a:spcPct val="90000"/>
        </a:lnSpc>
        <a:spcBef>
          <a:spcPts val="832"/>
        </a:spcBef>
        <a:buFont typeface="Arial" panose="020B0604020202020204" pitchFamily="34" charset="0"/>
        <a:buChar char="•"/>
        <a:defRPr kumimoji="1" sz="2995" kern="1200">
          <a:solidFill>
            <a:schemeClr val="tx1"/>
          </a:solidFill>
          <a:latin typeface="+mn-lt"/>
          <a:ea typeface="+mn-ea"/>
          <a:cs typeface="+mn-cs"/>
        </a:defRPr>
      </a:lvl8pPr>
      <a:lvl9pPr marL="6467025" indent="-380413" algn="l" defTabSz="1521653" rtl="0" eaLnBrk="1" latinLnBrk="0" hangingPunct="1">
        <a:lnSpc>
          <a:spcPct val="90000"/>
        </a:lnSpc>
        <a:spcBef>
          <a:spcPts val="832"/>
        </a:spcBef>
        <a:buFont typeface="Arial" panose="020B0604020202020204" pitchFamily="34" charset="0"/>
        <a:buChar char="•"/>
        <a:defRPr kumimoji="1" sz="29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21653" rtl="0" eaLnBrk="1" latinLnBrk="0" hangingPunct="1">
        <a:defRPr kumimoji="1" sz="2995" kern="1200">
          <a:solidFill>
            <a:schemeClr val="tx1"/>
          </a:solidFill>
          <a:latin typeface="+mn-lt"/>
          <a:ea typeface="+mn-ea"/>
          <a:cs typeface="+mn-cs"/>
        </a:defRPr>
      </a:lvl1pPr>
      <a:lvl2pPr marL="760827" algn="l" defTabSz="1521653" rtl="0" eaLnBrk="1" latinLnBrk="0" hangingPunct="1">
        <a:defRPr kumimoji="1" sz="2995" kern="1200">
          <a:solidFill>
            <a:schemeClr val="tx1"/>
          </a:solidFill>
          <a:latin typeface="+mn-lt"/>
          <a:ea typeface="+mn-ea"/>
          <a:cs typeface="+mn-cs"/>
        </a:defRPr>
      </a:lvl2pPr>
      <a:lvl3pPr marL="1521653" algn="l" defTabSz="1521653" rtl="0" eaLnBrk="1" latinLnBrk="0" hangingPunct="1">
        <a:defRPr kumimoji="1" sz="2995" kern="1200">
          <a:solidFill>
            <a:schemeClr val="tx1"/>
          </a:solidFill>
          <a:latin typeface="+mn-lt"/>
          <a:ea typeface="+mn-ea"/>
          <a:cs typeface="+mn-cs"/>
        </a:defRPr>
      </a:lvl3pPr>
      <a:lvl4pPr marL="2282480" algn="l" defTabSz="1521653" rtl="0" eaLnBrk="1" latinLnBrk="0" hangingPunct="1">
        <a:defRPr kumimoji="1" sz="2995" kern="1200">
          <a:solidFill>
            <a:schemeClr val="tx1"/>
          </a:solidFill>
          <a:latin typeface="+mn-lt"/>
          <a:ea typeface="+mn-ea"/>
          <a:cs typeface="+mn-cs"/>
        </a:defRPr>
      </a:lvl4pPr>
      <a:lvl5pPr marL="3043306" algn="l" defTabSz="1521653" rtl="0" eaLnBrk="1" latinLnBrk="0" hangingPunct="1">
        <a:defRPr kumimoji="1" sz="2995" kern="1200">
          <a:solidFill>
            <a:schemeClr val="tx1"/>
          </a:solidFill>
          <a:latin typeface="+mn-lt"/>
          <a:ea typeface="+mn-ea"/>
          <a:cs typeface="+mn-cs"/>
        </a:defRPr>
      </a:lvl5pPr>
      <a:lvl6pPr marL="3804133" algn="l" defTabSz="1521653" rtl="0" eaLnBrk="1" latinLnBrk="0" hangingPunct="1">
        <a:defRPr kumimoji="1" sz="2995" kern="1200">
          <a:solidFill>
            <a:schemeClr val="tx1"/>
          </a:solidFill>
          <a:latin typeface="+mn-lt"/>
          <a:ea typeface="+mn-ea"/>
          <a:cs typeface="+mn-cs"/>
        </a:defRPr>
      </a:lvl6pPr>
      <a:lvl7pPr marL="4564959" algn="l" defTabSz="1521653" rtl="0" eaLnBrk="1" latinLnBrk="0" hangingPunct="1">
        <a:defRPr kumimoji="1" sz="2995" kern="1200">
          <a:solidFill>
            <a:schemeClr val="tx1"/>
          </a:solidFill>
          <a:latin typeface="+mn-lt"/>
          <a:ea typeface="+mn-ea"/>
          <a:cs typeface="+mn-cs"/>
        </a:defRPr>
      </a:lvl7pPr>
      <a:lvl8pPr marL="5325786" algn="l" defTabSz="1521653" rtl="0" eaLnBrk="1" latinLnBrk="0" hangingPunct="1">
        <a:defRPr kumimoji="1" sz="2995" kern="1200">
          <a:solidFill>
            <a:schemeClr val="tx1"/>
          </a:solidFill>
          <a:latin typeface="+mn-lt"/>
          <a:ea typeface="+mn-ea"/>
          <a:cs typeface="+mn-cs"/>
        </a:defRPr>
      </a:lvl8pPr>
      <a:lvl9pPr marL="6086612" algn="l" defTabSz="1521653" rtl="0" eaLnBrk="1" latinLnBrk="0" hangingPunct="1">
        <a:defRPr kumimoji="1" sz="29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t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2F643E5-B4A0-F7E0-2556-4C235BD90B7C}"/>
              </a:ext>
            </a:extLst>
          </p:cNvPr>
          <p:cNvSpPr txBox="1"/>
          <p:nvPr/>
        </p:nvSpPr>
        <p:spPr>
          <a:xfrm>
            <a:off x="1408819" y="1324273"/>
            <a:ext cx="123985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Identification of patient population benefiting from anticoagulant therapy for sepsis-related coagulopathy based on the disseminated intravascular coagulation diagnostic criteria: a retrospective </a:t>
            </a:r>
            <a:r>
              <a:rPr lang="en-US" altLang="ja-JP" sz="2400" kern="10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database study</a:t>
            </a:r>
            <a:endParaRPr lang="ja-JP" altLang="ja-JP" sz="2400" kern="100" dirty="0"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DCFEC5A-E545-7081-3B6F-77B24D8DE3D1}"/>
              </a:ext>
            </a:extLst>
          </p:cNvPr>
          <p:cNvSpPr txBox="1"/>
          <p:nvPr/>
        </p:nvSpPr>
        <p:spPr>
          <a:xfrm>
            <a:off x="1408819" y="3571082"/>
            <a:ext cx="123985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Takeshi Wada, MD, PhD, Kazuma </a:t>
            </a:r>
            <a:r>
              <a:rPr lang="en-US" altLang="ja-JP" sz="2400" kern="1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Yamakawa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, MD, PhD, </a:t>
            </a:r>
            <a:r>
              <a:rPr lang="en-US" altLang="ja-JP" sz="2400" kern="1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Daijiro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altLang="ja-JP" sz="2400" kern="1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Kabata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, MPH, PhD, Toshikazu Abe, MD, MPH, PhD, </a:t>
            </a:r>
            <a:r>
              <a:rPr lang="en-US" altLang="ja-JP" sz="2400" kern="1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Seitaro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altLang="ja-JP" sz="2400" kern="1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Fujishima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, MD, PhD, Shigeki </a:t>
            </a:r>
            <a:r>
              <a:rPr lang="en-US" altLang="ja-JP" sz="2400" kern="1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Kushimoto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, MD, PhD, Toshihiko Mayumi, MD, PhD, Hiroshi Ogura, MD, PhD, </a:t>
            </a:r>
            <a:r>
              <a:rPr lang="en-US" altLang="ja-JP" sz="2400" kern="1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Daizoh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altLang="ja-JP" sz="2400" kern="1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Saitoh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, MD, PhD, Atsushi </a:t>
            </a:r>
            <a:r>
              <a:rPr lang="en-US" altLang="ja-JP" sz="2400" kern="1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Shiraishi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, MD, PhD, Yasuhiro </a:t>
            </a:r>
            <a:r>
              <a:rPr lang="en-US" altLang="ja-JP" sz="2400" kern="1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Otomo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, MD, PhD, Satoshi </a:t>
            </a:r>
            <a:r>
              <a:rPr lang="en-US" altLang="ja-JP" sz="2400" kern="1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Gando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, MD, PhD, FCCM on behalf of the JAAM FORECAST Group</a:t>
            </a:r>
            <a:endParaRPr lang="ja-JP" altLang="ja-JP" sz="2400" kern="100" dirty="0"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D77A115-2F57-2875-3C1D-8B25D1343AEA}"/>
              </a:ext>
            </a:extLst>
          </p:cNvPr>
          <p:cNvSpPr txBox="1"/>
          <p:nvPr/>
        </p:nvSpPr>
        <p:spPr>
          <a:xfrm>
            <a:off x="1408819" y="6497162"/>
            <a:ext cx="12398555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Correspondence: Takeshi Wada, MD, PhD</a:t>
            </a:r>
            <a:endParaRPr lang="ja-JP" altLang="ja-JP" sz="2400" kern="100" dirty="0"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Division of Acute and Critical Care Medicine, Department of Anesthesiology and Critical Care Medicine, Hokkaido University Faculty of Medicine, N15, W7, Kita-</a:t>
            </a:r>
            <a:r>
              <a:rPr lang="en-US" altLang="ja-JP" sz="2400" kern="1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ku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, Sapporo Japan; Phone: 81-11-706-7377; Fax: 81-11-706-7378; E-mail: </a:t>
            </a:r>
            <a:r>
              <a:rPr lang="en-US" altLang="ja-JP" sz="2400" u="sng" kern="100" dirty="0">
                <a:solidFill>
                  <a:srgbClr val="0563C1"/>
                </a:solidFill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  <a:hlinkClick r:id="rId2"/>
              </a:rPr>
              <a:t>t</a:t>
            </a:r>
            <a:r>
              <a:rPr lang="en-US" altLang="ja-JP" sz="2400" u="sng" kern="100" dirty="0">
                <a:solidFill>
                  <a:srgbClr val="0563C1"/>
                </a:solidFill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wada1@med.hokudai.ac.jp</a:t>
            </a:r>
            <a:endParaRPr lang="ja-JP" altLang="ja-JP" sz="2400" kern="100" dirty="0"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  <a:p>
            <a:endParaRPr kumimoji="1" lang="ja-JP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419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0631A19-8CF4-97CD-4530-075A7613431C}"/>
              </a:ext>
            </a:extLst>
          </p:cNvPr>
          <p:cNvSpPr txBox="1"/>
          <p:nvPr/>
        </p:nvSpPr>
        <p:spPr>
          <a:xfrm>
            <a:off x="1253250" y="4521110"/>
            <a:ext cx="1312223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kumimoji="1"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Additional</a:t>
            </a:r>
            <a:r>
              <a:rPr kumimoji="1" lang="ja-JP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Figure</a:t>
            </a:r>
            <a:r>
              <a:rPr kumimoji="1" lang="ja-JP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1" lang="en-US" altLang="ja-JP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The original three-dimensional representation shown in Fig. 3 which allows the readers to rotate the spline reconstruction by DIC score and PT-INR value on hazard of in-hospital mortality with and without anticoagulant therapy. The blue plate indicates patients with anticoagulant therapies and the red plate indicates those without anticoagulant therapies.</a:t>
            </a:r>
            <a:endParaRPr lang="ja-JP" altLang="ja-JP" sz="2400" kern="100" dirty="0"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</a:pPr>
            <a:r>
              <a:rPr lang="en-US" altLang="ja-JP" sz="2400" i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DIC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disseminated intravascular coagulation, </a:t>
            </a:r>
            <a:r>
              <a:rPr lang="en-US" altLang="ja-JP" sz="2400" i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PT-INR 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prothrombin time-international normalized ratio.</a:t>
            </a:r>
            <a:endParaRPr lang="ja-JP" altLang="ja-JP" sz="2400" kern="100" dirty="0"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  <a:p>
            <a:endParaRPr kumimoji="1" lang="ja-JP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FC723C6-CD7D-ADA5-016B-A124EFDC2300}"/>
              </a:ext>
            </a:extLst>
          </p:cNvPr>
          <p:cNvSpPr txBox="1"/>
          <p:nvPr/>
        </p:nvSpPr>
        <p:spPr>
          <a:xfrm>
            <a:off x="2192946" y="2370479"/>
            <a:ext cx="108302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000" dirty="0">
                <a:solidFill>
                  <a:srgbClr val="0000FF"/>
                </a:solidFill>
                <a:latin typeface="Times New Roman" panose="02020603050405020304" pitchFamily="18" charset="0"/>
              </a:rPr>
              <a:t>https://plotly.com/~statacademy/5/ </a:t>
            </a:r>
            <a:endParaRPr kumimoji="1" lang="ja-JP" altLang="en-US" sz="6000" dirty="0"/>
          </a:p>
        </p:txBody>
      </p:sp>
    </p:spTree>
    <p:extLst>
      <p:ext uri="{BB962C8B-B14F-4D97-AF65-F5344CB8AC3E}">
        <p14:creationId xmlns:p14="http://schemas.microsoft.com/office/powerpoint/2010/main" val="2050004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0631A19-8CF4-97CD-4530-075A7613431C}"/>
              </a:ext>
            </a:extLst>
          </p:cNvPr>
          <p:cNvSpPr txBox="1"/>
          <p:nvPr/>
        </p:nvSpPr>
        <p:spPr>
          <a:xfrm>
            <a:off x="1253250" y="4236100"/>
            <a:ext cx="13122234" cy="5148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kumimoji="1"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Additional</a:t>
            </a:r>
            <a:r>
              <a:rPr kumimoji="1" lang="ja-JP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Figure</a:t>
            </a:r>
            <a:r>
              <a:rPr kumimoji="1" lang="ja-JP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altLang="ja-JP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The original three-dimensional representation shown in Fig. 4 which allows the readers to rotate the spline reconstruction by the DIC score and PT-INR value on hazard of in-hospital mortality with and without anticoagulant therapy</a:t>
            </a:r>
            <a:r>
              <a:rPr lang="en-US" altLang="ja-JP" sz="2400" kern="100" dirty="0">
                <a:solidFill>
                  <a:srgbClr val="000000"/>
                </a:solidFill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among those with PT-INR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altLang="ja-JP" sz="2400" kern="100" spc="60" dirty="0">
                <a:solidFill>
                  <a:srgbClr val="404040"/>
                </a:solidFill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≤</a:t>
            </a:r>
            <a:r>
              <a:rPr lang="en-US" altLang="ja-JP" sz="2400" kern="100" dirty="0">
                <a:solidFill>
                  <a:srgbClr val="000000"/>
                </a:solidFill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2.2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.</a:t>
            </a:r>
            <a:r>
              <a:rPr lang="en-US" altLang="ja-JP" sz="2400" kern="100" dirty="0">
                <a:solidFill>
                  <a:srgbClr val="000000"/>
                </a:solidFill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The blue plate indicates patients with anticoagulant therapies and the red plate indicates those without anticoagulant therapies.</a:t>
            </a:r>
            <a:endParaRPr lang="ja-JP" altLang="ja-JP" sz="2400" kern="100" dirty="0"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</a:pPr>
            <a:r>
              <a:rPr lang="en-US" altLang="ja-JP" sz="2400" i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DIC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disseminated intravascular coagulation, </a:t>
            </a:r>
            <a:r>
              <a:rPr lang="en-US" altLang="ja-JP" sz="2400" i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PT-INR 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prothrombin time-international normalized ratio.</a:t>
            </a:r>
            <a:endParaRPr lang="ja-JP" altLang="ja-JP" sz="2400" kern="100" dirty="0"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FC723C6-CD7D-ADA5-016B-A124EFDC2300}"/>
              </a:ext>
            </a:extLst>
          </p:cNvPr>
          <p:cNvSpPr txBox="1"/>
          <p:nvPr/>
        </p:nvSpPr>
        <p:spPr>
          <a:xfrm>
            <a:off x="1717933" y="2477358"/>
            <a:ext cx="114343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ja-JP" sz="6000" dirty="0">
                <a:solidFill>
                  <a:srgbClr val="0000FF"/>
                </a:solidFill>
                <a:latin typeface="Times New Roman" panose="02020603050405020304" pitchFamily="18" charset="0"/>
              </a:rPr>
              <a:t>https://plotly.com/~statacademy/11/ </a:t>
            </a:r>
            <a:endParaRPr kumimoji="1" lang="ja-JP" altLang="en-US" sz="6000" dirty="0"/>
          </a:p>
        </p:txBody>
      </p:sp>
    </p:spTree>
    <p:extLst>
      <p:ext uri="{BB962C8B-B14F-4D97-AF65-F5344CB8AC3E}">
        <p14:creationId xmlns:p14="http://schemas.microsoft.com/office/powerpoint/2010/main" val="751886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71590D94-4A82-4D7E-8141-B47F91BCE62B}"/>
              </a:ext>
            </a:extLst>
          </p:cNvPr>
          <p:cNvSpPr/>
          <p:nvPr/>
        </p:nvSpPr>
        <p:spPr>
          <a:xfrm>
            <a:off x="3370304" y="151503"/>
            <a:ext cx="3531765" cy="27683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</a:t>
            </a:r>
            <a:r>
              <a:rPr lang="ja-JP" altLang="en-US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ja-JP" altLang="en-US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suspected infection</a:t>
            </a:r>
            <a:endParaRPr lang="ja-JP" altLang="en-US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E83D8978-AA8A-4753-9E5E-26A359F83A9F}"/>
              </a:ext>
            </a:extLst>
          </p:cNvPr>
          <p:cNvGrpSpPr>
            <a:grpSpLocks noChangeAspect="1"/>
          </p:cNvGrpSpPr>
          <p:nvPr/>
        </p:nvGrpSpPr>
        <p:grpSpPr>
          <a:xfrm>
            <a:off x="1643986" y="528403"/>
            <a:ext cx="1607890" cy="874218"/>
            <a:chOff x="5031017" y="338980"/>
            <a:chExt cx="2553860" cy="1388547"/>
          </a:xfrm>
        </p:grpSpPr>
        <p:sp>
          <p:nvSpPr>
            <p:cNvPr id="6" name="楕円 5">
              <a:extLst>
                <a:ext uri="{FF2B5EF4-FFF2-40B4-BE49-F238E27FC236}">
                  <a16:creationId xmlns:a16="http://schemas.microsoft.com/office/drawing/2014/main" id="{6107AFA9-FFA2-41E6-A52A-457CD8863307}"/>
                </a:ext>
              </a:extLst>
            </p:cNvPr>
            <p:cNvSpPr/>
            <p:nvPr/>
          </p:nvSpPr>
          <p:spPr>
            <a:xfrm>
              <a:off x="5842861" y="371960"/>
              <a:ext cx="940231" cy="935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pic>
          <p:nvPicPr>
            <p:cNvPr id="7" name="図 6" descr="アイコン&#10;&#10;自動的に生成された説明">
              <a:extLst>
                <a:ext uri="{FF2B5EF4-FFF2-40B4-BE49-F238E27FC236}">
                  <a16:creationId xmlns:a16="http://schemas.microsoft.com/office/drawing/2014/main" id="{32F19DB1-AB31-4127-A10B-28C524E64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1017" y="338980"/>
              <a:ext cx="2553860" cy="1388547"/>
            </a:xfrm>
            <a:prstGeom prst="rect">
              <a:avLst/>
            </a:prstGeom>
          </p:spPr>
        </p:pic>
      </p:grp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829953F-C56E-4A62-A23E-D72017548745}"/>
              </a:ext>
            </a:extLst>
          </p:cNvPr>
          <p:cNvSpPr txBox="1"/>
          <p:nvPr/>
        </p:nvSpPr>
        <p:spPr>
          <a:xfrm>
            <a:off x="1451286" y="1385299"/>
            <a:ext cx="22622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Screening of sepsis</a:t>
            </a:r>
            <a:endParaRPr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8066A70-4E36-4D2F-88E3-080469F087BD}"/>
              </a:ext>
            </a:extLst>
          </p:cNvPr>
          <p:cNvSpPr txBox="1"/>
          <p:nvPr/>
        </p:nvSpPr>
        <p:spPr>
          <a:xfrm>
            <a:off x="5237020" y="1188376"/>
            <a:ext cx="5393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Yes</a:t>
            </a:r>
            <a:endParaRPr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4FF1362-11F8-4DDF-AD75-DFCEBBAF453F}"/>
              </a:ext>
            </a:extLst>
          </p:cNvPr>
          <p:cNvSpPr/>
          <p:nvPr/>
        </p:nvSpPr>
        <p:spPr>
          <a:xfrm>
            <a:off x="4243783" y="1582361"/>
            <a:ext cx="1806644" cy="2815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Infection/sepsis</a:t>
            </a:r>
            <a:endParaRPr lang="ja-JP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9176297B-28F8-4E9F-B799-CB9B6240D4E6}"/>
              </a:ext>
            </a:extLst>
          </p:cNvPr>
          <p:cNvCxnSpPr>
            <a:cxnSpLocks/>
          </p:cNvCxnSpPr>
          <p:nvPr/>
        </p:nvCxnSpPr>
        <p:spPr>
          <a:xfrm flipV="1">
            <a:off x="6519494" y="5225084"/>
            <a:ext cx="756000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E64E39E6-7F47-48E4-BAB6-5390D9B11023}"/>
              </a:ext>
            </a:extLst>
          </p:cNvPr>
          <p:cNvSpPr txBox="1"/>
          <p:nvPr/>
        </p:nvSpPr>
        <p:spPr>
          <a:xfrm>
            <a:off x="6765032" y="646679"/>
            <a:ext cx="6040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endParaRPr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6D828DE2-002A-4C41-B697-875021A22B5B}"/>
              </a:ext>
            </a:extLst>
          </p:cNvPr>
          <p:cNvSpPr/>
          <p:nvPr/>
        </p:nvSpPr>
        <p:spPr>
          <a:xfrm>
            <a:off x="7440942" y="724780"/>
            <a:ext cx="2306972" cy="5539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Strict observation of general condition</a:t>
            </a:r>
            <a:endParaRPr lang="ja-JP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1863187E-F31A-4350-A6B4-305F14F6793D}"/>
              </a:ext>
            </a:extLst>
          </p:cNvPr>
          <p:cNvCxnSpPr/>
          <p:nvPr/>
        </p:nvCxnSpPr>
        <p:spPr>
          <a:xfrm flipH="1">
            <a:off x="5147338" y="1881840"/>
            <a:ext cx="1" cy="43200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15A4BCD4-F28F-4632-851C-B3E24D27F7B2}"/>
              </a:ext>
            </a:extLst>
          </p:cNvPr>
          <p:cNvCxnSpPr/>
          <p:nvPr/>
        </p:nvCxnSpPr>
        <p:spPr>
          <a:xfrm flipH="1">
            <a:off x="5135462" y="4649745"/>
            <a:ext cx="1" cy="43200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直線矢印コネクタ 37">
            <a:extLst>
              <a:ext uri="{FF2B5EF4-FFF2-40B4-BE49-F238E27FC236}">
                <a16:creationId xmlns:a16="http://schemas.microsoft.com/office/drawing/2014/main" id="{2ADF08B1-E466-4EBE-AF8D-37FA51D70870}"/>
              </a:ext>
            </a:extLst>
          </p:cNvPr>
          <p:cNvCxnSpPr/>
          <p:nvPr/>
        </p:nvCxnSpPr>
        <p:spPr>
          <a:xfrm flipH="1">
            <a:off x="5147112" y="1162580"/>
            <a:ext cx="1" cy="43200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D2284DED-6F1A-4705-939A-BCCA916A9F57}"/>
              </a:ext>
            </a:extLst>
          </p:cNvPr>
          <p:cNvSpPr txBox="1"/>
          <p:nvPr/>
        </p:nvSpPr>
        <p:spPr>
          <a:xfrm>
            <a:off x="8637567" y="5537427"/>
            <a:ext cx="6040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endParaRPr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51BCC2EF-01A5-480C-B572-3F75F6A9A327}"/>
              </a:ext>
            </a:extLst>
          </p:cNvPr>
          <p:cNvSpPr/>
          <p:nvPr/>
        </p:nvSpPr>
        <p:spPr>
          <a:xfrm>
            <a:off x="3828429" y="3838578"/>
            <a:ext cx="2616834" cy="8212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 treatment</a:t>
            </a:r>
          </a:p>
          <a:p>
            <a:pPr algn="ctr"/>
            <a:r>
              <a:rPr lang="en-US" altLang="ja-JP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</a:p>
          <a:p>
            <a:pPr algn="ctr"/>
            <a:r>
              <a:rPr lang="en-US" altLang="ja-JP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JAAM DIC scoring</a:t>
            </a:r>
          </a:p>
        </p:txBody>
      </p:sp>
      <p:pic>
        <p:nvPicPr>
          <p:cNvPr id="47" name="図 46" descr="アイコン&#10;&#10;自動的に生成された説明">
            <a:extLst>
              <a:ext uri="{FF2B5EF4-FFF2-40B4-BE49-F238E27FC236}">
                <a16:creationId xmlns:a16="http://schemas.microsoft.com/office/drawing/2014/main" id="{75D2312F-8616-40DB-BADD-5E34812A0C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9617" y="4341430"/>
            <a:ext cx="1611034" cy="1197925"/>
          </a:xfrm>
          <a:prstGeom prst="rect">
            <a:avLst/>
          </a:prstGeom>
        </p:spPr>
      </p:pic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85B825EF-D313-44C2-AB64-847256B195E7}"/>
              </a:ext>
            </a:extLst>
          </p:cNvPr>
          <p:cNvSpPr txBox="1"/>
          <p:nvPr/>
        </p:nvSpPr>
        <p:spPr>
          <a:xfrm>
            <a:off x="1632111" y="5691951"/>
            <a:ext cx="1946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Diagnosis of DIC</a:t>
            </a:r>
            <a:endParaRPr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フローチャート: 準備 57">
            <a:extLst>
              <a:ext uri="{FF2B5EF4-FFF2-40B4-BE49-F238E27FC236}">
                <a16:creationId xmlns:a16="http://schemas.microsoft.com/office/drawing/2014/main" id="{F2B9CBC5-6CF9-4A40-A4EF-EB58ED438AB4}"/>
              </a:ext>
            </a:extLst>
          </p:cNvPr>
          <p:cNvSpPr/>
          <p:nvPr/>
        </p:nvSpPr>
        <p:spPr>
          <a:xfrm>
            <a:off x="3491535" y="853971"/>
            <a:ext cx="3295201" cy="302004"/>
          </a:xfrm>
          <a:prstGeom prst="flowChartPreparati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*SIRS</a:t>
            </a:r>
            <a:r>
              <a:rPr lang="ja-JP" alt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score </a:t>
            </a:r>
            <a:r>
              <a:rPr lang="ja-JP" alt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≥</a:t>
            </a:r>
            <a:r>
              <a:rPr lang="en-US" altLang="ja-JP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ja-JP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0" name="直線矢印コネクタ 59">
            <a:extLst>
              <a:ext uri="{FF2B5EF4-FFF2-40B4-BE49-F238E27FC236}">
                <a16:creationId xmlns:a16="http://schemas.microsoft.com/office/drawing/2014/main" id="{A2B58839-49E8-41F0-BF65-6C33A67D94AD}"/>
              </a:ext>
            </a:extLst>
          </p:cNvPr>
          <p:cNvCxnSpPr>
            <a:cxnSpLocks/>
            <a:stCxn id="4" idx="2"/>
            <a:endCxn id="58" idx="0"/>
          </p:cNvCxnSpPr>
          <p:nvPr/>
        </p:nvCxnSpPr>
        <p:spPr>
          <a:xfrm>
            <a:off x="5136182" y="428336"/>
            <a:ext cx="0" cy="42563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4FFFB7CB-0468-4066-A954-203C24670DAB}"/>
              </a:ext>
            </a:extLst>
          </p:cNvPr>
          <p:cNvSpPr/>
          <p:nvPr/>
        </p:nvSpPr>
        <p:spPr>
          <a:xfrm>
            <a:off x="4504408" y="5822800"/>
            <a:ext cx="1260082" cy="369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</a:t>
            </a:r>
            <a:endParaRPr lang="ja-JP" alt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フローチャート: 準備 63">
            <a:extLst>
              <a:ext uri="{FF2B5EF4-FFF2-40B4-BE49-F238E27FC236}">
                <a16:creationId xmlns:a16="http://schemas.microsoft.com/office/drawing/2014/main" id="{89B08EC9-088F-4819-BDD4-1E696C124518}"/>
              </a:ext>
            </a:extLst>
          </p:cNvPr>
          <p:cNvSpPr/>
          <p:nvPr/>
        </p:nvSpPr>
        <p:spPr>
          <a:xfrm>
            <a:off x="3739221" y="5074074"/>
            <a:ext cx="2780274" cy="302004"/>
          </a:xfrm>
          <a:prstGeom prst="flowChartPreparati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</a:t>
            </a:r>
            <a:r>
              <a:rPr lang="ja-JP" alt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score </a:t>
            </a:r>
            <a:r>
              <a:rPr lang="ja-JP" alt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≥</a:t>
            </a:r>
            <a:r>
              <a:rPr lang="en-US" altLang="ja-JP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endParaRPr lang="ja-JP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5" name="直線矢印コネクタ 64">
            <a:extLst>
              <a:ext uri="{FF2B5EF4-FFF2-40B4-BE49-F238E27FC236}">
                <a16:creationId xmlns:a16="http://schemas.microsoft.com/office/drawing/2014/main" id="{1F58F97A-FBCD-4EC4-B5AF-E6B121B205A3}"/>
              </a:ext>
            </a:extLst>
          </p:cNvPr>
          <p:cNvCxnSpPr/>
          <p:nvPr/>
        </p:nvCxnSpPr>
        <p:spPr>
          <a:xfrm flipH="1">
            <a:off x="5134458" y="5383436"/>
            <a:ext cx="1" cy="43200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16C8C4F3-075B-4FE2-97DD-DE65FD25B361}"/>
              </a:ext>
            </a:extLst>
          </p:cNvPr>
          <p:cNvSpPr txBox="1"/>
          <p:nvPr/>
        </p:nvSpPr>
        <p:spPr>
          <a:xfrm>
            <a:off x="5209588" y="5414771"/>
            <a:ext cx="6040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Yes</a:t>
            </a:r>
            <a:endParaRPr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7" name="直線矢印コネクタ 66">
            <a:extLst>
              <a:ext uri="{FF2B5EF4-FFF2-40B4-BE49-F238E27FC236}">
                <a16:creationId xmlns:a16="http://schemas.microsoft.com/office/drawing/2014/main" id="{B0E11D92-424F-4735-9B60-E4A201BA88CC}"/>
              </a:ext>
            </a:extLst>
          </p:cNvPr>
          <p:cNvCxnSpPr>
            <a:cxnSpLocks/>
          </p:cNvCxnSpPr>
          <p:nvPr/>
        </p:nvCxnSpPr>
        <p:spPr>
          <a:xfrm flipV="1">
            <a:off x="6782153" y="997945"/>
            <a:ext cx="648000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179A4D60-AE83-4FF1-B128-2606BFD680A7}"/>
              </a:ext>
            </a:extLst>
          </p:cNvPr>
          <p:cNvSpPr txBox="1"/>
          <p:nvPr/>
        </p:nvSpPr>
        <p:spPr>
          <a:xfrm>
            <a:off x="6577179" y="4815553"/>
            <a:ext cx="6040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endParaRPr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D495B16D-43AD-46F8-AE7C-CD6728A4A757}"/>
              </a:ext>
            </a:extLst>
          </p:cNvPr>
          <p:cNvSpPr/>
          <p:nvPr/>
        </p:nvSpPr>
        <p:spPr>
          <a:xfrm>
            <a:off x="7290525" y="4949122"/>
            <a:ext cx="1897994" cy="5539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Repeated daily DIC scoring</a:t>
            </a:r>
            <a:endParaRPr lang="ja-JP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1" name="直線矢印コネクタ 70">
            <a:extLst>
              <a:ext uri="{FF2B5EF4-FFF2-40B4-BE49-F238E27FC236}">
                <a16:creationId xmlns:a16="http://schemas.microsoft.com/office/drawing/2014/main" id="{3AB1724B-D2F5-4F29-B856-88A137747029}"/>
              </a:ext>
            </a:extLst>
          </p:cNvPr>
          <p:cNvCxnSpPr/>
          <p:nvPr/>
        </p:nvCxnSpPr>
        <p:spPr>
          <a:xfrm flipH="1">
            <a:off x="8006063" y="5511655"/>
            <a:ext cx="1" cy="35092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フローチャート: 準備 71">
            <a:extLst>
              <a:ext uri="{FF2B5EF4-FFF2-40B4-BE49-F238E27FC236}">
                <a16:creationId xmlns:a16="http://schemas.microsoft.com/office/drawing/2014/main" id="{29141378-9D6A-4723-8EC4-B7843EE218FF}"/>
              </a:ext>
            </a:extLst>
          </p:cNvPr>
          <p:cNvSpPr/>
          <p:nvPr/>
        </p:nvSpPr>
        <p:spPr>
          <a:xfrm>
            <a:off x="6879182" y="5862372"/>
            <a:ext cx="2780274" cy="302004"/>
          </a:xfrm>
          <a:prstGeom prst="flowChartPreparati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</a:t>
            </a:r>
            <a:r>
              <a:rPr lang="ja-JP" alt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score </a:t>
            </a:r>
            <a:r>
              <a:rPr lang="ja-JP" alt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≥</a:t>
            </a:r>
            <a:r>
              <a:rPr lang="en-US" altLang="ja-JP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endParaRPr lang="ja-JP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3" name="直線矢印コネクタ 72">
            <a:extLst>
              <a:ext uri="{FF2B5EF4-FFF2-40B4-BE49-F238E27FC236}">
                <a16:creationId xmlns:a16="http://schemas.microsoft.com/office/drawing/2014/main" id="{B666D2CC-600D-4B3D-B6DA-826DC0F540DC}"/>
              </a:ext>
            </a:extLst>
          </p:cNvPr>
          <p:cNvCxnSpPr>
            <a:cxnSpLocks/>
          </p:cNvCxnSpPr>
          <p:nvPr/>
        </p:nvCxnSpPr>
        <p:spPr>
          <a:xfrm rot="10800000" flipV="1">
            <a:off x="5755892" y="6020496"/>
            <a:ext cx="1116000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695CC11C-4C2A-421E-807A-C2814C735EDA}"/>
              </a:ext>
            </a:extLst>
          </p:cNvPr>
          <p:cNvSpPr txBox="1"/>
          <p:nvPr/>
        </p:nvSpPr>
        <p:spPr>
          <a:xfrm>
            <a:off x="6082980" y="5651756"/>
            <a:ext cx="6040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Yes</a:t>
            </a:r>
            <a:endParaRPr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正方形/長方形 74">
            <a:extLst>
              <a:ext uri="{FF2B5EF4-FFF2-40B4-BE49-F238E27FC236}">
                <a16:creationId xmlns:a16="http://schemas.microsoft.com/office/drawing/2014/main" id="{C2E28A46-F4AA-4D1E-A8A3-6D494CDFD350}"/>
              </a:ext>
            </a:extLst>
          </p:cNvPr>
          <p:cNvSpPr/>
          <p:nvPr/>
        </p:nvSpPr>
        <p:spPr>
          <a:xfrm>
            <a:off x="7669191" y="7851998"/>
            <a:ext cx="1260082" cy="5539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 treatment</a:t>
            </a:r>
            <a:endParaRPr lang="ja-JP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7" name="直線矢印コネクタ 76">
            <a:extLst>
              <a:ext uri="{FF2B5EF4-FFF2-40B4-BE49-F238E27FC236}">
                <a16:creationId xmlns:a16="http://schemas.microsoft.com/office/drawing/2014/main" id="{48D2F689-635E-470D-B85F-F6834D4BDA8C}"/>
              </a:ext>
            </a:extLst>
          </p:cNvPr>
          <p:cNvCxnSpPr/>
          <p:nvPr/>
        </p:nvCxnSpPr>
        <p:spPr>
          <a:xfrm flipH="1">
            <a:off x="5129365" y="6202173"/>
            <a:ext cx="1" cy="43200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14A735F4-0B44-4D84-99A1-472C0E6CAFF9}"/>
              </a:ext>
            </a:extLst>
          </p:cNvPr>
          <p:cNvSpPr/>
          <p:nvPr/>
        </p:nvSpPr>
        <p:spPr>
          <a:xfrm>
            <a:off x="4180749" y="6637560"/>
            <a:ext cx="1897994" cy="5539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Repeated daily DIC scoring</a:t>
            </a:r>
            <a:endParaRPr lang="ja-JP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フローチャート: 準備 78">
            <a:extLst>
              <a:ext uri="{FF2B5EF4-FFF2-40B4-BE49-F238E27FC236}">
                <a16:creationId xmlns:a16="http://schemas.microsoft.com/office/drawing/2014/main" id="{3F7955C8-7175-4665-B3DD-8E1C87E3C9AC}"/>
              </a:ext>
            </a:extLst>
          </p:cNvPr>
          <p:cNvSpPr/>
          <p:nvPr/>
        </p:nvSpPr>
        <p:spPr>
          <a:xfrm>
            <a:off x="3364892" y="7611181"/>
            <a:ext cx="3535770" cy="1075835"/>
          </a:xfrm>
          <a:prstGeom prst="flowChartPreparati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DIC</a:t>
            </a:r>
            <a:r>
              <a:rPr lang="ja-JP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score </a:t>
            </a:r>
            <a:r>
              <a:rPr lang="ja-JP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≥</a:t>
            </a:r>
            <a:r>
              <a:rPr lang="en-US" altLang="ja-JP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</a:p>
          <a:p>
            <a:pPr algn="ctr"/>
            <a:r>
              <a:rPr lang="en-US" altLang="ja-JP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</a:p>
          <a:p>
            <a:pPr algn="ctr"/>
            <a:r>
              <a:rPr lang="en-US" altLang="ja-JP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PT-INR </a:t>
            </a:r>
            <a:r>
              <a:rPr lang="ja-JP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≥</a:t>
            </a:r>
            <a:r>
              <a:rPr lang="en-US" altLang="ja-JP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1.5</a:t>
            </a:r>
            <a:endParaRPr lang="ja-JP" alt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0" name="直線矢印コネクタ 79">
            <a:extLst>
              <a:ext uri="{FF2B5EF4-FFF2-40B4-BE49-F238E27FC236}">
                <a16:creationId xmlns:a16="http://schemas.microsoft.com/office/drawing/2014/main" id="{FB384B04-3327-4BE6-ABBF-DF5BEA562EC0}"/>
              </a:ext>
            </a:extLst>
          </p:cNvPr>
          <p:cNvCxnSpPr/>
          <p:nvPr/>
        </p:nvCxnSpPr>
        <p:spPr>
          <a:xfrm flipH="1">
            <a:off x="5128682" y="7191555"/>
            <a:ext cx="1" cy="43200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直線矢印コネクタ 82">
            <a:extLst>
              <a:ext uri="{FF2B5EF4-FFF2-40B4-BE49-F238E27FC236}">
                <a16:creationId xmlns:a16="http://schemas.microsoft.com/office/drawing/2014/main" id="{818A2B29-EF0B-45ED-B7B9-3B5B36371B7D}"/>
              </a:ext>
            </a:extLst>
          </p:cNvPr>
          <p:cNvCxnSpPr/>
          <p:nvPr/>
        </p:nvCxnSpPr>
        <p:spPr>
          <a:xfrm flipV="1">
            <a:off x="8582552" y="5511654"/>
            <a:ext cx="0" cy="35071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4" name="図 83" descr="光, 時計 が含まれている画像&#10;&#10;自動的に生成された説明">
            <a:extLst>
              <a:ext uri="{FF2B5EF4-FFF2-40B4-BE49-F238E27FC236}">
                <a16:creationId xmlns:a16="http://schemas.microsoft.com/office/drawing/2014/main" id="{967712D1-955A-4B5C-BB89-EEE222D517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814" y="7191560"/>
            <a:ext cx="888521" cy="1435729"/>
          </a:xfrm>
          <a:prstGeom prst="rect">
            <a:avLst/>
          </a:prstGeom>
        </p:spPr>
      </p:pic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772065EE-56F4-4FD9-A7DD-4740BA6B822F}"/>
              </a:ext>
            </a:extLst>
          </p:cNvPr>
          <p:cNvSpPr txBox="1"/>
          <p:nvPr/>
        </p:nvSpPr>
        <p:spPr>
          <a:xfrm>
            <a:off x="1306840" y="8759127"/>
            <a:ext cx="23947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Extraction of Optimal patient population for anticoagulant therapy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7" name="直線矢印コネクタ 86">
            <a:extLst>
              <a:ext uri="{FF2B5EF4-FFF2-40B4-BE49-F238E27FC236}">
                <a16:creationId xmlns:a16="http://schemas.microsoft.com/office/drawing/2014/main" id="{CA0DBD3F-738F-4616-B284-0EE83CFE4074}"/>
              </a:ext>
            </a:extLst>
          </p:cNvPr>
          <p:cNvCxnSpPr/>
          <p:nvPr/>
        </p:nvCxnSpPr>
        <p:spPr>
          <a:xfrm flipH="1">
            <a:off x="5140888" y="8697040"/>
            <a:ext cx="1" cy="43200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8" name="正方形/長方形 87">
            <a:extLst>
              <a:ext uri="{FF2B5EF4-FFF2-40B4-BE49-F238E27FC236}">
                <a16:creationId xmlns:a16="http://schemas.microsoft.com/office/drawing/2014/main" id="{36252AB2-FE60-40D6-AEFD-8ED33F15066A}"/>
              </a:ext>
            </a:extLst>
          </p:cNvPr>
          <p:cNvSpPr/>
          <p:nvPr/>
        </p:nvSpPr>
        <p:spPr>
          <a:xfrm>
            <a:off x="4322712" y="9125368"/>
            <a:ext cx="1625047" cy="5539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Anticoagulant therapy</a:t>
            </a:r>
            <a:endParaRPr lang="ja-JP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9" name="直線矢印コネクタ 88">
            <a:extLst>
              <a:ext uri="{FF2B5EF4-FFF2-40B4-BE49-F238E27FC236}">
                <a16:creationId xmlns:a16="http://schemas.microsoft.com/office/drawing/2014/main" id="{0592EA88-10E8-493C-BD1B-8B1E8609DDBA}"/>
              </a:ext>
            </a:extLst>
          </p:cNvPr>
          <p:cNvCxnSpPr>
            <a:cxnSpLocks/>
          </p:cNvCxnSpPr>
          <p:nvPr/>
        </p:nvCxnSpPr>
        <p:spPr>
          <a:xfrm flipV="1">
            <a:off x="6913191" y="8159146"/>
            <a:ext cx="756000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98383AC7-B98E-4A07-8F80-D5EB6DE5BB56}"/>
              </a:ext>
            </a:extLst>
          </p:cNvPr>
          <p:cNvSpPr txBox="1"/>
          <p:nvPr/>
        </p:nvSpPr>
        <p:spPr>
          <a:xfrm>
            <a:off x="7025194" y="7787393"/>
            <a:ext cx="6040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endParaRPr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36E0F22C-76DC-480E-9DEE-5BA97564EBF8}"/>
              </a:ext>
            </a:extLst>
          </p:cNvPr>
          <p:cNvSpPr txBox="1"/>
          <p:nvPr/>
        </p:nvSpPr>
        <p:spPr>
          <a:xfrm>
            <a:off x="5207146" y="8727855"/>
            <a:ext cx="6040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Yes</a:t>
            </a:r>
            <a:endParaRPr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テキスト ボックス 93">
            <a:extLst>
              <a:ext uri="{FF2B5EF4-FFF2-40B4-BE49-F238E27FC236}">
                <a16:creationId xmlns:a16="http://schemas.microsoft.com/office/drawing/2014/main" id="{94371ABB-762C-47EA-B536-1402E784EA81}"/>
              </a:ext>
            </a:extLst>
          </p:cNvPr>
          <p:cNvSpPr txBox="1"/>
          <p:nvPr/>
        </p:nvSpPr>
        <p:spPr>
          <a:xfrm>
            <a:off x="9848660" y="6005727"/>
            <a:ext cx="4459991" cy="209288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*SIRS score</a:t>
            </a:r>
          </a:p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Meet two or more of the </a:t>
            </a:r>
            <a:r>
              <a:rPr kumimoji="1" lang="en-US" altLang="ja-JP" sz="1600">
                <a:latin typeface="Arial" panose="020B0604020202020204" pitchFamily="34" charset="0"/>
                <a:cs typeface="Arial" panose="020B0604020202020204" pitchFamily="34" charset="0"/>
              </a:rPr>
              <a:t>following criteria:</a:t>
            </a:r>
            <a:endParaRPr kumimoji="1" lang="en-US" altLang="ja-JP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63" indent="-285763">
              <a:buFont typeface="Arial" panose="020B0604020202020204" pitchFamily="34" charset="0"/>
              <a:buChar char="•"/>
            </a:pPr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Temperature: &lt; 36</a:t>
            </a:r>
            <a:r>
              <a: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℃ </a:t>
            </a:r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or &gt; 38</a:t>
            </a:r>
            <a:r>
              <a: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℃</a:t>
            </a:r>
            <a:endParaRPr kumimoji="1" lang="en-US" altLang="ja-JP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63" indent="-285763">
              <a:buFont typeface="Arial" panose="020B0604020202020204" pitchFamily="34" charset="0"/>
              <a:buChar char="•"/>
            </a:pPr>
            <a:r>
              <a:rPr kumimoji="1" lang="en-US" altLang="ja-JP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Heart rate: &gt; 90 beats/min</a:t>
            </a:r>
          </a:p>
          <a:p>
            <a:pPr marL="285763" indent="-285763">
              <a:buFont typeface="Arial" panose="020B0604020202020204" pitchFamily="34" charset="0"/>
              <a:buChar char="•"/>
            </a:pPr>
            <a:r>
              <a:rPr kumimoji="1" lang="en-US" altLang="ja-JP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Respiratory rate: &gt; 20 breaths/min</a:t>
            </a:r>
          </a:p>
          <a:p>
            <a:pPr marL="285763" indent="-285763">
              <a:buFont typeface="Arial" panose="020B0604020202020204" pitchFamily="34" charset="0"/>
              <a:buChar char="•"/>
            </a:pPr>
            <a:r>
              <a:rPr kumimoji="1" lang="en-US" altLang="ja-JP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White blood cells count: &lt; 4,000 cells/mm</a:t>
            </a:r>
            <a:r>
              <a:rPr kumimoji="1" lang="en-US" altLang="ja-JP" sz="16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kumimoji="1" lang="en-US" altLang="ja-JP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&gt; 12,000 cells/mm</a:t>
            </a:r>
            <a:r>
              <a:rPr kumimoji="1" lang="en-US" altLang="ja-JP" sz="16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kumimoji="1" lang="en-US" altLang="ja-JP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or &gt; 10% immature bands</a:t>
            </a:r>
            <a:endParaRPr lang="ja-JP" altLang="en-US" sz="1600" baseline="300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46" name="フローチャート: 準備 45">
            <a:extLst>
              <a:ext uri="{FF2B5EF4-FFF2-40B4-BE49-F238E27FC236}">
                <a16:creationId xmlns:a16="http://schemas.microsoft.com/office/drawing/2014/main" id="{C22471DC-9C01-46A0-9C25-E5E74E694EEE}"/>
              </a:ext>
            </a:extLst>
          </p:cNvPr>
          <p:cNvSpPr/>
          <p:nvPr/>
        </p:nvSpPr>
        <p:spPr>
          <a:xfrm>
            <a:off x="3505162" y="2298498"/>
            <a:ext cx="3295201" cy="302004"/>
          </a:xfrm>
          <a:prstGeom prst="flowChartPreparati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SOFA</a:t>
            </a:r>
            <a:r>
              <a:rPr lang="ja-JP" alt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score </a:t>
            </a:r>
            <a:r>
              <a:rPr lang="ja-JP" alt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≥</a:t>
            </a:r>
            <a:r>
              <a:rPr lang="en-US" altLang="ja-JP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ja-JP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FF1CFE49-485F-4ADA-BDF9-083BB36EA0D5}"/>
              </a:ext>
            </a:extLst>
          </p:cNvPr>
          <p:cNvSpPr txBox="1"/>
          <p:nvPr/>
        </p:nvSpPr>
        <p:spPr>
          <a:xfrm>
            <a:off x="5237014" y="2633844"/>
            <a:ext cx="5393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Yes</a:t>
            </a:r>
            <a:endParaRPr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2" name="直線矢印コネクタ 51">
            <a:extLst>
              <a:ext uri="{FF2B5EF4-FFF2-40B4-BE49-F238E27FC236}">
                <a16:creationId xmlns:a16="http://schemas.microsoft.com/office/drawing/2014/main" id="{C9F22B29-830C-4B3A-A1F5-EB9C4CEDA6E5}"/>
              </a:ext>
            </a:extLst>
          </p:cNvPr>
          <p:cNvCxnSpPr/>
          <p:nvPr/>
        </p:nvCxnSpPr>
        <p:spPr>
          <a:xfrm flipH="1">
            <a:off x="5147106" y="2608048"/>
            <a:ext cx="1" cy="43200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AADC06A5-770C-4B38-8AE8-D48D36EE9A09}"/>
              </a:ext>
            </a:extLst>
          </p:cNvPr>
          <p:cNvSpPr/>
          <p:nvPr/>
        </p:nvSpPr>
        <p:spPr>
          <a:xfrm>
            <a:off x="4430251" y="3019274"/>
            <a:ext cx="1445021" cy="369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Sepsis</a:t>
            </a:r>
            <a:endParaRPr lang="ja-JP" alt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9539A0E0-431A-4163-B830-17551DA1B5E5}"/>
              </a:ext>
            </a:extLst>
          </p:cNvPr>
          <p:cNvSpPr txBox="1"/>
          <p:nvPr/>
        </p:nvSpPr>
        <p:spPr>
          <a:xfrm>
            <a:off x="5224709" y="3426983"/>
            <a:ext cx="5393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Yes</a:t>
            </a:r>
            <a:endParaRPr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6" name="直線矢印コネクタ 55">
            <a:extLst>
              <a:ext uri="{FF2B5EF4-FFF2-40B4-BE49-F238E27FC236}">
                <a16:creationId xmlns:a16="http://schemas.microsoft.com/office/drawing/2014/main" id="{26E31519-C63E-4E17-A905-F5EAA3D78065}"/>
              </a:ext>
            </a:extLst>
          </p:cNvPr>
          <p:cNvCxnSpPr/>
          <p:nvPr/>
        </p:nvCxnSpPr>
        <p:spPr>
          <a:xfrm flipH="1">
            <a:off x="5134801" y="3401187"/>
            <a:ext cx="1" cy="43200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D6DF4151-35DF-4A4C-BE47-B5025A3F33F5}"/>
              </a:ext>
            </a:extLst>
          </p:cNvPr>
          <p:cNvSpPr txBox="1"/>
          <p:nvPr/>
        </p:nvSpPr>
        <p:spPr>
          <a:xfrm>
            <a:off x="6791335" y="2104893"/>
            <a:ext cx="6040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endParaRPr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41326BC1-427E-4936-A67E-2274F79A7BC0}"/>
              </a:ext>
            </a:extLst>
          </p:cNvPr>
          <p:cNvSpPr/>
          <p:nvPr/>
        </p:nvSpPr>
        <p:spPr>
          <a:xfrm>
            <a:off x="7467245" y="2182994"/>
            <a:ext cx="2306972" cy="5539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Strict observation of general condition</a:t>
            </a:r>
            <a:endParaRPr lang="ja-JP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1" name="直線矢印コネクタ 60">
            <a:extLst>
              <a:ext uri="{FF2B5EF4-FFF2-40B4-BE49-F238E27FC236}">
                <a16:creationId xmlns:a16="http://schemas.microsoft.com/office/drawing/2014/main" id="{63A1D87D-A886-4DBE-93FD-3233B30977A5}"/>
              </a:ext>
            </a:extLst>
          </p:cNvPr>
          <p:cNvCxnSpPr>
            <a:cxnSpLocks/>
          </p:cNvCxnSpPr>
          <p:nvPr/>
        </p:nvCxnSpPr>
        <p:spPr>
          <a:xfrm flipV="1">
            <a:off x="6808456" y="2456159"/>
            <a:ext cx="648000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236D7F1-314D-3DA8-D0A6-F0429DB7EE83}"/>
              </a:ext>
            </a:extLst>
          </p:cNvPr>
          <p:cNvSpPr txBox="1"/>
          <p:nvPr/>
        </p:nvSpPr>
        <p:spPr>
          <a:xfrm>
            <a:off x="887825" y="9738323"/>
            <a:ext cx="138398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kumimoji="1"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3 </a:t>
            </a:r>
            <a:r>
              <a:rPr lang="en-US" altLang="ja-JP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Proposal of a clinical flow-chart to contribute to improving the outcomes of sepsis-related coagulopathy.</a:t>
            </a:r>
            <a:endParaRPr lang="ja-JP" altLang="ja-JP" kern="100" dirty="0"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</a:pPr>
            <a:r>
              <a:rPr lang="en-US" altLang="ja-JP" i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DIC</a:t>
            </a:r>
            <a:r>
              <a:rPr lang="en-US" altLang="ja-JP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disseminated intravascular coagulation, </a:t>
            </a:r>
            <a:r>
              <a:rPr lang="en-US" altLang="ja-JP" i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PT-INR </a:t>
            </a:r>
            <a:r>
              <a:rPr lang="en-US" altLang="ja-JP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prothrombin time-international normalized ratio, </a:t>
            </a:r>
            <a:r>
              <a:rPr lang="en-US" altLang="ja-JP" i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SIRS</a:t>
            </a:r>
            <a:r>
              <a:rPr lang="en-US" altLang="ja-JP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systemic inflammatory response syndrome</a:t>
            </a:r>
            <a:endParaRPr lang="ja-JP" altLang="ja-JP" kern="100" dirty="0"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  <a:p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646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</TotalTime>
  <Words>519</Words>
  <Application>Microsoft Office PowerPoint</Application>
  <PresentationFormat>ユーザー設定</PresentationFormat>
  <Paragraphs>52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Takeshi Wada</dc:creator>
  <cp:lastModifiedBy>Takeshi Wada</cp:lastModifiedBy>
  <cp:revision>15</cp:revision>
  <dcterms:created xsi:type="dcterms:W3CDTF">2022-03-12T14:09:31Z</dcterms:created>
  <dcterms:modified xsi:type="dcterms:W3CDTF">2022-07-23T01:48:06Z</dcterms:modified>
</cp:coreProperties>
</file>