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l Schaap" initials="MS" lastIdx="1" clrIdx="0">
    <p:extLst>
      <p:ext uri="{19B8F6BF-5375-455C-9EA6-DF929625EA0E}">
        <p15:presenceInfo xmlns:p15="http://schemas.microsoft.com/office/powerpoint/2012/main" userId="f4aa357a542d71a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DF151-9E53-4657-82E4-D1079459CB2E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06543-A59B-4DDE-90B7-C163F6E859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3178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</a:t>
            </a:r>
          </a:p>
          <a:p>
            <a:r>
              <a:rPr lang="en-CA" dirty="0"/>
              <a:t>Jama </a:t>
            </a:r>
            <a:r>
              <a:rPr lang="en-CA" dirty="0" err="1"/>
              <a:t>oph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6543-A59B-4DDE-90B7-C163F6E859EF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9047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7ADA8-B27D-47C0-8009-217BA899B7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F1C137-D06A-43A2-B184-5E2E68295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52077-A159-44CC-92A8-B349F4803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BDC1C-264D-4A64-8551-29990DE33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B8D92-9829-49FC-9B68-F263D7B9A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1961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5F59B-3087-4569-9EF9-B01110023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60508-8B2A-4A6C-85B6-0C9CF4625C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F0535-8D59-474B-89C6-4A21698AC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FC2C6-7FA1-4380-9A57-7ED0AAE40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21FBE-5751-4BBC-9CDC-F125662EF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1545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4DF544-4D55-4D42-B50F-DA194F7AC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08F2C1-6D4D-40B6-8F31-117EE2FFC8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22224-41F9-4112-B565-E08520BFD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7A102-1E02-4CCD-8783-89FD8ABA9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A70A6-14C0-411C-A6A3-54A4B63D6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8731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74A4E-A327-4545-B558-1FA9D6877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D8238-B9D1-4D3F-81DA-55F2265B8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C1C57-A4C9-4A56-8185-BB08D4BE4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9CF47-959F-425B-8307-17AA2A5FA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F07B8-5B2C-4BD4-8288-650F63E60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3810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2B27D-07E6-4FF7-A0C7-7BB318D35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FC47C6-4BE0-42D6-B1BB-7A3818BE6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DFAF9-9D96-4946-AC2F-D31E581EF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3BB57-013A-4947-BFC6-7A7E79927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E9CEB-011C-466D-AB80-7B13EC462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821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BAD7B-1A46-4958-99F2-627408841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863D7-41F6-418C-ADE8-F1237E54B9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CD3D46-3086-4D23-9404-23D61F2D1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9882B9-04C7-45EA-A959-DD27239F7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604E8F-98D9-4BA3-A9F4-C44693206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87824B-3A10-41EC-8C39-51FD45A0C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0289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8B85F-FA10-477A-9497-15E3875FC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0BEF2-1508-4DEB-A77D-E5B838880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56B282-5FA0-4D1C-8CF5-99CC7B5A6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1812CE-E6A7-445B-892C-FB481B4702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D8E2A0-B041-4D5B-BE69-4D3E238824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49770B-A981-4C21-BC57-AD5D12EE2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4D3F82-74AE-49D0-882A-1C1B9A991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10C8E0-4943-4266-9F6C-EECEB7C59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939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5CA33-22D1-4808-80F4-640561C33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541E6-0680-4883-982F-AAF78D3F7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0F834-9FCA-4BDF-A450-98FF1F332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C0D5A8-9E41-4A10-A798-3CE11FE2C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5061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AD0E21-0565-4276-B5C2-BC94BD510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C2E32F-C094-4DE4-8BF3-8DC37CAE6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F4595-6AD4-45C4-8CF5-A9E374BCD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866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E9B9B-AFC8-4961-A2BD-B76F9D741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EDCC2-F375-40B4-8416-6098B44C5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10CE80-55AD-459D-9A2C-AA5B4CFAA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9ECFB3-ADC3-4EE6-BAD0-46A00AA14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2C5AC8-C715-4B78-B99D-B284675E6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D78470-12DF-473F-9A55-EA0C1158C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7741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2E3F2-F568-4D78-B95B-DE01C98A6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D4C22A-4C46-4B29-959B-641791D683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16D5BF-3548-4096-9A25-9DF95BEDC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CDB7D-C97E-44E6-86A9-221675FC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238BEC-D15A-465A-AF5F-5A89A9D17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4A077-4AE6-4675-A6F7-4AC41390B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7948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A14F3A-B092-403F-91A0-31405826F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EB87C2-26E6-4B6F-A080-21168BAD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3B849-05EA-49EB-88E2-C136E7801D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86132-5F27-4201-AE09-1685FBD4ED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4B920-0410-493B-AF2B-23ADB59053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2995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0AA37BD-59BB-45FC-AF45-C5AE740CDF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8332547"/>
              </p:ext>
            </p:extLst>
          </p:nvPr>
        </p:nvGraphicFramePr>
        <p:xfrm>
          <a:off x="409354" y="1188211"/>
          <a:ext cx="11520376" cy="5555326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508512">
                  <a:extLst>
                    <a:ext uri="{9D8B030D-6E8A-4147-A177-3AD203B41FA5}">
                      <a16:colId xmlns:a16="http://schemas.microsoft.com/office/drawing/2014/main" val="4084724959"/>
                    </a:ext>
                  </a:extLst>
                </a:gridCol>
                <a:gridCol w="2603625">
                  <a:extLst>
                    <a:ext uri="{9D8B030D-6E8A-4147-A177-3AD203B41FA5}">
                      <a16:colId xmlns:a16="http://schemas.microsoft.com/office/drawing/2014/main" val="4138758175"/>
                    </a:ext>
                  </a:extLst>
                </a:gridCol>
                <a:gridCol w="2388459">
                  <a:extLst>
                    <a:ext uri="{9D8B030D-6E8A-4147-A177-3AD203B41FA5}">
                      <a16:colId xmlns:a16="http://schemas.microsoft.com/office/drawing/2014/main" val="1953498357"/>
                    </a:ext>
                  </a:extLst>
                </a:gridCol>
                <a:gridCol w="2019780">
                  <a:extLst>
                    <a:ext uri="{9D8B030D-6E8A-4147-A177-3AD203B41FA5}">
                      <a16:colId xmlns:a16="http://schemas.microsoft.com/office/drawing/2014/main" val="2659636345"/>
                    </a:ext>
                  </a:extLst>
                </a:gridCol>
              </a:tblGrid>
              <a:tr h="528047">
                <a:tc>
                  <a:txBody>
                    <a:bodyPr/>
                    <a:lstStyle/>
                    <a:p>
                      <a:pPr algn="l" fontAlgn="b"/>
                      <a:r>
                        <a:rPr lang="en-CA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Subspecialty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Women (n=116)</a:t>
                      </a:r>
                      <a:endParaRPr lang="en-CA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Men (n=136)</a:t>
                      </a:r>
                      <a:endParaRPr lang="en-CA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 value</a:t>
                      </a:r>
                      <a:endParaRPr lang="en-CA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6780688"/>
                  </a:ext>
                </a:extLst>
              </a:tr>
              <a:tr h="45710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       Any subspecialty</a:t>
                      </a:r>
                      <a:endParaRPr lang="en-CA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77 (66.4%*)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111 (81.6%*)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0.06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1555559"/>
                  </a:ext>
                </a:extLst>
              </a:tr>
              <a:tr h="457103">
                <a:tc>
                  <a:txBody>
                    <a:bodyPr/>
                    <a:lstStyle/>
                    <a:p>
                      <a:pPr lvl="1" algn="l" fontAlgn="b"/>
                      <a:r>
                        <a:rPr lang="en-CA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Uveitis (%)</a:t>
                      </a:r>
                      <a:endParaRPr lang="en-CA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8 (10.4%)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 (6.3%)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0.310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15760788"/>
                  </a:ext>
                </a:extLst>
              </a:tr>
              <a:tr h="475227">
                <a:tc>
                  <a:txBody>
                    <a:bodyPr/>
                    <a:lstStyle/>
                    <a:p>
                      <a:pPr lvl="1" algn="l" fontAlgn="b"/>
                      <a:r>
                        <a:rPr lang="en-CA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Oculoplastic (%)</a:t>
                      </a:r>
                      <a:endParaRPr lang="en-CA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 (5.2%)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 (10.8%)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0.175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8054982"/>
                  </a:ext>
                </a:extLst>
              </a:tr>
              <a:tr h="458604">
                <a:tc>
                  <a:txBody>
                    <a:bodyPr/>
                    <a:lstStyle/>
                    <a:p>
                      <a:pPr lvl="1" algn="l" fontAlgn="b"/>
                      <a:r>
                        <a:rPr lang="en-CA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Ocular oncology (%)</a:t>
                      </a:r>
                      <a:endParaRPr lang="en-CA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 (1.3%)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 (0.9%)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1577776"/>
                  </a:ext>
                </a:extLst>
              </a:tr>
              <a:tr h="444803">
                <a:tc>
                  <a:txBody>
                    <a:bodyPr/>
                    <a:lstStyle/>
                    <a:p>
                      <a:pPr lvl="1" algn="l" fontAlgn="b"/>
                      <a:r>
                        <a:rPr lang="en-CA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Cornea/cataract/refractive surgery (%)</a:t>
                      </a:r>
                      <a:endParaRPr lang="en-CA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 (15.6%)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46 (41.4%)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&lt;0.001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1559465"/>
                  </a:ext>
                </a:extLst>
              </a:tr>
              <a:tr h="391161">
                <a:tc>
                  <a:txBody>
                    <a:bodyPr/>
                    <a:lstStyle/>
                    <a:p>
                      <a:pPr lvl="1" algn="l" fontAlgn="b"/>
                      <a:r>
                        <a:rPr lang="en-CA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Retina (%)</a:t>
                      </a:r>
                      <a:endParaRPr lang="en-CA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 (26.0%)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32 (28.8%)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0.667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4788973"/>
                  </a:ext>
                </a:extLst>
              </a:tr>
              <a:tr h="340359">
                <a:tc>
                  <a:txBody>
                    <a:bodyPr/>
                    <a:lstStyle/>
                    <a:p>
                      <a:pPr lvl="1" algn="l" fontAlgn="b"/>
                      <a:r>
                        <a:rPr lang="en-CA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Glaucoma (%)</a:t>
                      </a:r>
                      <a:endParaRPr lang="en-CA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8 (10.4%)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 (18.0%)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0.149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9706830"/>
                  </a:ext>
                </a:extLst>
              </a:tr>
              <a:tr h="407963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Pediatric and strabismus (%)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 (27.3%)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 (6.3%)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&lt;0.01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3770544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Neuro-ophthalmology (%)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 (11.7%)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 (3.6%)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0.032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4040116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Multiple subspecialties (%)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 (16.7%)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 (17.4%)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0.891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87191254"/>
                  </a:ext>
                </a:extLst>
              </a:tr>
              <a:tr h="83530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</a:rPr>
                        <a:t>*overall number of specialties may sum up to more than 100% due to multiple fellowships. </a:t>
                      </a:r>
                    </a:p>
                    <a:p>
                      <a:pPr algn="l" fontAlgn="b"/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019428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AC4160A-EFD3-4A06-87E7-838FCC36CF6C}"/>
              </a:ext>
            </a:extLst>
          </p:cNvPr>
          <p:cNvSpPr txBox="1"/>
          <p:nvPr/>
        </p:nvSpPr>
        <p:spPr>
          <a:xfrm>
            <a:off x="409354" y="601461"/>
            <a:ext cx="6098344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Table 1. Fellowship Distribution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etween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enders</a:t>
            </a:r>
            <a:endParaRPr lang="en-CA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376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2792</TotalTime>
  <Words>166</Words>
  <Application>Microsoft Office PowerPoint</Application>
  <PresentationFormat>Widescreen</PresentationFormat>
  <Paragraphs>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Michal Schaap</dc:creator>
  <cp:lastModifiedBy>Enaim  Tovot</cp:lastModifiedBy>
  <cp:revision>43</cp:revision>
  <dcterms:created xsi:type="dcterms:W3CDTF">2021-06-30T09:02:33Z</dcterms:created>
  <dcterms:modified xsi:type="dcterms:W3CDTF">2022-01-31T11:01:04Z</dcterms:modified>
</cp:coreProperties>
</file>