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3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ichal Schaap" initials="MS" lastIdx="1" clrIdx="0">
    <p:extLst>
      <p:ext uri="{19B8F6BF-5375-455C-9EA6-DF929625EA0E}">
        <p15:presenceInfo xmlns:p15="http://schemas.microsoft.com/office/powerpoint/2012/main" userId="f4aa357a542d71aa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660"/>
  </p:normalViewPr>
  <p:slideViewPr>
    <p:cSldViewPr snapToGrid="0">
      <p:cViewPr varScale="1">
        <p:scale>
          <a:sx n="62" d="100"/>
          <a:sy n="62" d="100"/>
        </p:scale>
        <p:origin x="828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1DF151-9E53-4657-82E4-D1079459CB2E}" type="datetimeFigureOut">
              <a:rPr lang="en-CA" smtClean="0"/>
              <a:t>2022-01-31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B06543-A59B-4DDE-90B7-C163F6E859E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1531785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D7ADA8-B27D-47C0-8009-217BA899B7F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1F1C137-D06A-43A2-B184-5E2E682954A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452077-A159-44CC-92A8-B349F4803F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C19C37-EEAB-460B-B48E-865638B43F95}" type="datetimeFigureOut">
              <a:rPr lang="en-CA" smtClean="0"/>
              <a:t>2022-01-31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5BDC1C-264D-4A64-8551-29990DE331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4B8D92-9829-49FC-9B68-F263D7B9A3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FA1951-08A0-4BDA-97EB-6679B5EFE97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5619616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D5F59B-3087-4569-9EF9-B011100235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2060508-8B2A-4A6C-85B6-0C9CF4625C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3F0535-8D59-474B-89C6-4A21698AC0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C19C37-EEAB-460B-B48E-865638B43F95}" type="datetimeFigureOut">
              <a:rPr lang="en-CA" smtClean="0"/>
              <a:t>2022-01-31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5FC2C6-7FA1-4380-9A57-7ED0AAE404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721FBE-5751-4BBC-9CDC-F125662EF4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FA1951-08A0-4BDA-97EB-6679B5EFE97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1215459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64DF544-4D55-4D42-B50F-DA194F7AC1D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E08F2C1-6D4D-40B6-8F31-117EE2FFC82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422224-41F9-4112-B565-E08520BFDB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C19C37-EEAB-460B-B48E-865638B43F95}" type="datetimeFigureOut">
              <a:rPr lang="en-CA" smtClean="0"/>
              <a:t>2022-01-31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17A102-1E02-4CCD-8783-89FD8ABA9C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EA70A6-14C0-411C-A6A3-54A4B63D6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FA1951-08A0-4BDA-97EB-6679B5EFE97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7887310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374A4E-A327-4545-B558-1FA9D68776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FD8238-B9D1-4D3F-81DA-55F2265B84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D9C1C57-A4C9-4A56-8185-BB08D4BE40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C19C37-EEAB-460B-B48E-865638B43F95}" type="datetimeFigureOut">
              <a:rPr lang="en-CA" smtClean="0"/>
              <a:t>2022-01-31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09CF47-959F-425B-8307-17AA2A5FAF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2F07B8-5B2C-4BD4-8288-650F63E608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FA1951-08A0-4BDA-97EB-6679B5EFE97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3038103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52B27D-07E6-4FF7-A0C7-7BB318D353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4FC47C6-4BE0-42D6-B1BB-7A3818BE67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2DFAF9-9D96-4946-AC2F-D31E581EFD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C19C37-EEAB-460B-B48E-865638B43F95}" type="datetimeFigureOut">
              <a:rPr lang="en-CA" smtClean="0"/>
              <a:t>2022-01-31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C3BB57-013A-4947-BFC6-7A7E79927C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EE9CEB-011C-466D-AB80-7B13EC4627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FA1951-08A0-4BDA-97EB-6679B5EFE97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8882105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3BAD7B-1A46-4958-99F2-6274088417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A863D7-41F6-418C-ADE8-F1237E54B9E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2CD3D46-3086-4D23-9404-23D61F2D1B6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B9882B9-04C7-45EA-A959-DD27239F75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C19C37-EEAB-460B-B48E-865638B43F95}" type="datetimeFigureOut">
              <a:rPr lang="en-CA" smtClean="0"/>
              <a:t>2022-01-31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0604E8F-98D9-4BA3-A9F4-C446932065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687824B-3A10-41EC-8C39-51FD45A0C2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FA1951-08A0-4BDA-97EB-6679B5EFE97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6702895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38B85F-FA10-477A-9497-15E3875FC6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120BEF2-1508-4DEB-A77D-E5B838880A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056B282-5FA0-4D1C-8CF5-99CC7B5A6C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E1812CE-E6A7-445B-892C-FB481B4702C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AD8E2A0-B041-4D5B-BE69-4D3E2388243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449770B-A981-4C21-BC57-AD5D12EE26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C19C37-EEAB-460B-B48E-865638B43F95}" type="datetimeFigureOut">
              <a:rPr lang="en-CA" smtClean="0"/>
              <a:t>2022-01-31</a:t>
            </a:fld>
            <a:endParaRPr lang="en-C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54D3F82-74AE-49D0-882A-1C1B9A9912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A10C8E0-4943-4266-9F6C-EECEB7C59D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FA1951-08A0-4BDA-97EB-6679B5EFE97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393988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95CA33-22D1-4808-80F4-640561C33D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7B541E6-0680-4883-982F-AAF78D3F70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C19C37-EEAB-460B-B48E-865638B43F95}" type="datetimeFigureOut">
              <a:rPr lang="en-CA" smtClean="0"/>
              <a:t>2022-01-31</a:t>
            </a:fld>
            <a:endParaRPr lang="en-C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C0F834-9FCA-4BDF-A450-98FF1F3327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7C0D5A8-9E41-4A10-A798-3CE11FE2C1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FA1951-08A0-4BDA-97EB-6679B5EFE97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4150612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7AD0E21-0565-4276-B5C2-BC94BD510A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C19C37-EEAB-460B-B48E-865638B43F95}" type="datetimeFigureOut">
              <a:rPr lang="en-CA" smtClean="0"/>
              <a:t>2022-01-31</a:t>
            </a:fld>
            <a:endParaRPr lang="en-C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EC2E32F-C094-4DE4-8BF3-8DC37CAE60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F3F4595-6AD4-45C4-8CF5-A9E374BCD3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FA1951-08A0-4BDA-97EB-6679B5EFE97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088661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4E9B9B-AFC8-4961-A2BD-B76F9D7416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DEDCC2-F375-40B4-8416-6098B44C5A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B10CE80-55AD-459D-9A2C-AA5B4CFAA25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39ECFB3-ADC3-4EE6-BAD0-46A00AA149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C19C37-EEAB-460B-B48E-865638B43F95}" type="datetimeFigureOut">
              <a:rPr lang="en-CA" smtClean="0"/>
              <a:t>2022-01-31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92C5AC8-C715-4B78-B99D-B284675E6A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6D78470-12DF-473F-9A55-EA0C1158C1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FA1951-08A0-4BDA-97EB-6679B5EFE97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1877418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22E3F2-F568-4D78-B95B-DE01C98A66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7D4C22A-4C46-4B29-959B-641791D683B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A16D5BF-3548-4096-9A25-9DF95BEDCF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D2CDB7D-C97E-44E6-86A9-221675FC22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C19C37-EEAB-460B-B48E-865638B43F95}" type="datetimeFigureOut">
              <a:rPr lang="en-CA" smtClean="0"/>
              <a:t>2022-01-31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E238BEC-D15A-465A-AF5F-5A89A9D174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CE4A077-4AE6-4675-A6F7-4AC41390B0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FA1951-08A0-4BDA-97EB-6679B5EFE97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7779487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BA14F3A-B092-403F-91A0-31405826F3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0EB87C2-26E6-4B6F-A080-21168BAD56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C3B849-05EA-49EB-88E2-C136E7801D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C19C37-EEAB-460B-B48E-865638B43F95}" type="datetimeFigureOut">
              <a:rPr lang="en-CA" smtClean="0"/>
              <a:t>2022-01-31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286132-5F27-4201-AE09-1685FBD4EDF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84B920-0410-493B-AF2B-23ADB590537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FA1951-08A0-4BDA-97EB-6679B5EFE97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329951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A626844F-4117-403D-86E2-704A0A7E08C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66307253"/>
              </p:ext>
            </p:extLst>
          </p:nvPr>
        </p:nvGraphicFramePr>
        <p:xfrm>
          <a:off x="759656" y="692856"/>
          <a:ext cx="10672688" cy="5345337"/>
        </p:xfrm>
        <a:graphic>
          <a:graphicData uri="http://schemas.openxmlformats.org/drawingml/2006/table">
            <a:tbl>
              <a:tblPr>
                <a:tableStyleId>{9D7B26C5-4107-4FEC-AEDC-1716B250A1EF}</a:tableStyleId>
              </a:tblPr>
              <a:tblGrid>
                <a:gridCol w="4248279">
                  <a:extLst>
                    <a:ext uri="{9D8B030D-6E8A-4147-A177-3AD203B41FA5}">
                      <a16:colId xmlns:a16="http://schemas.microsoft.com/office/drawing/2014/main" val="460383243"/>
                    </a:ext>
                  </a:extLst>
                </a:gridCol>
                <a:gridCol w="2335400">
                  <a:extLst>
                    <a:ext uri="{9D8B030D-6E8A-4147-A177-3AD203B41FA5}">
                      <a16:colId xmlns:a16="http://schemas.microsoft.com/office/drawing/2014/main" val="457172735"/>
                    </a:ext>
                  </a:extLst>
                </a:gridCol>
                <a:gridCol w="2335237">
                  <a:extLst>
                    <a:ext uri="{9D8B030D-6E8A-4147-A177-3AD203B41FA5}">
                      <a16:colId xmlns:a16="http://schemas.microsoft.com/office/drawing/2014/main" val="597682"/>
                    </a:ext>
                  </a:extLst>
                </a:gridCol>
                <a:gridCol w="1753772">
                  <a:extLst>
                    <a:ext uri="{9D8B030D-6E8A-4147-A177-3AD203B41FA5}">
                      <a16:colId xmlns:a16="http://schemas.microsoft.com/office/drawing/2014/main" val="1754513849"/>
                    </a:ext>
                  </a:extLst>
                </a:gridCol>
              </a:tblGrid>
              <a:tr h="470940">
                <a:tc>
                  <a:txBody>
                    <a:bodyPr/>
                    <a:lstStyle/>
                    <a:p>
                      <a:pPr algn="l" fontAlgn="b"/>
                      <a:endParaRPr lang="en-CA" sz="18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8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Women (n=116)</a:t>
                      </a:r>
                      <a:endParaRPr lang="en-CA" sz="18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8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Men (n=136)</a:t>
                      </a:r>
                      <a:endParaRPr lang="en-CA" sz="18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800" b="1" u="none" strike="noStrike" dirty="0">
                          <a:solidFill>
                            <a:schemeClr val="tx1"/>
                          </a:solidFill>
                          <a:effectLst/>
                        </a:rPr>
                        <a:t>P value</a:t>
                      </a:r>
                      <a:endParaRPr lang="en-CA" sz="18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45482428"/>
                  </a:ext>
                </a:extLst>
              </a:tr>
              <a:tr h="306523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1800" b="0" u="none" strike="noStrike" kern="1200" dirty="0">
                          <a:solidFill>
                            <a:schemeClr val="tx1"/>
                          </a:solidFill>
                          <a:effectLst/>
                        </a:rPr>
                        <a:t>Aggressive reaction from patients- </a:t>
                      </a:r>
                      <a:r>
                        <a:rPr lang="en-US" sz="1800" b="0" u="none" strike="noStrike" kern="1200" dirty="0">
                          <a:solidFill>
                            <a:schemeClr val="tx1"/>
                          </a:solidFill>
                          <a:effectLst/>
                        </a:rPr>
                        <a:t>any form</a:t>
                      </a:r>
                      <a:endParaRPr lang="en-CA" sz="1800" b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8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91 (78.4%)</a:t>
                      </a:r>
                      <a:endParaRPr lang="en-CA" sz="1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8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104 (76.5%)</a:t>
                      </a:r>
                      <a:endParaRPr lang="en-CA" sz="1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8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0.708</a:t>
                      </a:r>
                      <a:endParaRPr lang="en-CA" sz="1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729572201"/>
                  </a:ext>
                </a:extLst>
              </a:tr>
              <a:tr h="260007">
                <a:tc>
                  <a:txBody>
                    <a:bodyPr/>
                    <a:lstStyle/>
                    <a:p>
                      <a:pPr marL="457200" marR="0" lvl="1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1800" kern="1200" dirty="0">
                          <a:solidFill>
                            <a:schemeClr val="tx1"/>
                          </a:solidFill>
                          <a:effectLst/>
                        </a:rPr>
                        <a:t>Only verbal (%)</a:t>
                      </a:r>
                      <a:endParaRPr lang="en-CA" sz="1800" b="0" i="0" u="none" strike="noStrike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1800" b="0" u="none" strike="noStrike" kern="1200" dirty="0">
                          <a:solidFill>
                            <a:schemeClr val="tx1"/>
                          </a:solidFill>
                          <a:effectLst/>
                        </a:rPr>
                        <a:t>70 (60.3%)</a:t>
                      </a:r>
                      <a:endParaRPr lang="en-CA" sz="1800" b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1800" b="0" u="none" strike="noStrike" kern="1200" dirty="0">
                          <a:solidFill>
                            <a:schemeClr val="tx1"/>
                          </a:solidFill>
                          <a:effectLst/>
                        </a:rPr>
                        <a:t>86 (63.2%)</a:t>
                      </a:r>
                      <a:endParaRPr lang="en-CA" sz="1800" b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1800" b="0" u="none" strike="noStrike" kern="1200" dirty="0">
                          <a:solidFill>
                            <a:schemeClr val="tx1"/>
                          </a:solidFill>
                          <a:effectLst/>
                        </a:rPr>
                        <a:t>N/A</a:t>
                      </a:r>
                      <a:endParaRPr lang="en-CA" sz="1800" b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669674609"/>
                  </a:ext>
                </a:extLst>
              </a:tr>
              <a:tr h="292326">
                <a:tc>
                  <a:txBody>
                    <a:bodyPr/>
                    <a:lstStyle/>
                    <a:p>
                      <a:pPr marL="457200" marR="0" lvl="1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1800" kern="1200" dirty="0">
                          <a:solidFill>
                            <a:schemeClr val="tx1"/>
                          </a:solidFill>
                          <a:effectLst/>
                        </a:rPr>
                        <a:t>Only physical (%)</a:t>
                      </a:r>
                      <a:endParaRPr lang="en-CA" sz="1800" b="0" i="0" u="none" strike="noStrike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1800" b="0" u="none" strike="noStrike" kern="1200" dirty="0">
                          <a:solidFill>
                            <a:schemeClr val="tx1"/>
                          </a:solidFill>
                          <a:effectLst/>
                        </a:rPr>
                        <a:t>4 (3.4%) </a:t>
                      </a:r>
                      <a:endParaRPr lang="en-CA" sz="1800" b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1800" b="0" u="none" strike="noStrike" kern="1200" dirty="0">
                          <a:solidFill>
                            <a:schemeClr val="tx1"/>
                          </a:solidFill>
                          <a:effectLst/>
                        </a:rPr>
                        <a:t>2 (1.5%) </a:t>
                      </a:r>
                      <a:endParaRPr lang="en-CA" sz="1800" b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1600" b="0" u="none" strike="noStrike" kern="12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N/A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263079868"/>
                  </a:ext>
                </a:extLst>
              </a:tr>
              <a:tr h="239151">
                <a:tc>
                  <a:txBody>
                    <a:bodyPr/>
                    <a:lstStyle/>
                    <a:p>
                      <a:pPr marL="457200" marR="0" lvl="1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1800" b="0" u="none" strike="noStrike" kern="1200" dirty="0">
                          <a:solidFill>
                            <a:schemeClr val="tx1"/>
                          </a:solidFill>
                          <a:effectLst/>
                        </a:rPr>
                        <a:t>Both verbal and physical </a:t>
                      </a:r>
                      <a:r>
                        <a:rPr lang="en-CA" sz="1800" kern="1200" dirty="0">
                          <a:solidFill>
                            <a:schemeClr val="tx1"/>
                          </a:solidFill>
                          <a:effectLst/>
                        </a:rPr>
                        <a:t>(%)</a:t>
                      </a:r>
                      <a:endParaRPr lang="en-CA" sz="1800" b="0" i="0" u="none" strike="noStrike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1800" b="0" u="none" strike="noStrike" kern="1200" dirty="0">
                          <a:solidFill>
                            <a:schemeClr val="tx1"/>
                          </a:solidFill>
                          <a:effectLst/>
                        </a:rPr>
                        <a:t>17 (14.7%)</a:t>
                      </a:r>
                      <a:endParaRPr lang="en-CA" sz="1800" b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1800" b="0" u="none" strike="noStrike" kern="1200" dirty="0">
                          <a:solidFill>
                            <a:schemeClr val="tx1"/>
                          </a:solidFill>
                          <a:effectLst/>
                        </a:rPr>
                        <a:t>16 (11.8%) </a:t>
                      </a:r>
                      <a:endParaRPr lang="en-CA" sz="1800" b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CA" sz="1600" b="0" u="none" strike="noStrike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01576954"/>
                  </a:ext>
                </a:extLst>
              </a:tr>
              <a:tr h="365760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u="none" strike="noStrike" kern="1200" dirty="0">
                          <a:solidFill>
                            <a:schemeClr val="tx1"/>
                          </a:solidFill>
                          <a:effectLst/>
                        </a:rPr>
                        <a:t>Inappropriate remark from patients- overall</a:t>
                      </a:r>
                      <a:endParaRPr lang="en-CA" sz="1800" b="0" i="0" u="none" strike="noStrike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8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102 (87.9%)</a:t>
                      </a:r>
                      <a:endParaRPr lang="en-CA" sz="1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8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97 (71.3%)</a:t>
                      </a:r>
                      <a:endParaRPr lang="en-CA" sz="1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8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0.001</a:t>
                      </a:r>
                      <a:endParaRPr lang="en-CA" sz="1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731918897"/>
                  </a:ext>
                </a:extLst>
              </a:tr>
              <a:tr h="306523">
                <a:tc>
                  <a:txBody>
                    <a:bodyPr/>
                    <a:lstStyle/>
                    <a:p>
                      <a:pPr marL="457200" marR="0" lvl="1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18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Once a year (%)</a:t>
                      </a:r>
                      <a:endParaRPr lang="en-CA" sz="1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18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28 (24.1%)</a:t>
                      </a:r>
                      <a:endParaRPr lang="en-CA" sz="1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18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43 (31.6%)</a:t>
                      </a:r>
                      <a:endParaRPr lang="en-CA" sz="1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1800" kern="1200" dirty="0">
                          <a:solidFill>
                            <a:schemeClr val="tx1"/>
                          </a:solidFill>
                          <a:effectLst/>
                        </a:rPr>
                        <a:t>&lt;0.001</a:t>
                      </a:r>
                      <a:endParaRPr lang="en-CA" sz="1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324663712"/>
                  </a:ext>
                </a:extLst>
              </a:tr>
              <a:tr h="326523">
                <a:tc>
                  <a:txBody>
                    <a:bodyPr/>
                    <a:lstStyle/>
                    <a:p>
                      <a:pPr marL="457200" marR="0" lvl="1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18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Once a year-once a month (%)</a:t>
                      </a:r>
                      <a:endParaRPr lang="en-CA" sz="1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18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47 (40.5%)</a:t>
                      </a:r>
                      <a:endParaRPr lang="en-CA" sz="1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18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45 (33.1%)</a:t>
                      </a:r>
                      <a:endParaRPr lang="en-CA" sz="1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1600" kern="12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&lt;0.001</a:t>
                      </a:r>
                      <a:endParaRPr lang="en-CA" sz="1600" b="0" i="0" u="none" strike="noStrike" dirty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498060540"/>
                  </a:ext>
                </a:extLst>
              </a:tr>
              <a:tr h="306523">
                <a:tc>
                  <a:txBody>
                    <a:bodyPr/>
                    <a:lstStyle/>
                    <a:p>
                      <a:pPr marL="457200" marR="0" lvl="1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18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&gt; once a month (%)</a:t>
                      </a:r>
                      <a:endParaRPr lang="en-CA" sz="1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18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27 (23.3%)</a:t>
                      </a:r>
                      <a:endParaRPr lang="en-CA" sz="1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18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9 (6.6%)</a:t>
                      </a:r>
                      <a:endParaRPr lang="en-CA" sz="1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 vMerge="1"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CA" sz="1600" b="0" u="none" strike="noStrike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38018770"/>
                  </a:ext>
                </a:extLst>
              </a:tr>
              <a:tr h="317358">
                <a:tc>
                  <a:txBody>
                    <a:bodyPr/>
                    <a:lstStyle/>
                    <a:p>
                      <a:pPr algn="l" fontAlgn="b"/>
                      <a:r>
                        <a:rPr lang="en-CA" sz="18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Sexual harassments from patients</a:t>
                      </a:r>
                      <a:endParaRPr lang="en-CA" sz="1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CA" sz="1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CA" sz="1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CA" sz="1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220956434"/>
                  </a:ext>
                </a:extLst>
              </a:tr>
              <a:tr h="227922">
                <a:tc>
                  <a:txBody>
                    <a:bodyPr/>
                    <a:lstStyle/>
                    <a:p>
                      <a:pPr lvl="1"/>
                      <a:r>
                        <a:rPr lang="en-CA" sz="18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Patients </a:t>
                      </a:r>
                      <a:r>
                        <a:rPr lang="en-CA" sz="1800" b="0" u="none" strike="noStrike" kern="1200" dirty="0">
                          <a:solidFill>
                            <a:schemeClr val="tx1"/>
                          </a:solidFill>
                          <a:effectLst/>
                        </a:rPr>
                        <a:t>from any gender</a:t>
                      </a:r>
                      <a:endParaRPr lang="en-CA" sz="1800" dirty="0">
                        <a:solidFill>
                          <a:schemeClr val="tx1"/>
                        </a:solidFill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58 (50%)</a:t>
                      </a:r>
                      <a:endParaRPr lang="en-CA" sz="1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8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17 (12.5%)</a:t>
                      </a:r>
                      <a:endParaRPr lang="en-CA" sz="1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800" kern="1200" dirty="0">
                          <a:solidFill>
                            <a:schemeClr val="tx1"/>
                          </a:solidFill>
                          <a:effectLst/>
                        </a:rPr>
                        <a:t>&lt;0.001</a:t>
                      </a:r>
                      <a:endParaRPr lang="en-CA" sz="1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27225833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lvl="1"/>
                      <a:r>
                        <a:rPr lang="en-CA" sz="18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Women patients</a:t>
                      </a:r>
                      <a:endParaRPr lang="en-CA" sz="1800" dirty="0">
                        <a:solidFill>
                          <a:schemeClr val="tx1"/>
                        </a:solidFill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1800" kern="1200" dirty="0">
                          <a:solidFill>
                            <a:schemeClr val="tx1"/>
                          </a:solidFill>
                          <a:effectLst/>
                        </a:rPr>
                        <a:t>5  (4.3%)</a:t>
                      </a:r>
                      <a:endParaRPr lang="en-CA" sz="1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800" kern="1200" dirty="0">
                          <a:solidFill>
                            <a:schemeClr val="tx1"/>
                          </a:solidFill>
                          <a:effectLst/>
                        </a:rPr>
                        <a:t>16 (11.8%)</a:t>
                      </a:r>
                      <a:endParaRPr lang="en-CA" sz="1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1800" kern="1200" dirty="0">
                          <a:solidFill>
                            <a:schemeClr val="tx1"/>
                          </a:solidFill>
                          <a:effectLst/>
                        </a:rPr>
                        <a:t>0.033</a:t>
                      </a:r>
                      <a:endParaRPr lang="en-CA" sz="18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894081014"/>
                  </a:ext>
                </a:extLst>
              </a:tr>
              <a:tr h="89297">
                <a:tc>
                  <a:txBody>
                    <a:bodyPr/>
                    <a:lstStyle/>
                    <a:p>
                      <a:pPr marL="457200" marR="0" lvl="1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1800" b="0" u="none" strike="noStrike" kern="1200" dirty="0">
                          <a:solidFill>
                            <a:schemeClr val="tx1"/>
                          </a:solidFill>
                          <a:effectLst/>
                        </a:rPr>
                        <a:t>Men patients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1800" kern="1200" dirty="0">
                          <a:solidFill>
                            <a:schemeClr val="tx1"/>
                          </a:solidFill>
                          <a:effectLst/>
                        </a:rPr>
                        <a:t>58 (50%)</a:t>
                      </a:r>
                      <a:endParaRPr lang="en-CA" sz="1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800" kern="1200" dirty="0">
                          <a:solidFill>
                            <a:schemeClr val="tx1"/>
                          </a:solidFill>
                          <a:effectLst/>
                        </a:rPr>
                        <a:t>6 (4.4%)</a:t>
                      </a:r>
                      <a:endParaRPr lang="en-CA" sz="1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1800" kern="1200" dirty="0">
                          <a:solidFill>
                            <a:schemeClr val="tx1"/>
                          </a:solidFill>
                          <a:effectLst/>
                        </a:rPr>
                        <a:t>&lt;0.01 </a:t>
                      </a:r>
                      <a:endParaRPr lang="en-CA" sz="18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51075909"/>
                  </a:ext>
                </a:extLst>
              </a:tr>
              <a:tr h="318923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18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Sexual harassments from </a:t>
                      </a:r>
                      <a:r>
                        <a:rPr lang="en-CA" sz="1800" b="0" u="none" strike="noStrike" kern="1200" dirty="0">
                          <a:solidFill>
                            <a:schemeClr val="tx1"/>
                          </a:solidFill>
                          <a:effectLst/>
                        </a:rPr>
                        <a:t>c</a:t>
                      </a:r>
                      <a:r>
                        <a:rPr lang="en-CA" sz="1800" kern="1200" dirty="0">
                          <a:solidFill>
                            <a:schemeClr val="tx1"/>
                          </a:solidFill>
                          <a:effectLst/>
                        </a:rPr>
                        <a:t>olleagues </a:t>
                      </a:r>
                      <a:endParaRPr lang="en-CA" sz="1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CA" sz="1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CA" sz="1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CA" sz="1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403671321"/>
                  </a:ext>
                </a:extLst>
              </a:tr>
              <a:tr h="306523">
                <a:tc>
                  <a:txBody>
                    <a:bodyPr/>
                    <a:lstStyle/>
                    <a:p>
                      <a:pPr lvl="1"/>
                      <a:r>
                        <a:rPr lang="en-CA" sz="1800" b="0" u="none" strike="noStrike" kern="1200" dirty="0">
                          <a:solidFill>
                            <a:schemeClr val="tx1"/>
                          </a:solidFill>
                          <a:effectLst/>
                        </a:rPr>
                        <a:t>C</a:t>
                      </a:r>
                      <a:r>
                        <a:rPr lang="en-CA" sz="1800" kern="1200" dirty="0">
                          <a:solidFill>
                            <a:schemeClr val="tx1"/>
                          </a:solidFill>
                          <a:effectLst/>
                        </a:rPr>
                        <a:t>olleagues </a:t>
                      </a:r>
                      <a:r>
                        <a:rPr lang="en-CA" sz="1800" b="0" u="none" strike="noStrike" kern="1200" dirty="0">
                          <a:solidFill>
                            <a:schemeClr val="tx1"/>
                          </a:solidFill>
                          <a:effectLst/>
                        </a:rPr>
                        <a:t>of any gender</a:t>
                      </a:r>
                      <a:endParaRPr lang="en-CA" sz="1800" dirty="0">
                        <a:solidFill>
                          <a:schemeClr val="tx1"/>
                        </a:solidFill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1800" kern="1200" dirty="0">
                          <a:solidFill>
                            <a:schemeClr val="tx1"/>
                          </a:solidFill>
                          <a:effectLst/>
                        </a:rPr>
                        <a:t>40 (34.5%)</a:t>
                      </a:r>
                      <a:endParaRPr lang="en-CA" sz="1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800" kern="1200" dirty="0">
                          <a:solidFill>
                            <a:schemeClr val="tx1"/>
                          </a:solidFill>
                          <a:effectLst/>
                        </a:rPr>
                        <a:t>11 (8.1%) </a:t>
                      </a:r>
                      <a:endParaRPr lang="en-CA" sz="1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800" kern="1200" dirty="0">
                          <a:solidFill>
                            <a:schemeClr val="tx1"/>
                          </a:solidFill>
                          <a:effectLst/>
                        </a:rPr>
                        <a:t>&lt;0.001</a:t>
                      </a:r>
                      <a:endParaRPr lang="en-CA" sz="1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007222669"/>
                  </a:ext>
                </a:extLst>
              </a:tr>
              <a:tr h="306523">
                <a:tc>
                  <a:txBody>
                    <a:bodyPr/>
                    <a:lstStyle/>
                    <a:p>
                      <a:pPr lvl="1"/>
                      <a:r>
                        <a:rPr lang="en-CA" sz="18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Women </a:t>
                      </a:r>
                      <a:r>
                        <a:rPr lang="en-CA" sz="1800" b="0" u="none" strike="noStrike" kern="1200" dirty="0">
                          <a:solidFill>
                            <a:schemeClr val="tx1"/>
                          </a:solidFill>
                          <a:effectLst/>
                        </a:rPr>
                        <a:t>c</a:t>
                      </a:r>
                      <a:r>
                        <a:rPr lang="en-CA" sz="1800" kern="1200" dirty="0">
                          <a:solidFill>
                            <a:schemeClr val="tx1"/>
                          </a:solidFill>
                          <a:effectLst/>
                        </a:rPr>
                        <a:t>olleagues</a:t>
                      </a:r>
                      <a:endParaRPr lang="en-CA" sz="1800" dirty="0">
                        <a:solidFill>
                          <a:schemeClr val="tx1"/>
                        </a:solidFill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1800" kern="1200" dirty="0">
                          <a:solidFill>
                            <a:schemeClr val="tx1"/>
                          </a:solidFill>
                          <a:effectLst/>
                        </a:rPr>
                        <a:t>4 (3.4%) </a:t>
                      </a:r>
                      <a:endParaRPr lang="en-CA" sz="1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800" kern="1200" dirty="0">
                          <a:solidFill>
                            <a:schemeClr val="tx1"/>
                          </a:solidFill>
                          <a:effectLst/>
                        </a:rPr>
                        <a:t>8 (5.9%) </a:t>
                      </a:r>
                      <a:endParaRPr lang="en-CA" sz="1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800" kern="1200" dirty="0">
                          <a:solidFill>
                            <a:schemeClr val="tx1"/>
                          </a:solidFill>
                          <a:effectLst/>
                        </a:rPr>
                        <a:t>0.367</a:t>
                      </a:r>
                      <a:endParaRPr lang="en-CA" sz="1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053556607"/>
                  </a:ext>
                </a:extLst>
              </a:tr>
              <a:tr h="301667">
                <a:tc>
                  <a:txBody>
                    <a:bodyPr/>
                    <a:lstStyle/>
                    <a:p>
                      <a:pPr marL="457200" marR="0" lvl="1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1800" b="0" u="none" strike="noStrike" kern="1200" dirty="0">
                          <a:solidFill>
                            <a:schemeClr val="tx1"/>
                          </a:solidFill>
                          <a:effectLst/>
                        </a:rPr>
                        <a:t>Men c</a:t>
                      </a:r>
                      <a:r>
                        <a:rPr lang="en-CA" sz="1800" kern="1200" dirty="0">
                          <a:solidFill>
                            <a:schemeClr val="tx1"/>
                          </a:solidFill>
                          <a:effectLst/>
                        </a:rPr>
                        <a:t>olleagues</a:t>
                      </a:r>
                      <a:endParaRPr lang="en-CA" sz="1800" b="0" u="none" strike="noStrike" kern="12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800" kern="1200" dirty="0">
                          <a:solidFill>
                            <a:schemeClr val="tx1"/>
                          </a:solidFill>
                          <a:effectLst/>
                        </a:rPr>
                        <a:t>39 (33.6%) </a:t>
                      </a:r>
                      <a:endParaRPr lang="en-CA" sz="1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800" kern="1200" dirty="0">
                          <a:solidFill>
                            <a:schemeClr val="tx1"/>
                          </a:solidFill>
                          <a:effectLst/>
                        </a:rPr>
                        <a:t>6 (4.4%) </a:t>
                      </a:r>
                      <a:endParaRPr lang="en-CA" sz="1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CA" sz="1800" kern="1200" dirty="0">
                          <a:solidFill>
                            <a:schemeClr val="tx1"/>
                          </a:solidFill>
                          <a:effectLst/>
                        </a:rPr>
                        <a:t>&lt;0.001</a:t>
                      </a:r>
                      <a:endParaRPr lang="en-CA" sz="18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837001298"/>
                  </a:ext>
                </a:extLst>
              </a:tr>
            </a:tbl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371EEE88-387F-4889-B124-D6951251D4C2}"/>
              </a:ext>
            </a:extLst>
          </p:cNvPr>
          <p:cNvSpPr txBox="1"/>
          <p:nvPr/>
        </p:nvSpPr>
        <p:spPr>
          <a:xfrm>
            <a:off x="645216" y="209008"/>
            <a:ext cx="609834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dirty="0"/>
              <a:t>Table 2. Aggressive behaviour toward ophthalmologists </a:t>
            </a:r>
          </a:p>
        </p:txBody>
      </p:sp>
    </p:spTree>
    <p:extLst>
      <p:ext uri="{BB962C8B-B14F-4D97-AF65-F5344CB8AC3E}">
        <p14:creationId xmlns:p14="http://schemas.microsoft.com/office/powerpoint/2010/main" val="14323481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2791</TotalTime>
  <Words>211</Words>
  <Application>Microsoft Office PowerPoint</Application>
  <PresentationFormat>Widescreen</PresentationFormat>
  <Paragraphs>58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Michal Schaap</dc:creator>
  <cp:lastModifiedBy>Enaim  Tovot</cp:lastModifiedBy>
  <cp:revision>43</cp:revision>
  <dcterms:created xsi:type="dcterms:W3CDTF">2021-06-30T09:02:33Z</dcterms:created>
  <dcterms:modified xsi:type="dcterms:W3CDTF">2022-01-31T11:02:09Z</dcterms:modified>
</cp:coreProperties>
</file>