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4" r:id="rId5"/>
    <p:sldId id="265" r:id="rId6"/>
    <p:sldId id="266" r:id="rId7"/>
    <p:sldId id="267" r:id="rId8"/>
    <p:sldId id="257" r:id="rId9"/>
    <p:sldId id="258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DE1E7-5FDB-4FE1-87E4-CD3BC5FCC33E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7ED96-C3B2-492E-A6EC-835AD08673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4EB76-21EE-4B65-99A7-B8FB5294DB3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091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7"/>
          <p:cNvGrpSpPr/>
          <p:nvPr/>
        </p:nvGrpSpPr>
        <p:grpSpPr>
          <a:xfrm>
            <a:off x="42115" y="1412478"/>
            <a:ext cx="9190785" cy="2914526"/>
            <a:chOff x="42115" y="1412478"/>
            <a:chExt cx="9190785" cy="2914526"/>
          </a:xfrm>
        </p:grpSpPr>
        <p:grpSp>
          <p:nvGrpSpPr>
            <p:cNvPr id="3" name="组合 126"/>
            <p:cNvGrpSpPr/>
            <p:nvPr/>
          </p:nvGrpSpPr>
          <p:grpSpPr>
            <a:xfrm>
              <a:off x="563281" y="2281649"/>
              <a:ext cx="8369338" cy="340151"/>
              <a:chOff x="395536" y="1155223"/>
              <a:chExt cx="8369338" cy="340151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4420755" y="1224310"/>
                <a:ext cx="1268371" cy="196092"/>
              </a:xfrm>
              <a:prstGeom prst="rect">
                <a:avLst/>
              </a:prstGeom>
              <a:solidFill>
                <a:srgbClr val="FF66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5700772" y="1319436"/>
                <a:ext cx="17922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矩形 9"/>
              <p:cNvSpPr/>
              <p:nvPr/>
            </p:nvSpPr>
            <p:spPr>
              <a:xfrm>
                <a:off x="7493858" y="1226344"/>
                <a:ext cx="1271016" cy="192024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395536" y="1224310"/>
                <a:ext cx="1673352" cy="196092"/>
              </a:xfrm>
              <a:prstGeom prst="rect">
                <a:avLst/>
              </a:prstGeom>
              <a:solidFill>
                <a:srgbClr val="FF66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" name="组合 72"/>
              <p:cNvGrpSpPr/>
              <p:nvPr/>
            </p:nvGrpSpPr>
            <p:grpSpPr>
              <a:xfrm>
                <a:off x="2074184" y="1224310"/>
                <a:ext cx="1234440" cy="196111"/>
                <a:chOff x="2080533" y="1226344"/>
                <a:chExt cx="1116085" cy="196111"/>
              </a:xfrm>
            </p:grpSpPr>
            <p:sp>
              <p:nvSpPr>
                <p:cNvPr id="74" name="流程图: 手动输入 73">
                  <a:extLst>
                    <a:ext uri="{FF2B5EF4-FFF2-40B4-BE49-F238E27FC236}">
                      <a16:creationId xmlns:a16="http://schemas.microsoft.com/office/drawing/2014/main" xmlns="" id="{54CE6B08-D4E3-4795-8E54-5F771E76AB47}"/>
                    </a:ext>
                  </a:extLst>
                </p:cNvPr>
                <p:cNvSpPr/>
                <p:nvPr/>
              </p:nvSpPr>
              <p:spPr>
                <a:xfrm rot="5400000">
                  <a:off x="2540521" y="766357"/>
                  <a:ext cx="196110" cy="1116085"/>
                </a:xfrm>
                <a:prstGeom prst="flowChartManualInpu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75" name="直接连接符 74">
                  <a:extLst>
                    <a:ext uri="{FF2B5EF4-FFF2-40B4-BE49-F238E27FC236}">
                      <a16:creationId xmlns:a16="http://schemas.microsoft.com/office/drawing/2014/main" xmlns="" id="{76DF23F6-82F7-4E87-B8F5-A5023DA9E0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52272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>
                  <a:extLst>
                    <a:ext uri="{FF2B5EF4-FFF2-40B4-BE49-F238E27FC236}">
                      <a16:creationId xmlns:a16="http://schemas.microsoft.com/office/drawing/2014/main" xmlns="" id="{D156AC8D-7678-4FC0-80EE-03FEB59D97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32789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>
                  <a:extLst>
                    <a:ext uri="{FF2B5EF4-FFF2-40B4-BE49-F238E27FC236}">
                      <a16:creationId xmlns:a16="http://schemas.microsoft.com/office/drawing/2014/main" xmlns="" id="{348B3F15-475D-4F1C-AC77-B43922E513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20856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>
                  <a:extLst>
                    <a:ext uri="{FF2B5EF4-FFF2-40B4-BE49-F238E27FC236}">
                      <a16:creationId xmlns:a16="http://schemas.microsoft.com/office/drawing/2014/main" xmlns="" id="{D9D7A1A1-9543-4DBA-AFD8-F3FB280977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02085" y="1226344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>
                  <a:extLst>
                    <a:ext uri="{FF2B5EF4-FFF2-40B4-BE49-F238E27FC236}">
                      <a16:creationId xmlns:a16="http://schemas.microsoft.com/office/drawing/2014/main" xmlns="" id="{082B60E7-7EEB-4248-9566-F12CAE86AE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05913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>
                  <a:extLst>
                    <a:ext uri="{FF2B5EF4-FFF2-40B4-BE49-F238E27FC236}">
                      <a16:creationId xmlns:a16="http://schemas.microsoft.com/office/drawing/2014/main" xmlns="" id="{C51BEDFD-1914-4F7D-867C-46F2F79944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99659" y="1237130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>
                  <a:extLst>
                    <a:ext uri="{FF2B5EF4-FFF2-40B4-BE49-F238E27FC236}">
                      <a16:creationId xmlns:a16="http://schemas.microsoft.com/office/drawing/2014/main" xmlns="" id="{4E3747BD-6E94-422C-A336-DA594F4A1F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97462" y="1237130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>
                  <a:extLst>
                    <a:ext uri="{FF2B5EF4-FFF2-40B4-BE49-F238E27FC236}">
                      <a16:creationId xmlns:a16="http://schemas.microsoft.com/office/drawing/2014/main" xmlns="" id="{3323D596-FA90-4E66-8784-27C1B58D37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98450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>
                  <a:extLst>
                    <a:ext uri="{FF2B5EF4-FFF2-40B4-BE49-F238E27FC236}">
                      <a16:creationId xmlns:a16="http://schemas.microsoft.com/office/drawing/2014/main" xmlns="" id="{9290ED5A-AF05-463D-B4D7-EE92F9426F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82693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>
                  <a:extLst>
                    <a:ext uri="{FF2B5EF4-FFF2-40B4-BE49-F238E27FC236}">
                      <a16:creationId xmlns:a16="http://schemas.microsoft.com/office/drawing/2014/main" xmlns="" id="{E611B259-8851-4607-A5E8-1020C715D8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69143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>
                  <a:extLst>
                    <a:ext uri="{FF2B5EF4-FFF2-40B4-BE49-F238E27FC236}">
                      <a16:creationId xmlns:a16="http://schemas.microsoft.com/office/drawing/2014/main" xmlns="" id="{281A354B-798E-4BF1-962B-7521E4FC20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94291" y="124004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组合 98"/>
              <p:cNvGrpSpPr/>
              <p:nvPr/>
            </p:nvGrpSpPr>
            <p:grpSpPr>
              <a:xfrm flipH="1" flipV="1">
                <a:off x="3173352" y="1224310"/>
                <a:ext cx="1234440" cy="196110"/>
                <a:chOff x="2080534" y="1226344"/>
                <a:chExt cx="1116086" cy="196110"/>
              </a:xfrm>
            </p:grpSpPr>
            <p:sp>
              <p:nvSpPr>
                <p:cNvPr id="100" name="流程图: 手动输入 99">
                  <a:extLst>
                    <a:ext uri="{FF2B5EF4-FFF2-40B4-BE49-F238E27FC236}">
                      <a16:creationId xmlns:a16="http://schemas.microsoft.com/office/drawing/2014/main" xmlns="" id="{54CE6B08-D4E3-4795-8E54-5F771E76AB47}"/>
                    </a:ext>
                  </a:extLst>
                </p:cNvPr>
                <p:cNvSpPr/>
                <p:nvPr/>
              </p:nvSpPr>
              <p:spPr>
                <a:xfrm rot="5400000">
                  <a:off x="2540522" y="766356"/>
                  <a:ext cx="196110" cy="1116086"/>
                </a:xfrm>
                <a:prstGeom prst="flowChartManualInpu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01" name="直接连接符 100">
                  <a:extLst>
                    <a:ext uri="{FF2B5EF4-FFF2-40B4-BE49-F238E27FC236}">
                      <a16:creationId xmlns:a16="http://schemas.microsoft.com/office/drawing/2014/main" xmlns="" id="{76DF23F6-82F7-4E87-B8F5-A5023DA9E0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52272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>
                  <a:extLst>
                    <a:ext uri="{FF2B5EF4-FFF2-40B4-BE49-F238E27FC236}">
                      <a16:creationId xmlns:a16="http://schemas.microsoft.com/office/drawing/2014/main" xmlns="" id="{D156AC8D-7678-4FC0-80EE-03FEB59D97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32789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>
                  <a:extLst>
                    <a:ext uri="{FF2B5EF4-FFF2-40B4-BE49-F238E27FC236}">
                      <a16:creationId xmlns:a16="http://schemas.microsoft.com/office/drawing/2014/main" xmlns="" id="{348B3F15-475D-4F1C-AC77-B43922E513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20856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>
                  <a:extLst>
                    <a:ext uri="{FF2B5EF4-FFF2-40B4-BE49-F238E27FC236}">
                      <a16:creationId xmlns:a16="http://schemas.microsoft.com/office/drawing/2014/main" xmlns="" id="{D9D7A1A1-9543-4DBA-AFD8-F3FB280977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02085" y="1226344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>
                  <a:extLst>
                    <a:ext uri="{FF2B5EF4-FFF2-40B4-BE49-F238E27FC236}">
                      <a16:creationId xmlns:a16="http://schemas.microsoft.com/office/drawing/2014/main" xmlns="" id="{082B60E7-7EEB-4248-9566-F12CAE86AE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05913" y="123173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直接连接符 105">
                  <a:extLst>
                    <a:ext uri="{FF2B5EF4-FFF2-40B4-BE49-F238E27FC236}">
                      <a16:creationId xmlns:a16="http://schemas.microsoft.com/office/drawing/2014/main" xmlns="" id="{C51BEDFD-1914-4F7D-867C-46F2F79944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99659" y="1237130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>
                  <a:extLst>
                    <a:ext uri="{FF2B5EF4-FFF2-40B4-BE49-F238E27FC236}">
                      <a16:creationId xmlns:a16="http://schemas.microsoft.com/office/drawing/2014/main" xmlns="" id="{4E3747BD-6E94-422C-A336-DA594F4A1F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97462" y="1237130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>
                  <a:extLst>
                    <a:ext uri="{FF2B5EF4-FFF2-40B4-BE49-F238E27FC236}">
                      <a16:creationId xmlns:a16="http://schemas.microsoft.com/office/drawing/2014/main" xmlns="" id="{3323D596-FA90-4E66-8784-27C1B58D37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98450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>
                  <a:extLst>
                    <a:ext uri="{FF2B5EF4-FFF2-40B4-BE49-F238E27FC236}">
                      <a16:creationId xmlns:a16="http://schemas.microsoft.com/office/drawing/2014/main" xmlns="" id="{9290ED5A-AF05-463D-B4D7-EE92F9426F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82693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>
                  <a:extLst>
                    <a:ext uri="{FF2B5EF4-FFF2-40B4-BE49-F238E27FC236}">
                      <a16:creationId xmlns:a16="http://schemas.microsoft.com/office/drawing/2014/main" xmlns="" id="{E611B259-8851-4607-A5E8-1020C715D8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69143" y="1236879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>
                  <a:extLst>
                    <a:ext uri="{FF2B5EF4-FFF2-40B4-BE49-F238E27FC236}">
                      <a16:creationId xmlns:a16="http://schemas.microsoft.com/office/drawing/2014/main" xmlns="" id="{281A354B-798E-4BF1-962B-7521E4FC20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94291" y="1240047"/>
                  <a:ext cx="108000" cy="18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9" name="直接连接符 118"/>
              <p:cNvCxnSpPr/>
              <p:nvPr/>
            </p:nvCxnSpPr>
            <p:spPr>
              <a:xfrm>
                <a:off x="2986241" y="1161611"/>
                <a:ext cx="89937" cy="7459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/>
            </p:nvCxnSpPr>
            <p:spPr>
              <a:xfrm>
                <a:off x="3089839" y="1155223"/>
                <a:ext cx="89937" cy="7459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/>
            </p:nvCxnSpPr>
            <p:spPr>
              <a:xfrm>
                <a:off x="3307644" y="1420782"/>
                <a:ext cx="89937" cy="7459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/>
            </p:nvCxnSpPr>
            <p:spPr>
              <a:xfrm>
                <a:off x="3421564" y="1420782"/>
                <a:ext cx="89937" cy="7459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0" name="TextBox 140"/>
            <p:cNvSpPr txBox="1"/>
            <p:nvPr/>
          </p:nvSpPr>
          <p:spPr>
            <a:xfrm>
              <a:off x="42115" y="2341430"/>
              <a:ext cx="6177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SD369</a:t>
              </a:r>
              <a:endParaRPr lang="zh-CN" altLang="en-US" sz="9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131" name="矩形 130"/>
            <p:cNvSpPr/>
            <p:nvPr/>
          </p:nvSpPr>
          <p:spPr>
            <a:xfrm>
              <a:off x="7114028" y="1435338"/>
              <a:ext cx="249737" cy="192024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TextBox 71"/>
            <p:cNvSpPr txBox="1"/>
            <p:nvPr/>
          </p:nvSpPr>
          <p:spPr>
            <a:xfrm>
              <a:off x="7376249" y="1412478"/>
              <a:ext cx="5446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 smtClean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Exon2</a:t>
              </a:r>
              <a:endParaRPr lang="zh-CN" altLang="en-US" sz="9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cxnSp>
          <p:nvCxnSpPr>
            <p:cNvPr id="133" name="直接连接符 132"/>
            <p:cNvCxnSpPr/>
            <p:nvPr/>
          </p:nvCxnSpPr>
          <p:spPr>
            <a:xfrm>
              <a:off x="8021046" y="1533634"/>
              <a:ext cx="30800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72"/>
            <p:cNvSpPr txBox="1"/>
            <p:nvPr/>
          </p:nvSpPr>
          <p:spPr>
            <a:xfrm>
              <a:off x="8283267" y="1412478"/>
              <a:ext cx="57376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 err="1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Intron</a:t>
              </a:r>
              <a:endParaRPr lang="zh-CN" altLang="en-US" sz="9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149" name="TextBox 136"/>
            <p:cNvSpPr txBox="1"/>
            <p:nvPr/>
          </p:nvSpPr>
          <p:spPr>
            <a:xfrm>
              <a:off x="3513098" y="2143092"/>
              <a:ext cx="10269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5567 </a:t>
              </a:r>
              <a:r>
                <a:rPr lang="en-US" altLang="zh-CN" sz="800" b="1" dirty="0" err="1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bp</a:t>
              </a:r>
              <a:r>
                <a:rPr lang="en-US" altLang="zh-CN" sz="8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 insertion</a:t>
              </a:r>
              <a:endParaRPr lang="zh-CN" altLang="en-US" sz="8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cxnSp>
          <p:nvCxnSpPr>
            <p:cNvPr id="544" name="直接箭头连接符 543"/>
            <p:cNvCxnSpPr/>
            <p:nvPr/>
          </p:nvCxnSpPr>
          <p:spPr>
            <a:xfrm>
              <a:off x="558602" y="2975622"/>
              <a:ext cx="21602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5" name="TextBox 544"/>
            <p:cNvSpPr txBox="1"/>
            <p:nvPr/>
          </p:nvSpPr>
          <p:spPr>
            <a:xfrm>
              <a:off x="433640" y="2934470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P2F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组合 548"/>
            <p:cNvGrpSpPr/>
            <p:nvPr/>
          </p:nvGrpSpPr>
          <p:grpSpPr>
            <a:xfrm>
              <a:off x="435793" y="2039640"/>
              <a:ext cx="463798" cy="354454"/>
              <a:chOff x="435794" y="2039640"/>
              <a:chExt cx="463798" cy="354454"/>
            </a:xfrm>
          </p:grpSpPr>
          <p:sp>
            <p:nvSpPr>
              <p:cNvPr id="546" name="TextBox 545"/>
              <p:cNvSpPr txBox="1"/>
              <p:nvPr/>
            </p:nvSpPr>
            <p:spPr>
              <a:xfrm>
                <a:off x="435794" y="2039640"/>
                <a:ext cx="4637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8" name="直接连接符 547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549"/>
            <p:cNvGrpSpPr/>
            <p:nvPr/>
          </p:nvGrpSpPr>
          <p:grpSpPr>
            <a:xfrm>
              <a:off x="1986062" y="2039640"/>
              <a:ext cx="548640" cy="354454"/>
              <a:chOff x="317178" y="2039640"/>
              <a:chExt cx="548640" cy="354454"/>
            </a:xfrm>
          </p:grpSpPr>
          <p:sp>
            <p:nvSpPr>
              <p:cNvPr id="551" name="TextBox 550"/>
              <p:cNvSpPr txBox="1"/>
              <p:nvPr/>
            </p:nvSpPr>
            <p:spPr>
              <a:xfrm>
                <a:off x="317178" y="2039640"/>
                <a:ext cx="5486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590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52" name="直接连接符 551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552"/>
            <p:cNvGrpSpPr/>
            <p:nvPr/>
          </p:nvGrpSpPr>
          <p:grpSpPr>
            <a:xfrm>
              <a:off x="4336926" y="2039640"/>
              <a:ext cx="548640" cy="354454"/>
              <a:chOff x="317178" y="2039640"/>
              <a:chExt cx="548640" cy="354454"/>
            </a:xfrm>
          </p:grpSpPr>
          <p:sp>
            <p:nvSpPr>
              <p:cNvPr id="554" name="TextBox 553"/>
              <p:cNvSpPr txBox="1"/>
              <p:nvPr/>
            </p:nvSpPr>
            <p:spPr>
              <a:xfrm>
                <a:off x="317178" y="2039640"/>
                <a:ext cx="5486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6157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55" name="直接连接符 554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555"/>
            <p:cNvGrpSpPr/>
            <p:nvPr/>
          </p:nvGrpSpPr>
          <p:grpSpPr>
            <a:xfrm>
              <a:off x="5616626" y="2034877"/>
              <a:ext cx="548640" cy="354454"/>
              <a:chOff x="317178" y="2039640"/>
              <a:chExt cx="548640" cy="354454"/>
            </a:xfrm>
          </p:grpSpPr>
          <p:sp>
            <p:nvSpPr>
              <p:cNvPr id="557" name="TextBox 556"/>
              <p:cNvSpPr txBox="1"/>
              <p:nvPr/>
            </p:nvSpPr>
            <p:spPr>
              <a:xfrm>
                <a:off x="317178" y="2039640"/>
                <a:ext cx="5486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6608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58" name="直接连接符 557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558"/>
            <p:cNvGrpSpPr/>
            <p:nvPr/>
          </p:nvGrpSpPr>
          <p:grpSpPr>
            <a:xfrm>
              <a:off x="7412062" y="2039640"/>
              <a:ext cx="548640" cy="354454"/>
              <a:chOff x="317178" y="2039640"/>
              <a:chExt cx="548640" cy="354454"/>
            </a:xfrm>
          </p:grpSpPr>
          <p:sp>
            <p:nvSpPr>
              <p:cNvPr id="560" name="TextBox 559"/>
              <p:cNvSpPr txBox="1"/>
              <p:nvPr/>
            </p:nvSpPr>
            <p:spPr>
              <a:xfrm>
                <a:off x="317178" y="2039640"/>
                <a:ext cx="5486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7227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61" name="直接连接符 560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561"/>
            <p:cNvGrpSpPr/>
            <p:nvPr/>
          </p:nvGrpSpPr>
          <p:grpSpPr>
            <a:xfrm>
              <a:off x="8684260" y="2039640"/>
              <a:ext cx="548640" cy="354454"/>
              <a:chOff x="317178" y="2039640"/>
              <a:chExt cx="548640" cy="354454"/>
            </a:xfrm>
          </p:grpSpPr>
          <p:sp>
            <p:nvSpPr>
              <p:cNvPr id="563" name="TextBox 562"/>
              <p:cNvSpPr txBox="1"/>
              <p:nvPr/>
            </p:nvSpPr>
            <p:spPr>
              <a:xfrm>
                <a:off x="317178" y="2039640"/>
                <a:ext cx="5486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" b="1" dirty="0" smtClean="0">
                    <a:latin typeface="Times New Roman" pitchFamily="18" charset="0"/>
                    <a:cs typeface="Times New Roman" pitchFamily="18" charset="0"/>
                  </a:rPr>
                  <a:t>7679 </a:t>
                </a:r>
                <a:r>
                  <a:rPr lang="en-US" altLang="zh-CN" sz="800" b="1" dirty="0" err="1" smtClean="0">
                    <a:latin typeface="Times New Roman" pitchFamily="18" charset="0"/>
                    <a:cs typeface="Times New Roman" pitchFamily="18" charset="0"/>
                  </a:rPr>
                  <a:t>bp</a:t>
                </a:r>
                <a:endParaRPr lang="zh-CN" altLang="en-US" sz="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64" name="直接连接符 563"/>
              <p:cNvCxnSpPr/>
              <p:nvPr/>
            </p:nvCxnSpPr>
            <p:spPr>
              <a:xfrm>
                <a:off x="560760" y="2211214"/>
                <a:ext cx="0" cy="18288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65" name="直接箭头连接符 564"/>
            <p:cNvCxnSpPr/>
            <p:nvPr/>
          </p:nvCxnSpPr>
          <p:spPr>
            <a:xfrm flipH="1">
              <a:off x="2790852" y="2988322"/>
              <a:ext cx="21602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6" name="直接箭头连接符 565"/>
            <p:cNvCxnSpPr/>
            <p:nvPr/>
          </p:nvCxnSpPr>
          <p:spPr>
            <a:xfrm>
              <a:off x="3019217" y="3237354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7" name="直接箭头连接符 566"/>
            <p:cNvCxnSpPr/>
            <p:nvPr/>
          </p:nvCxnSpPr>
          <p:spPr>
            <a:xfrm flipH="1">
              <a:off x="3340590" y="3241554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8" name="直接箭头连接符 567"/>
            <p:cNvCxnSpPr/>
            <p:nvPr/>
          </p:nvCxnSpPr>
          <p:spPr>
            <a:xfrm>
              <a:off x="3472828" y="3467667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0" name="直接箭头连接符 569"/>
            <p:cNvCxnSpPr/>
            <p:nvPr/>
          </p:nvCxnSpPr>
          <p:spPr>
            <a:xfrm>
              <a:off x="3871535" y="3755136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直接箭头连接符 571"/>
            <p:cNvCxnSpPr/>
            <p:nvPr/>
          </p:nvCxnSpPr>
          <p:spPr>
            <a:xfrm>
              <a:off x="4211960" y="4117330"/>
              <a:ext cx="21602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3" name="直接箭头连接符 572"/>
            <p:cNvCxnSpPr/>
            <p:nvPr/>
          </p:nvCxnSpPr>
          <p:spPr>
            <a:xfrm flipH="1">
              <a:off x="8720906" y="4117330"/>
              <a:ext cx="21602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5" name="直接连接符 574"/>
            <p:cNvCxnSpPr/>
            <p:nvPr/>
          </p:nvCxnSpPr>
          <p:spPr>
            <a:xfrm>
              <a:off x="3012869" y="2556396"/>
              <a:ext cx="0" cy="6858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6" name="直接连接符 575"/>
            <p:cNvCxnSpPr/>
            <p:nvPr/>
          </p:nvCxnSpPr>
          <p:spPr>
            <a:xfrm>
              <a:off x="558604" y="2546870"/>
              <a:ext cx="0" cy="429768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8" name="直接连接符 577"/>
            <p:cNvCxnSpPr/>
            <p:nvPr/>
          </p:nvCxnSpPr>
          <p:spPr>
            <a:xfrm>
              <a:off x="760339" y="2982663"/>
              <a:ext cx="210312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TextBox 578"/>
            <p:cNvSpPr txBox="1"/>
            <p:nvPr/>
          </p:nvSpPr>
          <p:spPr>
            <a:xfrm>
              <a:off x="2740711" y="2958285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P2R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0" name="TextBox 579"/>
            <p:cNvSpPr txBox="1"/>
            <p:nvPr/>
          </p:nvSpPr>
          <p:spPr>
            <a:xfrm>
              <a:off x="2654414" y="2522037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3109  </a:t>
              </a:r>
              <a:r>
                <a:rPr lang="en-US" altLang="zh-CN" sz="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bp</a:t>
              </a:r>
              <a:endParaRPr lang="zh-CN" altLang="en-US" sz="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1" name="直接连接符 580"/>
            <p:cNvCxnSpPr/>
            <p:nvPr/>
          </p:nvCxnSpPr>
          <p:spPr>
            <a:xfrm>
              <a:off x="3470317" y="2556396"/>
              <a:ext cx="0" cy="9144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TextBox 581"/>
            <p:cNvSpPr txBox="1"/>
            <p:nvPr/>
          </p:nvSpPr>
          <p:spPr>
            <a:xfrm>
              <a:off x="2884727" y="3208213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P3F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3" name="直接连接符 582"/>
            <p:cNvCxnSpPr/>
            <p:nvPr/>
          </p:nvCxnSpPr>
          <p:spPr>
            <a:xfrm>
              <a:off x="3162670" y="3241554"/>
              <a:ext cx="18288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TextBox 583"/>
            <p:cNvSpPr txBox="1"/>
            <p:nvPr/>
          </p:nvSpPr>
          <p:spPr>
            <a:xfrm>
              <a:off x="3203848" y="3212976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P3R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5" name="TextBox 584"/>
            <p:cNvSpPr txBox="1"/>
            <p:nvPr/>
          </p:nvSpPr>
          <p:spPr>
            <a:xfrm>
              <a:off x="3115603" y="2555378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3728  </a:t>
              </a:r>
              <a:r>
                <a:rPr lang="en-US" altLang="zh-CN" sz="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bp</a:t>
              </a:r>
              <a:endParaRPr lang="zh-CN" altLang="en-US" sz="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7" name="直接连接符 586"/>
            <p:cNvCxnSpPr/>
            <p:nvPr/>
          </p:nvCxnSpPr>
          <p:spPr>
            <a:xfrm>
              <a:off x="3873787" y="2564904"/>
              <a:ext cx="0" cy="118872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8" name="直接箭头连接符 587"/>
            <p:cNvCxnSpPr/>
            <p:nvPr/>
          </p:nvCxnSpPr>
          <p:spPr>
            <a:xfrm flipH="1">
              <a:off x="3731156" y="3472430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9" name="直接连接符 588"/>
            <p:cNvCxnSpPr/>
            <p:nvPr/>
          </p:nvCxnSpPr>
          <p:spPr>
            <a:xfrm>
              <a:off x="3588266" y="3477193"/>
              <a:ext cx="18288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0" name="TextBox 589"/>
            <p:cNvSpPr txBox="1"/>
            <p:nvPr/>
          </p:nvSpPr>
          <p:spPr>
            <a:xfrm>
              <a:off x="3347301" y="3448052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P4F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1" name="TextBox 590"/>
            <p:cNvSpPr txBox="1"/>
            <p:nvPr/>
          </p:nvSpPr>
          <p:spPr>
            <a:xfrm>
              <a:off x="3597792" y="3448052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P4R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2" name="TextBox 591"/>
            <p:cNvSpPr txBox="1"/>
            <p:nvPr/>
          </p:nvSpPr>
          <p:spPr>
            <a:xfrm>
              <a:off x="3506732" y="2632729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5448  </a:t>
              </a:r>
              <a:r>
                <a:rPr lang="en-US" altLang="zh-CN" sz="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bp</a:t>
              </a:r>
              <a:endParaRPr lang="zh-CN" altLang="en-US" sz="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3" name="直接连接符 592"/>
            <p:cNvCxnSpPr/>
            <p:nvPr/>
          </p:nvCxnSpPr>
          <p:spPr>
            <a:xfrm>
              <a:off x="4216723" y="2555378"/>
              <a:ext cx="0" cy="155448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4" name="直接箭头连接符 593"/>
            <p:cNvCxnSpPr/>
            <p:nvPr/>
          </p:nvCxnSpPr>
          <p:spPr>
            <a:xfrm flipH="1">
              <a:off x="4082233" y="3755136"/>
              <a:ext cx="1371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5" name="直接连接符 594"/>
            <p:cNvCxnSpPr/>
            <p:nvPr/>
          </p:nvCxnSpPr>
          <p:spPr>
            <a:xfrm>
              <a:off x="3957269" y="3755699"/>
              <a:ext cx="18288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TextBox 595"/>
            <p:cNvSpPr txBox="1"/>
            <p:nvPr/>
          </p:nvSpPr>
          <p:spPr>
            <a:xfrm>
              <a:off x="3750771" y="3722358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P5F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7" name="TextBox 596"/>
            <p:cNvSpPr txBox="1"/>
            <p:nvPr/>
          </p:nvSpPr>
          <p:spPr>
            <a:xfrm>
              <a:off x="3953632" y="3722358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P5R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8" name="TextBox 597"/>
            <p:cNvSpPr txBox="1"/>
            <p:nvPr/>
          </p:nvSpPr>
          <p:spPr>
            <a:xfrm>
              <a:off x="3852483" y="2757693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5765  </a:t>
              </a:r>
              <a:r>
                <a:rPr lang="en-US" altLang="zh-CN" sz="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bp</a:t>
              </a:r>
              <a:endParaRPr lang="zh-CN" altLang="en-US" sz="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9" name="直接连接符 598"/>
            <p:cNvCxnSpPr/>
            <p:nvPr/>
          </p:nvCxnSpPr>
          <p:spPr>
            <a:xfrm>
              <a:off x="8932738" y="2521471"/>
              <a:ext cx="0" cy="16002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0" name="直接连接符 599"/>
            <p:cNvCxnSpPr/>
            <p:nvPr/>
          </p:nvCxnSpPr>
          <p:spPr>
            <a:xfrm>
              <a:off x="4427984" y="4117330"/>
              <a:ext cx="429768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1" name="TextBox 600"/>
            <p:cNvSpPr txBox="1"/>
            <p:nvPr/>
          </p:nvSpPr>
          <p:spPr>
            <a:xfrm>
              <a:off x="4121098" y="4111372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P6F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2" name="TextBox 601"/>
            <p:cNvSpPr txBox="1"/>
            <p:nvPr/>
          </p:nvSpPr>
          <p:spPr>
            <a:xfrm>
              <a:off x="8674298" y="4111560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dirty="0" smtClean="0">
                  <a:latin typeface="Times New Roman" pitchFamily="18" charset="0"/>
                  <a:cs typeface="Times New Roman" pitchFamily="18" charset="0"/>
                </a:rPr>
                <a:t>P6R</a:t>
              </a:r>
              <a:endParaRPr lang="zh-CN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3" name="矩形 602"/>
            <p:cNvSpPr/>
            <p:nvPr/>
          </p:nvSpPr>
          <p:spPr>
            <a:xfrm>
              <a:off x="6211168" y="1435338"/>
              <a:ext cx="249737" cy="192024"/>
            </a:xfrm>
            <a:prstGeom prst="rect">
              <a:avLst/>
            </a:prstGeom>
            <a:solidFill>
              <a:srgbClr val="FF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4" name="TextBox 71"/>
            <p:cNvSpPr txBox="1"/>
            <p:nvPr/>
          </p:nvSpPr>
          <p:spPr>
            <a:xfrm>
              <a:off x="6473389" y="1412478"/>
              <a:ext cx="5446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 smtClean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Exon1</a:t>
              </a:r>
              <a:endParaRPr lang="zh-CN" altLang="en-US" sz="9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323528" y="5157192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S1.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Six fragmental primers spanning the full length of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Bra024749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in SD369.  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251520" y="808431"/>
            <a:ext cx="8591381" cy="3628681"/>
            <a:chOff x="251520" y="2060848"/>
            <a:chExt cx="8591381" cy="362868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625" t="15758"/>
            <a:stretch>
              <a:fillRect/>
            </a:stretch>
          </p:blipFill>
          <p:spPr bwMode="auto">
            <a:xfrm>
              <a:off x="1043608" y="2276872"/>
              <a:ext cx="7799293" cy="3295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矩形 2"/>
            <p:cNvSpPr/>
            <p:nvPr/>
          </p:nvSpPr>
          <p:spPr>
            <a:xfrm>
              <a:off x="2381665" y="2665193"/>
              <a:ext cx="2910415" cy="302433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51520" y="371703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G-bulk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19872" y="2060848"/>
              <a:ext cx="3240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SD369-BrCER60-gDNA: 3089-3748 </a:t>
              </a:r>
              <a:r>
                <a:rPr lang="en-US" altLang="zh-CN" sz="1200" b="1" dirty="0" err="1" smtClean="0">
                  <a:latin typeface="Times New Roman" pitchFamily="18" charset="0"/>
                  <a:cs typeface="Times New Roman" pitchFamily="18" charset="0"/>
                </a:rPr>
                <a:t>bp</a:t>
              </a:r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直接箭头连接符 5"/>
            <p:cNvCxnSpPr/>
            <p:nvPr/>
          </p:nvCxnSpPr>
          <p:spPr>
            <a:xfrm>
              <a:off x="1087335" y="2276872"/>
              <a:ext cx="3657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043608" y="2098556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b="1" dirty="0" smtClean="0">
                  <a:latin typeface="Times New Roman" pitchFamily="18" charset="0"/>
                  <a:cs typeface="Times New Roman" pitchFamily="18" charset="0"/>
                </a:rPr>
                <a:t>P3F</a:t>
              </a:r>
              <a:endParaRPr lang="zh-CN" altLang="en-US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直接箭头连接符 7"/>
            <p:cNvCxnSpPr/>
            <p:nvPr/>
          </p:nvCxnSpPr>
          <p:spPr>
            <a:xfrm flipH="1">
              <a:off x="8388424" y="2276872"/>
              <a:ext cx="3657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282116" y="2092537"/>
              <a:ext cx="5040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b="1" dirty="0" smtClean="0">
                  <a:latin typeface="Times New Roman" pitchFamily="18" charset="0"/>
                  <a:cs typeface="Times New Roman" pitchFamily="18" charset="0"/>
                </a:rPr>
                <a:t>P3R</a:t>
              </a:r>
              <a:endParaRPr lang="zh-CN" altLang="en-US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9512" y="5085184"/>
            <a:ext cx="882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S2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IGV alignments showing G-bulk reads mapped to 3089-3748 </a:t>
            </a:r>
            <a:r>
              <a:rPr lang="en-US" altLang="zh-CN" sz="1400" dirty="0" err="1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bp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 region of </a:t>
            </a:r>
            <a:r>
              <a:rPr lang="en-US" altLang="zh-CN" sz="1400" i="1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BrWAX3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 in SD369.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Nearly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reads were mapped to 3200-3450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bp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region. 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467544" y="620688"/>
            <a:ext cx="8426614" cy="3709319"/>
            <a:chOff x="467544" y="1406757"/>
            <a:chExt cx="8426614" cy="370931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545" t="14968"/>
            <a:stretch>
              <a:fillRect/>
            </a:stretch>
          </p:blipFill>
          <p:spPr bwMode="auto">
            <a:xfrm>
              <a:off x="1187624" y="1700808"/>
              <a:ext cx="7706534" cy="3272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467544" y="3212976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G-bulk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473026" y="1406757"/>
              <a:ext cx="3240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SD369-BrCER60-gDNA: 5185-5765 </a:t>
              </a:r>
              <a:r>
                <a:rPr lang="en-US" altLang="zh-CN" sz="1200" b="1" dirty="0" err="1" smtClean="0">
                  <a:latin typeface="Times New Roman" pitchFamily="18" charset="0"/>
                  <a:cs typeface="Times New Roman" pitchFamily="18" charset="0"/>
                </a:rPr>
                <a:t>bp</a:t>
              </a:r>
              <a:r>
                <a:rPr lang="en-US" altLang="zh-CN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zh-CN" alt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5411713" y="2091740"/>
              <a:ext cx="1862782" cy="302433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箭头连接符 5"/>
            <p:cNvCxnSpPr/>
            <p:nvPr/>
          </p:nvCxnSpPr>
          <p:spPr>
            <a:xfrm>
              <a:off x="1259632" y="1700808"/>
              <a:ext cx="3657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flipH="1">
              <a:off x="8479286" y="1700808"/>
              <a:ext cx="36576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259632" y="1501027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b="1" dirty="0" smtClean="0">
                  <a:latin typeface="Times New Roman" pitchFamily="18" charset="0"/>
                  <a:cs typeface="Times New Roman" pitchFamily="18" charset="0"/>
                </a:rPr>
                <a:t>P5F</a:t>
              </a:r>
              <a:endParaRPr lang="zh-CN" altLang="en-US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416705" y="1501027"/>
              <a:ext cx="43204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800" b="1" dirty="0" smtClean="0">
                  <a:latin typeface="Times New Roman" pitchFamily="18" charset="0"/>
                  <a:cs typeface="Times New Roman" pitchFamily="18" charset="0"/>
                </a:rPr>
                <a:t>P5R</a:t>
              </a:r>
              <a:endParaRPr lang="zh-CN" altLang="en-US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9512" y="5085184"/>
            <a:ext cx="882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S3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IGV alignments showing G-bulk reads mapped to 5185-5765 </a:t>
            </a:r>
            <a:r>
              <a:rPr lang="en-US" altLang="zh-CN" sz="1400" dirty="0" err="1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bp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 region of </a:t>
            </a:r>
            <a:r>
              <a:rPr lang="en-US" altLang="zh-CN" sz="1400" i="1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BrWAX3</a:t>
            </a:r>
            <a:r>
              <a:rPr lang="en-US" altLang="zh-CN" sz="1400" dirty="0" smtClean="0">
                <a:latin typeface="Arial" pitchFamily="34" charset="0"/>
                <a:ea typeface="Arial Unicode MS" pitchFamily="34" charset="-122"/>
                <a:cs typeface="Arial" pitchFamily="34" charset="0"/>
              </a:rPr>
              <a:t> in SD369.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Nearly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reads were mapped to 5500-5650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bp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region. 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YSDF2_WAX\文章\Figures\附图\Figure S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4248472" cy="6340058"/>
          </a:xfrm>
          <a:prstGeom prst="rect">
            <a:avLst/>
          </a:prstGeom>
          <a:noFill/>
        </p:spPr>
      </p:pic>
      <p:sp>
        <p:nvSpPr>
          <p:cNvPr id="62" name="矩形 61">
            <a:extLst>
              <a:ext uri="{FF2B5EF4-FFF2-40B4-BE49-F238E27FC236}">
                <a16:creationId xmlns="" xmlns:a16="http://schemas.microsoft.com/office/drawing/2014/main" id="{4B722224-DDC6-401F-8AAE-32A1407BB89A}"/>
              </a:ext>
            </a:extLst>
          </p:cNvPr>
          <p:cNvSpPr/>
          <p:nvPr/>
        </p:nvSpPr>
        <p:spPr>
          <a:xfrm>
            <a:off x="4860032" y="4869160"/>
            <a:ext cx="4104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Arial" pitchFamily="34" charset="0"/>
                <a:cs typeface="Arial" pitchFamily="34" charset="0"/>
              </a:rPr>
              <a:t>Figure S4.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The genotyping result of BC</a:t>
            </a:r>
            <a:r>
              <a:rPr lang="en-US" altLang="zh-CN" sz="1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altLang="zh-CN" sz="1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population using marker BrWAX3-InDel. M: 2K marker; G means glossy plant, and W means waxy plant.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YSDF2_WAX\文章\Figures\附图\Figure S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8640"/>
            <a:ext cx="3925121" cy="6265457"/>
          </a:xfrm>
          <a:prstGeom prst="rect">
            <a:avLst/>
          </a:prstGeom>
          <a:noFill/>
        </p:spPr>
      </p:pic>
      <p:sp>
        <p:nvSpPr>
          <p:cNvPr id="49" name="矩形 48">
            <a:extLst>
              <a:ext uri="{FF2B5EF4-FFF2-40B4-BE49-F238E27FC236}">
                <a16:creationId xmlns="" xmlns:a16="http://schemas.microsoft.com/office/drawing/2014/main" id="{4B722224-DDC6-401F-8AAE-32A1407BB89A}"/>
              </a:ext>
            </a:extLst>
          </p:cNvPr>
          <p:cNvSpPr/>
          <p:nvPr/>
        </p:nvSpPr>
        <p:spPr>
          <a:xfrm>
            <a:off x="5076056" y="4869160"/>
            <a:ext cx="3960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dirty="0">
                <a:latin typeface="Arial" pitchFamily="34" charset="0"/>
                <a:cs typeface="Arial" pitchFamily="34" charset="0"/>
              </a:rPr>
              <a:t>Figure </a:t>
            </a:r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S5.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The genotyping result of (SD369×SD2135)-F</a:t>
            </a:r>
            <a:r>
              <a:rPr lang="en-US" altLang="zh-CN" sz="1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population using marker BrWAX3-InDel.  M: 2K marker; G means glossy plant, and W means waxy plant.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I:\YSDF2_WAX\精细定位\候选基因克隆\CER6-A07\CER6-A07-CDS-align2emf.e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6575847" cy="61047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6093296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S6.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Genomic DNA sequence alignment of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Bra004034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BrCER6.A07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) from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  <a:sym typeface="+mn-ea"/>
              </a:rPr>
              <a:t>SD369 and R16-11.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There were 8 SNP variations between the genomic sequence of R16-11 and SD369. 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423863" y="27480"/>
            <a:ext cx="8296275" cy="5758582"/>
            <a:chOff x="423863" y="332656"/>
            <a:chExt cx="8296275" cy="5758582"/>
          </a:xfrm>
        </p:grpSpPr>
        <p:pic>
          <p:nvPicPr>
            <p:cNvPr id="5125" name="Picture 5" descr="I:\YSDF2_WAX\精细定位\候选基因克隆\CER6-A07\CER6-A07-protein-align.e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3863" y="766763"/>
              <a:ext cx="8296275" cy="5324475"/>
            </a:xfrm>
            <a:prstGeom prst="rect">
              <a:avLst/>
            </a:prstGeom>
            <a:noFill/>
            <a:ln>
              <a:noFill/>
              <a:prstDash val="sysDash"/>
            </a:ln>
          </p:spPr>
        </p:pic>
        <p:grpSp>
          <p:nvGrpSpPr>
            <p:cNvPr id="21" name="组合 20"/>
            <p:cNvGrpSpPr/>
            <p:nvPr/>
          </p:nvGrpSpPr>
          <p:grpSpPr>
            <a:xfrm>
              <a:off x="1907704" y="332656"/>
              <a:ext cx="6192689" cy="2458948"/>
              <a:chOff x="1907704" y="332656"/>
              <a:chExt cx="6192689" cy="2458948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3679623" y="692696"/>
                <a:ext cx="1756473" cy="57606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6732241" y="692696"/>
                <a:ext cx="1368152" cy="57606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1907704" y="1447076"/>
                <a:ext cx="288032" cy="57606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2" name="直接箭头连接符 11"/>
              <p:cNvCxnSpPr/>
              <p:nvPr/>
            </p:nvCxnSpPr>
            <p:spPr>
              <a:xfrm>
                <a:off x="5868144" y="515835"/>
                <a:ext cx="0" cy="228600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5646101" y="332656"/>
                <a:ext cx="57606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/>
                  <a:t>47 </a:t>
                </a:r>
                <a:r>
                  <a:rPr lang="en-US" altLang="zh-CN" sz="1050" b="1" dirty="0" err="1" smtClean="0"/>
                  <a:t>bp</a:t>
                </a:r>
                <a:endParaRPr lang="zh-CN" altLang="en-US" sz="1050" b="1" dirty="0"/>
              </a:p>
            </p:txBody>
          </p:sp>
          <p:cxnSp>
            <p:nvCxnSpPr>
              <p:cNvPr id="14" name="直接箭头连接符 13"/>
              <p:cNvCxnSpPr/>
              <p:nvPr/>
            </p:nvCxnSpPr>
            <p:spPr>
              <a:xfrm>
                <a:off x="7602355" y="515835"/>
                <a:ext cx="0" cy="228600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7380312" y="332656"/>
                <a:ext cx="57606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/>
                  <a:t>70 </a:t>
                </a:r>
                <a:r>
                  <a:rPr lang="en-US" altLang="zh-CN" sz="1050" b="1" dirty="0" err="1" smtClean="0"/>
                  <a:t>bp</a:t>
                </a:r>
                <a:endParaRPr lang="zh-CN" altLang="en-US" sz="1050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221387" y="455207"/>
                <a:ext cx="57606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/>
                  <a:t>H1</a:t>
                </a:r>
                <a:endParaRPr lang="zh-CN" altLang="en-US" sz="1050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061388" y="412232"/>
                <a:ext cx="57606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/>
                  <a:t>H2</a:t>
                </a:r>
                <a:endParaRPr lang="zh-CN" altLang="en-US" sz="1050" b="1" dirty="0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6053689" y="2242964"/>
                <a:ext cx="1614656" cy="548640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9" name="直接箭头连接符 18"/>
              <p:cNvCxnSpPr/>
              <p:nvPr/>
            </p:nvCxnSpPr>
            <p:spPr>
              <a:xfrm>
                <a:off x="6804248" y="2128664"/>
                <a:ext cx="0" cy="91440"/>
              </a:xfrm>
              <a:prstGeom prst="straightConnector1">
                <a:avLst/>
              </a:prstGeom>
              <a:ln w="15875">
                <a:solidFill>
                  <a:schemeClr val="accent6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/>
          <p:cNvSpPr txBox="1"/>
          <p:nvPr/>
        </p:nvSpPr>
        <p:spPr>
          <a:xfrm>
            <a:off x="107504" y="5733256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S7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. Protein sequence alignment between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Bra004034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BrCER6.A07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) from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  <a:sym typeface="+mn-ea"/>
              </a:rPr>
              <a:t>R16-11, SD369, and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  <a:sym typeface="+mn-ea"/>
              </a:rPr>
              <a:t>AtCER6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  <a:sym typeface="+mn-ea"/>
              </a:rPr>
              <a:t> in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  <a:sym typeface="+mn-ea"/>
              </a:rPr>
              <a:t>Arabidopsis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  <a:sym typeface="+mn-ea"/>
              </a:rPr>
              <a:t>.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Two SNPs caused non-synonymous mutations at 47 and 70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a.a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, which did not affect the protein function. Boxed segments H1 and H2 correspond to putative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transmembrane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regions. The boxed region with an arrowhead indicates a highly conserved region that contains the predicted active site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cysteine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32040" y="4725144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S8.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Expression validation of RNA-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Seq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data by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qRT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-PCR. Error bars indicate SD (n=3). The relative expression of R16-11 was used as the control in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qRT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-PCR analysis. The FPKM value represented the expression level of each gene revealed by RNA-Seq.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I:\YSDF2_WAX\文章\Figures\附图\qPCR RNA-seq 标准版_画板 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973442" cy="6395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45224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400" b="1" dirty="0" smtClean="0">
                <a:latin typeface="Arial" pitchFamily="34" charset="0"/>
                <a:cs typeface="Arial" pitchFamily="34" charset="0"/>
              </a:rPr>
              <a:t>Figure S9. </a:t>
            </a:r>
            <a:r>
              <a:rPr lang="en-US" altLang="zh-CN" sz="1400" dirty="0" err="1" smtClean="0">
                <a:latin typeface="Arial" pitchFamily="34" charset="0"/>
                <a:cs typeface="Arial" pitchFamily="34" charset="0"/>
              </a:rPr>
              <a:t>qRT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-PCR of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BrWAX3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BrCER60.A09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Bra004034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BrCER6.A07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) in different tissues of waxy R16-11.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BrCER60.A09 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expressed  predominately in leaves, whereas in stamen for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BrCER6.A07 .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altLang="zh-CN" sz="1400" i="1" dirty="0" err="1" smtClean="0">
                <a:latin typeface="Arial" pitchFamily="34" charset="0"/>
                <a:cs typeface="Arial" pitchFamily="34" charset="0"/>
              </a:rPr>
              <a:t>BrGAPDH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were used as an internal control. Error bars indicate SE (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=3). Value of *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&lt;0.05 (Student’s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-test). Value of **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&lt;0.01 (Student’s </a:t>
            </a:r>
            <a:r>
              <a:rPr lang="en-US" altLang="zh-CN" sz="14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altLang="zh-CN" sz="1400" dirty="0" smtClean="0">
                <a:latin typeface="Arial" pitchFamily="34" charset="0"/>
                <a:cs typeface="Arial" pitchFamily="34" charset="0"/>
              </a:rPr>
              <a:t>-test). </a:t>
            </a:r>
            <a:endParaRPr lang="zh-CN" alt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I:\YSDF2_WAX\文章\Figures\附图\Figure S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285584" cy="497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</TotalTime>
  <Words>402</Words>
  <Application>Microsoft Office PowerPoint</Application>
  <PresentationFormat>全屏显示(4:3)</PresentationFormat>
  <Paragraphs>47</Paragraphs>
  <Slides>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AutoBVT</cp:lastModifiedBy>
  <cp:revision>183</cp:revision>
  <dcterms:created xsi:type="dcterms:W3CDTF">2022-07-06T08:03:25Z</dcterms:created>
  <dcterms:modified xsi:type="dcterms:W3CDTF">2022-07-20T00:45:13Z</dcterms:modified>
</cp:coreProperties>
</file>