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4"/>
  </p:notesMasterIdLst>
  <p:sldIdLst>
    <p:sldId id="271" r:id="rId5"/>
    <p:sldId id="259" r:id="rId6"/>
    <p:sldId id="269" r:id="rId7"/>
    <p:sldId id="265" r:id="rId8"/>
    <p:sldId id="267" r:id="rId9"/>
    <p:sldId id="263" r:id="rId10"/>
    <p:sldId id="256" r:id="rId11"/>
    <p:sldId id="257" r:id="rId12"/>
    <p:sldId id="258" r:id="rId13"/>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7E36E50-5464-DED6-B006-023935DAE321}" name="Doty, Megan (NIH/NIDCR) [F]" initials="DM([" userId="S::dotymee@nih.gov::0c0f57a5-85fe-46b0-a0a4-e7407c11b7d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FB0C52-3381-4999-8FF7-361228CBF669}" v="1" dt="2022-08-03T02:30:02.1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8370"/>
    <p:restoredTop sz="96350"/>
  </p:normalViewPr>
  <p:slideViewPr>
    <p:cSldViewPr snapToGrid="0" snapToObjects="1">
      <p:cViewPr varScale="1">
        <p:scale>
          <a:sx n="54" d="100"/>
          <a:sy n="54" d="100"/>
        </p:scale>
        <p:origin x="2779" y="5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ulkarni, Ashok (NIH/NIDCR) [E]" userId="cb1a3168-ee4a-4a16-abaa-f9c6613758fb" providerId="ADAL" clId="{03FB0C52-3381-4999-8FF7-361228CBF669}"/>
    <pc:docChg chg="addSld modSld">
      <pc:chgData name="Kulkarni, Ashok (NIH/NIDCR) [E]" userId="cb1a3168-ee4a-4a16-abaa-f9c6613758fb" providerId="ADAL" clId="{03FB0C52-3381-4999-8FF7-361228CBF669}" dt="2022-08-03T02:30:02.098" v="0"/>
      <pc:docMkLst>
        <pc:docMk/>
      </pc:docMkLst>
      <pc:sldChg chg="add">
        <pc:chgData name="Kulkarni, Ashok (NIH/NIDCR) [E]" userId="cb1a3168-ee4a-4a16-abaa-f9c6613758fb" providerId="ADAL" clId="{03FB0C52-3381-4999-8FF7-361228CBF669}" dt="2022-08-03T02:30:02.098" v="0"/>
        <pc:sldMkLst>
          <pc:docMk/>
          <pc:sldMk cId="2885350918" sldId="256"/>
        </pc:sldMkLst>
      </pc:sldChg>
      <pc:sldChg chg="add">
        <pc:chgData name="Kulkarni, Ashok (NIH/NIDCR) [E]" userId="cb1a3168-ee4a-4a16-abaa-f9c6613758fb" providerId="ADAL" clId="{03FB0C52-3381-4999-8FF7-361228CBF669}" dt="2022-08-03T02:30:02.098" v="0"/>
        <pc:sldMkLst>
          <pc:docMk/>
          <pc:sldMk cId="2413824026" sldId="257"/>
        </pc:sldMkLst>
      </pc:sldChg>
      <pc:sldChg chg="add">
        <pc:chgData name="Kulkarni, Ashok (NIH/NIDCR) [E]" userId="cb1a3168-ee4a-4a16-abaa-f9c6613758fb" providerId="ADAL" clId="{03FB0C52-3381-4999-8FF7-361228CBF669}" dt="2022-08-03T02:30:02.098" v="0"/>
        <pc:sldMkLst>
          <pc:docMk/>
          <pc:sldMk cId="2307199723" sldId="25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37951D-ADE6-1648-8282-9FD1FA1984D7}" type="datetimeFigureOut">
              <a:rPr lang="en-US" smtClean="0"/>
              <a:t>8/2/2022</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457F65-F9DB-EF49-B0F7-175A345E9150}" type="slidenum">
              <a:rPr lang="en-US" smtClean="0"/>
              <a:t>‹#›</a:t>
            </a:fld>
            <a:endParaRPr lang="en-US"/>
          </a:p>
        </p:txBody>
      </p:sp>
    </p:spTree>
    <p:extLst>
      <p:ext uri="{BB962C8B-B14F-4D97-AF65-F5344CB8AC3E}">
        <p14:creationId xmlns:p14="http://schemas.microsoft.com/office/powerpoint/2010/main" val="3175800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457F65-F9DB-EF49-B0F7-175A345E9150}" type="slidenum">
              <a:rPr lang="en-US" smtClean="0"/>
              <a:t>6</a:t>
            </a:fld>
            <a:endParaRPr lang="en-US"/>
          </a:p>
        </p:txBody>
      </p:sp>
    </p:spTree>
    <p:extLst>
      <p:ext uri="{BB962C8B-B14F-4D97-AF65-F5344CB8AC3E}">
        <p14:creationId xmlns:p14="http://schemas.microsoft.com/office/powerpoint/2010/main" val="3562443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DA71C1E-E323-B641-8F73-5994930BE4B1}" type="slidenum">
              <a:rPr lang="en-US" smtClean="0"/>
              <a:t>8</a:t>
            </a:fld>
            <a:endParaRPr lang="en-US"/>
          </a:p>
        </p:txBody>
      </p:sp>
    </p:spTree>
    <p:extLst>
      <p:ext uri="{BB962C8B-B14F-4D97-AF65-F5344CB8AC3E}">
        <p14:creationId xmlns:p14="http://schemas.microsoft.com/office/powerpoint/2010/main" val="28639516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3"/>
            <a:ext cx="6606540" cy="3501813"/>
          </a:xfrm>
        </p:spPr>
        <p:txBody>
          <a:bodyPr anchor="b"/>
          <a:lstStyle>
            <a:lvl1pPr algn="ctr">
              <a:defRPr sz="5100"/>
            </a:lvl1pPr>
          </a:lstStyle>
          <a:p>
            <a:r>
              <a:rPr lang="en-US"/>
              <a:t>Click to edit Master title style</a:t>
            </a:r>
            <a:endParaRPr lang="en-US" dirty="0"/>
          </a:p>
        </p:txBody>
      </p:sp>
      <p:sp>
        <p:nvSpPr>
          <p:cNvPr id="3" name="Subtitle 2"/>
          <p:cNvSpPr>
            <a:spLocks noGrp="1"/>
          </p:cNvSpPr>
          <p:nvPr>
            <p:ph type="subTitle" idx="1"/>
          </p:nvPr>
        </p:nvSpPr>
        <p:spPr>
          <a:xfrm>
            <a:off x="971550" y="5282989"/>
            <a:ext cx="5829300" cy="2428451"/>
          </a:xfrm>
        </p:spPr>
        <p:txBody>
          <a:bodyPr/>
          <a:lstStyle>
            <a:lvl1pPr marL="0" indent="0" algn="ctr">
              <a:buNone/>
              <a:defRPr sz="2040"/>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3856B44-9075-2442-9E1E-3AF5C3E8788F}" type="datetimeFigureOut">
              <a:rPr lang="en-US" smtClean="0"/>
              <a:t>8/2/2022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DA8B1-4857-8A44-9958-7A042F52725A}" type="slidenum">
              <a:rPr lang="en-US" smtClean="0"/>
              <a:t>‹#›</a:t>
            </a:fld>
            <a:endParaRPr lang="en-US"/>
          </a:p>
        </p:txBody>
      </p:sp>
    </p:spTree>
    <p:extLst>
      <p:ext uri="{BB962C8B-B14F-4D97-AF65-F5344CB8AC3E}">
        <p14:creationId xmlns:p14="http://schemas.microsoft.com/office/powerpoint/2010/main" val="3877722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856B44-9075-2442-9E1E-3AF5C3E8788F}" type="datetimeFigureOut">
              <a:rPr lang="en-US" smtClean="0"/>
              <a:t>8/2/2022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DA8B1-4857-8A44-9958-7A042F52725A}" type="slidenum">
              <a:rPr lang="en-US" smtClean="0"/>
              <a:t>‹#›</a:t>
            </a:fld>
            <a:endParaRPr lang="en-US"/>
          </a:p>
        </p:txBody>
      </p:sp>
    </p:spTree>
    <p:extLst>
      <p:ext uri="{BB962C8B-B14F-4D97-AF65-F5344CB8AC3E}">
        <p14:creationId xmlns:p14="http://schemas.microsoft.com/office/powerpoint/2010/main" val="1606037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4" y="535517"/>
            <a:ext cx="1675924"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3" y="535517"/>
            <a:ext cx="4930616" cy="85240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856B44-9075-2442-9E1E-3AF5C3E8788F}" type="datetimeFigureOut">
              <a:rPr lang="en-US" smtClean="0"/>
              <a:t>8/2/2022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DA8B1-4857-8A44-9958-7A042F52725A}" type="slidenum">
              <a:rPr lang="en-US" smtClean="0"/>
              <a:t>‹#›</a:t>
            </a:fld>
            <a:endParaRPr lang="en-US"/>
          </a:p>
        </p:txBody>
      </p:sp>
    </p:spTree>
    <p:extLst>
      <p:ext uri="{BB962C8B-B14F-4D97-AF65-F5344CB8AC3E}">
        <p14:creationId xmlns:p14="http://schemas.microsoft.com/office/powerpoint/2010/main" val="136514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3856B44-9075-2442-9E1E-3AF5C3E8788F}" type="datetimeFigureOut">
              <a:rPr lang="en-US" smtClean="0"/>
              <a:t>8/2/2022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DA8B1-4857-8A44-9958-7A042F52725A}" type="slidenum">
              <a:rPr lang="en-US" smtClean="0"/>
              <a:t>‹#›</a:t>
            </a:fld>
            <a:endParaRPr lang="en-US"/>
          </a:p>
        </p:txBody>
      </p:sp>
    </p:spTree>
    <p:extLst>
      <p:ext uri="{BB962C8B-B14F-4D97-AF65-F5344CB8AC3E}">
        <p14:creationId xmlns:p14="http://schemas.microsoft.com/office/powerpoint/2010/main" val="3365690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5" y="2507618"/>
            <a:ext cx="6703695" cy="4184014"/>
          </a:xfrm>
        </p:spPr>
        <p:txBody>
          <a:bodyPr anchor="b"/>
          <a:lstStyle>
            <a:lvl1pPr>
              <a:defRPr sz="5100"/>
            </a:lvl1pPr>
          </a:lstStyle>
          <a:p>
            <a:r>
              <a:rPr lang="en-US"/>
              <a:t>Click to edit Master title style</a:t>
            </a:r>
            <a:endParaRPr lang="en-US" dirty="0"/>
          </a:p>
        </p:txBody>
      </p:sp>
      <p:sp>
        <p:nvSpPr>
          <p:cNvPr id="3" name="Text Placeholder 2"/>
          <p:cNvSpPr>
            <a:spLocks noGrp="1"/>
          </p:cNvSpPr>
          <p:nvPr>
            <p:ph type="body" idx="1"/>
          </p:nvPr>
        </p:nvSpPr>
        <p:spPr>
          <a:xfrm>
            <a:off x="530305" y="6731215"/>
            <a:ext cx="6703695" cy="2200274"/>
          </a:xfrm>
        </p:spPr>
        <p:txBody>
          <a:bodyPr/>
          <a:lstStyle>
            <a:lvl1pPr marL="0" indent="0">
              <a:buNone/>
              <a:defRPr sz="2040">
                <a:solidFill>
                  <a:schemeClr val="tx1"/>
                </a:solidFill>
              </a:defRPr>
            </a:lvl1pPr>
            <a:lvl2pPr marL="388620" indent="0">
              <a:buNone/>
              <a:defRPr sz="1700">
                <a:solidFill>
                  <a:schemeClr val="tx1">
                    <a:tint val="75000"/>
                  </a:schemeClr>
                </a:solidFill>
              </a:defRPr>
            </a:lvl2pPr>
            <a:lvl3pPr marL="777240" indent="0">
              <a:buNone/>
              <a:defRPr sz="1530">
                <a:solidFill>
                  <a:schemeClr val="tx1">
                    <a:tint val="75000"/>
                  </a:schemeClr>
                </a:solidFill>
              </a:defRPr>
            </a:lvl3pPr>
            <a:lvl4pPr marL="1165860" indent="0">
              <a:buNone/>
              <a:defRPr sz="1360">
                <a:solidFill>
                  <a:schemeClr val="tx1">
                    <a:tint val="75000"/>
                  </a:schemeClr>
                </a:solidFill>
              </a:defRPr>
            </a:lvl4pPr>
            <a:lvl5pPr marL="1554480" indent="0">
              <a:buNone/>
              <a:defRPr sz="1360">
                <a:solidFill>
                  <a:schemeClr val="tx1">
                    <a:tint val="75000"/>
                  </a:schemeClr>
                </a:solidFill>
              </a:defRPr>
            </a:lvl5pPr>
            <a:lvl6pPr marL="1943100" indent="0">
              <a:buNone/>
              <a:defRPr sz="1360">
                <a:solidFill>
                  <a:schemeClr val="tx1">
                    <a:tint val="75000"/>
                  </a:schemeClr>
                </a:solidFill>
              </a:defRPr>
            </a:lvl6pPr>
            <a:lvl7pPr marL="2331720" indent="0">
              <a:buNone/>
              <a:defRPr sz="1360">
                <a:solidFill>
                  <a:schemeClr val="tx1">
                    <a:tint val="75000"/>
                  </a:schemeClr>
                </a:solidFill>
              </a:defRPr>
            </a:lvl7pPr>
            <a:lvl8pPr marL="2720340" indent="0">
              <a:buNone/>
              <a:defRPr sz="1360">
                <a:solidFill>
                  <a:schemeClr val="tx1">
                    <a:tint val="75000"/>
                  </a:schemeClr>
                </a:solidFill>
              </a:defRPr>
            </a:lvl8pPr>
            <a:lvl9pPr marL="3108960" indent="0">
              <a:buNone/>
              <a:defRPr sz="13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856B44-9075-2442-9E1E-3AF5C3E8788F}" type="datetimeFigureOut">
              <a:rPr lang="en-US" smtClean="0"/>
              <a:t>8/2/2022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3DA8B1-4857-8A44-9958-7A042F52725A}" type="slidenum">
              <a:rPr lang="en-US" smtClean="0"/>
              <a:t>‹#›</a:t>
            </a:fld>
            <a:endParaRPr lang="en-US"/>
          </a:p>
        </p:txBody>
      </p:sp>
    </p:spTree>
    <p:extLst>
      <p:ext uri="{BB962C8B-B14F-4D97-AF65-F5344CB8AC3E}">
        <p14:creationId xmlns:p14="http://schemas.microsoft.com/office/powerpoint/2010/main" val="91482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3856B44-9075-2442-9E1E-3AF5C3E8788F}" type="datetimeFigureOut">
              <a:rPr lang="en-US" smtClean="0"/>
              <a:t>8/2/2022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DA8B1-4857-8A44-9958-7A042F52725A}" type="slidenum">
              <a:rPr lang="en-US" smtClean="0"/>
              <a:t>‹#›</a:t>
            </a:fld>
            <a:endParaRPr lang="en-US"/>
          </a:p>
        </p:txBody>
      </p:sp>
    </p:spTree>
    <p:extLst>
      <p:ext uri="{BB962C8B-B14F-4D97-AF65-F5344CB8AC3E}">
        <p14:creationId xmlns:p14="http://schemas.microsoft.com/office/powerpoint/2010/main" val="398885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5" y="535519"/>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6" y="2465706"/>
            <a:ext cx="3288089"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535366" y="3674110"/>
            <a:ext cx="3288089"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78" y="2465706"/>
            <a:ext cx="3304282" cy="1208404"/>
          </a:xfrm>
        </p:spPr>
        <p:txBody>
          <a:bodyPr anchor="b"/>
          <a:lstStyle>
            <a:lvl1pPr marL="0" indent="0">
              <a:buNone/>
              <a:defRPr sz="2040" b="1"/>
            </a:lvl1pPr>
            <a:lvl2pPr marL="388620" indent="0">
              <a:buNone/>
              <a:defRPr sz="1700"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3934778" y="3674110"/>
            <a:ext cx="3304282" cy="5404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856B44-9075-2442-9E1E-3AF5C3E8788F}" type="datetimeFigureOut">
              <a:rPr lang="en-US" smtClean="0"/>
              <a:t>8/2/2022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3DA8B1-4857-8A44-9958-7A042F52725A}" type="slidenum">
              <a:rPr lang="en-US" smtClean="0"/>
              <a:t>‹#›</a:t>
            </a:fld>
            <a:endParaRPr lang="en-US"/>
          </a:p>
        </p:txBody>
      </p:sp>
    </p:spTree>
    <p:extLst>
      <p:ext uri="{BB962C8B-B14F-4D97-AF65-F5344CB8AC3E}">
        <p14:creationId xmlns:p14="http://schemas.microsoft.com/office/powerpoint/2010/main" val="373375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3856B44-9075-2442-9E1E-3AF5C3E8788F}" type="datetimeFigureOut">
              <a:rPr lang="en-US" smtClean="0"/>
              <a:t>8/2/2022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3DA8B1-4857-8A44-9958-7A042F52725A}" type="slidenum">
              <a:rPr lang="en-US" smtClean="0"/>
              <a:t>‹#›</a:t>
            </a:fld>
            <a:endParaRPr lang="en-US"/>
          </a:p>
        </p:txBody>
      </p:sp>
    </p:spTree>
    <p:extLst>
      <p:ext uri="{BB962C8B-B14F-4D97-AF65-F5344CB8AC3E}">
        <p14:creationId xmlns:p14="http://schemas.microsoft.com/office/powerpoint/2010/main" val="1323540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856B44-9075-2442-9E1E-3AF5C3E8788F}" type="datetimeFigureOut">
              <a:rPr lang="en-US" smtClean="0"/>
              <a:t>8/2/2022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3DA8B1-4857-8A44-9958-7A042F52725A}" type="slidenum">
              <a:rPr lang="en-US" smtClean="0"/>
              <a:t>‹#›</a:t>
            </a:fld>
            <a:endParaRPr lang="en-US"/>
          </a:p>
        </p:txBody>
      </p:sp>
    </p:spTree>
    <p:extLst>
      <p:ext uri="{BB962C8B-B14F-4D97-AF65-F5344CB8AC3E}">
        <p14:creationId xmlns:p14="http://schemas.microsoft.com/office/powerpoint/2010/main" val="4044382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Content Placeholder 2"/>
          <p:cNvSpPr>
            <a:spLocks noGrp="1"/>
          </p:cNvSpPr>
          <p:nvPr>
            <p:ph idx="1"/>
          </p:nvPr>
        </p:nvSpPr>
        <p:spPr>
          <a:xfrm>
            <a:off x="3304282" y="1448226"/>
            <a:ext cx="3934778" cy="7147983"/>
          </a:xfrm>
        </p:spPr>
        <p:txBody>
          <a:bodyPr/>
          <a:lstStyle>
            <a:lvl1pPr>
              <a:defRPr sz="2720"/>
            </a:lvl1pPr>
            <a:lvl2pPr>
              <a:defRPr sz="2380"/>
            </a:lvl2pPr>
            <a:lvl3pPr>
              <a:defRPr sz="204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E3856B44-9075-2442-9E1E-3AF5C3E8788F}" type="datetimeFigureOut">
              <a:rPr lang="en-US" smtClean="0"/>
              <a:t>8/2/2022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DA8B1-4857-8A44-9958-7A042F52725A}" type="slidenum">
              <a:rPr lang="en-US" smtClean="0"/>
              <a:t>‹#›</a:t>
            </a:fld>
            <a:endParaRPr lang="en-US"/>
          </a:p>
        </p:txBody>
      </p:sp>
    </p:spTree>
    <p:extLst>
      <p:ext uri="{BB962C8B-B14F-4D97-AF65-F5344CB8AC3E}">
        <p14:creationId xmlns:p14="http://schemas.microsoft.com/office/powerpoint/2010/main" val="1265442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1" cy="2346960"/>
          </a:xfrm>
        </p:spPr>
        <p:txBody>
          <a:bodyPr anchor="b"/>
          <a:lstStyle>
            <a:lvl1pPr>
              <a:defRPr sz="272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2" y="1448226"/>
            <a:ext cx="3934778" cy="7147983"/>
          </a:xfrm>
        </p:spPr>
        <p:txBody>
          <a:bodyPr anchor="t"/>
          <a:lstStyle>
            <a:lvl1pPr marL="0" indent="0">
              <a:buNone/>
              <a:defRPr sz="2720"/>
            </a:lvl1pPr>
            <a:lvl2pPr marL="388620" indent="0">
              <a:buNone/>
              <a:defRPr sz="2380"/>
            </a:lvl2pPr>
            <a:lvl3pPr marL="777240" indent="0">
              <a:buNone/>
              <a:defRPr sz="2040"/>
            </a:lvl3pPr>
            <a:lvl4pPr marL="1165860" indent="0">
              <a:buNone/>
              <a:defRPr sz="1700"/>
            </a:lvl4pPr>
            <a:lvl5pPr marL="1554480" indent="0">
              <a:buNone/>
              <a:defRPr sz="1700"/>
            </a:lvl5pPr>
            <a:lvl6pPr marL="1943100" indent="0">
              <a:buNone/>
              <a:defRPr sz="1700"/>
            </a:lvl6pPr>
            <a:lvl7pPr marL="2331720" indent="0">
              <a:buNone/>
              <a:defRPr sz="1700"/>
            </a:lvl7pPr>
            <a:lvl8pPr marL="2720340" indent="0">
              <a:buNone/>
              <a:defRPr sz="1700"/>
            </a:lvl8pPr>
            <a:lvl9pPr marL="3108960" indent="0">
              <a:buNone/>
              <a:defRPr sz="1700"/>
            </a:lvl9pPr>
          </a:lstStyle>
          <a:p>
            <a:r>
              <a:rPr lang="en-US"/>
              <a:t>Click icon to add picture</a:t>
            </a:r>
            <a:endParaRPr lang="en-US" dirty="0"/>
          </a:p>
        </p:txBody>
      </p:sp>
      <p:sp>
        <p:nvSpPr>
          <p:cNvPr id="4" name="Text Placeholder 3"/>
          <p:cNvSpPr>
            <a:spLocks noGrp="1"/>
          </p:cNvSpPr>
          <p:nvPr>
            <p:ph type="body" sz="half" idx="2"/>
          </p:nvPr>
        </p:nvSpPr>
        <p:spPr>
          <a:xfrm>
            <a:off x="535365" y="3017520"/>
            <a:ext cx="2506801" cy="5590329"/>
          </a:xfrm>
        </p:spPr>
        <p:txBody>
          <a:bodyPr/>
          <a:lstStyle>
            <a:lvl1pPr marL="0" indent="0">
              <a:buNone/>
              <a:defRPr sz="1360"/>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5" name="Date Placeholder 4"/>
          <p:cNvSpPr>
            <a:spLocks noGrp="1"/>
          </p:cNvSpPr>
          <p:nvPr>
            <p:ph type="dt" sz="half" idx="10"/>
          </p:nvPr>
        </p:nvSpPr>
        <p:spPr/>
        <p:txBody>
          <a:bodyPr/>
          <a:lstStyle/>
          <a:p>
            <a:fld id="{E3856B44-9075-2442-9E1E-3AF5C3E8788F}" type="datetimeFigureOut">
              <a:rPr lang="en-US" smtClean="0"/>
              <a:t>8/2/2022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3DA8B1-4857-8A44-9958-7A042F52725A}" type="slidenum">
              <a:rPr lang="en-US" smtClean="0"/>
              <a:t>‹#›</a:t>
            </a:fld>
            <a:endParaRPr lang="en-US"/>
          </a:p>
        </p:txBody>
      </p:sp>
    </p:spTree>
    <p:extLst>
      <p:ext uri="{BB962C8B-B14F-4D97-AF65-F5344CB8AC3E}">
        <p14:creationId xmlns:p14="http://schemas.microsoft.com/office/powerpoint/2010/main" val="4140428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49"/>
            <a:ext cx="1748790" cy="535517"/>
          </a:xfrm>
          <a:prstGeom prst="rect">
            <a:avLst/>
          </a:prstGeom>
        </p:spPr>
        <p:txBody>
          <a:bodyPr vert="horz" lIns="91440" tIns="45720" rIns="91440" bIns="45720" rtlCol="0" anchor="ctr"/>
          <a:lstStyle>
            <a:lvl1pPr algn="l">
              <a:defRPr sz="1020">
                <a:solidFill>
                  <a:schemeClr val="tx1">
                    <a:tint val="75000"/>
                  </a:schemeClr>
                </a:solidFill>
              </a:defRPr>
            </a:lvl1pPr>
          </a:lstStyle>
          <a:p>
            <a:fld id="{E3856B44-9075-2442-9E1E-3AF5C3E8788F}" type="datetimeFigureOut">
              <a:rPr lang="en-US" smtClean="0"/>
              <a:t>8/2/2022</a:t>
            </a:fld>
            <a:endParaRPr lang="en-US"/>
          </a:p>
        </p:txBody>
      </p:sp>
      <p:sp>
        <p:nvSpPr>
          <p:cNvPr id="5" name="Footer Placeholder 4"/>
          <p:cNvSpPr>
            <a:spLocks noGrp="1"/>
          </p:cNvSpPr>
          <p:nvPr>
            <p:ph type="ftr" sz="quarter" idx="3"/>
          </p:nvPr>
        </p:nvSpPr>
        <p:spPr>
          <a:xfrm>
            <a:off x="2574608" y="9322649"/>
            <a:ext cx="2623185" cy="535517"/>
          </a:xfrm>
          <a:prstGeom prst="rect">
            <a:avLst/>
          </a:prstGeom>
        </p:spPr>
        <p:txBody>
          <a:bodyPr vert="horz" lIns="91440" tIns="45720" rIns="91440" bIns="45720" rtlCol="0" anchor="ctr"/>
          <a:lstStyle>
            <a:lvl1pPr algn="ctr">
              <a:defRPr sz="10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9"/>
            <a:ext cx="1748790" cy="535517"/>
          </a:xfrm>
          <a:prstGeom prst="rect">
            <a:avLst/>
          </a:prstGeom>
        </p:spPr>
        <p:txBody>
          <a:bodyPr vert="horz" lIns="91440" tIns="45720" rIns="91440" bIns="45720" rtlCol="0" anchor="ctr"/>
          <a:lstStyle>
            <a:lvl1pPr algn="r">
              <a:defRPr sz="1020">
                <a:solidFill>
                  <a:schemeClr val="tx1">
                    <a:tint val="75000"/>
                  </a:schemeClr>
                </a:solidFill>
              </a:defRPr>
            </a:lvl1pPr>
          </a:lstStyle>
          <a:p>
            <a:fld id="{5E3DA8B1-4857-8A44-9958-7A042F52725A}" type="slidenum">
              <a:rPr lang="en-US" smtClean="0"/>
              <a:t>‹#›</a:t>
            </a:fld>
            <a:endParaRPr lang="en-US"/>
          </a:p>
        </p:txBody>
      </p:sp>
    </p:spTree>
    <p:extLst>
      <p:ext uri="{BB962C8B-B14F-4D97-AF65-F5344CB8AC3E}">
        <p14:creationId xmlns:p14="http://schemas.microsoft.com/office/powerpoint/2010/main" val="40317145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77240" rtl="0" eaLnBrk="1" latinLnBrk="0" hangingPunct="1">
        <a:lnSpc>
          <a:spcPct val="90000"/>
        </a:lnSpc>
        <a:spcBef>
          <a:spcPct val="0"/>
        </a:spcBef>
        <a:buNone/>
        <a:defRPr sz="3740" kern="120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716CF55-D312-074F-8445-5C4C52D28627}"/>
              </a:ext>
            </a:extLst>
          </p:cNvPr>
          <p:cNvSpPr/>
          <p:nvPr/>
        </p:nvSpPr>
        <p:spPr>
          <a:xfrm>
            <a:off x="6364697" y="1682518"/>
            <a:ext cx="656706" cy="108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descr="Diagram&#10;&#10;Description automatically generated">
            <a:extLst>
              <a:ext uri="{FF2B5EF4-FFF2-40B4-BE49-F238E27FC236}">
                <a16:creationId xmlns:a16="http://schemas.microsoft.com/office/drawing/2014/main" id="{21E80767-16A6-0086-0CDF-C560E5106826}"/>
              </a:ext>
            </a:extLst>
          </p:cNvPr>
          <p:cNvPicPr>
            <a:picLocks noChangeAspect="1"/>
          </p:cNvPicPr>
          <p:nvPr/>
        </p:nvPicPr>
        <p:blipFill>
          <a:blip r:embed="rId2"/>
          <a:stretch>
            <a:fillRect/>
          </a:stretch>
        </p:blipFill>
        <p:spPr>
          <a:xfrm>
            <a:off x="110450" y="1157689"/>
            <a:ext cx="3658768" cy="3567997"/>
          </a:xfrm>
          <a:prstGeom prst="rect">
            <a:avLst/>
          </a:prstGeom>
        </p:spPr>
      </p:pic>
      <p:sp>
        <p:nvSpPr>
          <p:cNvPr id="18" name="TextBox 17">
            <a:extLst>
              <a:ext uri="{FF2B5EF4-FFF2-40B4-BE49-F238E27FC236}">
                <a16:creationId xmlns:a16="http://schemas.microsoft.com/office/drawing/2014/main" id="{F907504F-C0FD-53F8-D2B4-135CF439F020}"/>
              </a:ext>
            </a:extLst>
          </p:cNvPr>
          <p:cNvSpPr txBox="1"/>
          <p:nvPr/>
        </p:nvSpPr>
        <p:spPr>
          <a:xfrm>
            <a:off x="0" y="5978059"/>
            <a:ext cx="7772400" cy="1569660"/>
          </a:xfrm>
          <a:prstGeom prst="rect">
            <a:avLst/>
          </a:prstGeom>
          <a:noFill/>
        </p:spPr>
        <p:txBody>
          <a:bodyPr wrap="square" lIns="91440" tIns="45720" rIns="91440" bIns="45720" rtlCol="0" anchor="t">
            <a:spAutoFit/>
          </a:bodyPr>
          <a:lstStyle/>
          <a:p>
            <a:r>
              <a:rPr lang="en-US" sz="1200" b="1" dirty="0">
                <a:latin typeface="Arial"/>
                <a:cs typeface="Arial"/>
              </a:rPr>
              <a:t>Supplementary Figure S1. A) </a:t>
            </a:r>
            <a:r>
              <a:rPr lang="en-US" sz="1200" dirty="0">
                <a:latin typeface="Arial"/>
                <a:cs typeface="Arial"/>
              </a:rPr>
              <a:t>Schematic representation of study design. Innervation pattern for L4, L5, and S1 DRG used in analyses overlap with painful region in DPN. Created with </a:t>
            </a:r>
            <a:r>
              <a:rPr lang="en-US" sz="1200" dirty="0" err="1">
                <a:latin typeface="Arial"/>
                <a:cs typeface="Arial"/>
              </a:rPr>
              <a:t>BioRender</a:t>
            </a:r>
            <a:r>
              <a:rPr lang="en-US" sz="1200" dirty="0">
                <a:latin typeface="Arial"/>
                <a:cs typeface="Arial"/>
              </a:rPr>
              <a:t>. B) Heat map showing scaled and centered relative abundance data for select metabolites. Abnormally high profiles of all metabolites here would be indicative of tissue degradation. Two samples show higher abundance of some metabolites. However, these levels are reasonable for normal biological variation, and profiles of all noted metabolites are not observed to be consistently high. As such, DRG samples were determined to be of suitable quality for analysis. Row-wise annotations indicate degradative process which might produce indicated metabolites. CON indicates control samples, DPN indicates diabetic peripheral neuropathy. </a:t>
            </a:r>
            <a:endParaRPr lang="en-US" sz="1200" b="1" dirty="0">
              <a:latin typeface="Arial"/>
              <a:cs typeface="Arial"/>
            </a:endParaRPr>
          </a:p>
        </p:txBody>
      </p:sp>
      <p:pic>
        <p:nvPicPr>
          <p:cNvPr id="5" name="Picture 4" descr="hm_1c.png">
            <a:extLst>
              <a:ext uri="{FF2B5EF4-FFF2-40B4-BE49-F238E27FC236}">
                <a16:creationId xmlns:a16="http://schemas.microsoft.com/office/drawing/2014/main" id="{09503679-D52D-C0BC-5529-04D91C2585FD}"/>
              </a:ext>
            </a:extLst>
          </p:cNvPr>
          <p:cNvPicPr>
            <a:picLocks noChangeAspect="1"/>
          </p:cNvPicPr>
          <p:nvPr/>
        </p:nvPicPr>
        <p:blipFill rotWithShape="1">
          <a:blip r:embed="rId3"/>
          <a:srcRect l="14953" r="46729" b="12143"/>
          <a:stretch/>
        </p:blipFill>
        <p:spPr>
          <a:xfrm>
            <a:off x="4153152" y="753879"/>
            <a:ext cx="2733754" cy="4693072"/>
          </a:xfrm>
          <a:prstGeom prst="rect">
            <a:avLst/>
          </a:prstGeom>
        </p:spPr>
      </p:pic>
      <p:sp>
        <p:nvSpPr>
          <p:cNvPr id="7" name="Rectangle 6">
            <a:extLst>
              <a:ext uri="{FF2B5EF4-FFF2-40B4-BE49-F238E27FC236}">
                <a16:creationId xmlns:a16="http://schemas.microsoft.com/office/drawing/2014/main" id="{B9BE504B-CAA3-FAB3-FFEB-70A79DE4AB85}"/>
              </a:ext>
            </a:extLst>
          </p:cNvPr>
          <p:cNvSpPr/>
          <p:nvPr/>
        </p:nvSpPr>
        <p:spPr>
          <a:xfrm>
            <a:off x="6420464" y="1651068"/>
            <a:ext cx="656706" cy="1080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2AB2F54-2A6B-3CAB-7508-0C52E451C19B}"/>
              </a:ext>
            </a:extLst>
          </p:cNvPr>
          <p:cNvSpPr txBox="1"/>
          <p:nvPr/>
        </p:nvSpPr>
        <p:spPr>
          <a:xfrm>
            <a:off x="4746697" y="620847"/>
            <a:ext cx="724829" cy="261610"/>
          </a:xfrm>
          <a:prstGeom prst="rect">
            <a:avLst/>
          </a:prstGeom>
          <a:noFill/>
        </p:spPr>
        <p:txBody>
          <a:bodyPr wrap="square" rtlCol="0">
            <a:spAutoFit/>
          </a:bodyPr>
          <a:lstStyle/>
          <a:p>
            <a:pPr algn="ctr"/>
            <a:r>
              <a:rPr lang="en-US" sz="1100" dirty="0"/>
              <a:t>DPN</a:t>
            </a:r>
          </a:p>
        </p:txBody>
      </p:sp>
      <p:sp>
        <p:nvSpPr>
          <p:cNvPr id="9" name="TextBox 8">
            <a:extLst>
              <a:ext uri="{FF2B5EF4-FFF2-40B4-BE49-F238E27FC236}">
                <a16:creationId xmlns:a16="http://schemas.microsoft.com/office/drawing/2014/main" id="{BC15A4F0-4D15-8F99-6A77-D4F355D4D420}"/>
              </a:ext>
            </a:extLst>
          </p:cNvPr>
          <p:cNvSpPr txBox="1"/>
          <p:nvPr/>
        </p:nvSpPr>
        <p:spPr>
          <a:xfrm>
            <a:off x="4257927" y="619755"/>
            <a:ext cx="724829" cy="261610"/>
          </a:xfrm>
          <a:prstGeom prst="rect">
            <a:avLst/>
          </a:prstGeom>
          <a:noFill/>
        </p:spPr>
        <p:txBody>
          <a:bodyPr wrap="square" rtlCol="0">
            <a:spAutoFit/>
          </a:bodyPr>
          <a:lstStyle/>
          <a:p>
            <a:pPr algn="ctr"/>
            <a:r>
              <a:rPr lang="en-US" sz="1100" dirty="0"/>
              <a:t>CON</a:t>
            </a:r>
          </a:p>
        </p:txBody>
      </p:sp>
      <p:sp>
        <p:nvSpPr>
          <p:cNvPr id="10" name="TextBox 9">
            <a:extLst>
              <a:ext uri="{FF2B5EF4-FFF2-40B4-BE49-F238E27FC236}">
                <a16:creationId xmlns:a16="http://schemas.microsoft.com/office/drawing/2014/main" id="{D0B349F3-99EF-73D2-823C-6043B750ADA5}"/>
              </a:ext>
            </a:extLst>
          </p:cNvPr>
          <p:cNvSpPr txBox="1"/>
          <p:nvPr/>
        </p:nvSpPr>
        <p:spPr>
          <a:xfrm>
            <a:off x="5941716" y="1570709"/>
            <a:ext cx="1967296" cy="276999"/>
          </a:xfrm>
          <a:prstGeom prst="rect">
            <a:avLst/>
          </a:prstGeom>
          <a:noFill/>
        </p:spPr>
        <p:txBody>
          <a:bodyPr wrap="square" rtlCol="0">
            <a:spAutoFit/>
          </a:bodyPr>
          <a:lstStyle/>
          <a:p>
            <a:r>
              <a:rPr lang="en-US" sz="1200" b="1" dirty="0"/>
              <a:t>Metabolite is a product of:</a:t>
            </a:r>
          </a:p>
        </p:txBody>
      </p:sp>
      <p:pic>
        <p:nvPicPr>
          <p:cNvPr id="11" name="Picture 19" descr="hm_1c.png">
            <a:extLst>
              <a:ext uri="{FF2B5EF4-FFF2-40B4-BE49-F238E27FC236}">
                <a16:creationId xmlns:a16="http://schemas.microsoft.com/office/drawing/2014/main" id="{7D0387CD-D886-EB91-5C40-C0D4B30ADDC3}"/>
              </a:ext>
            </a:extLst>
          </p:cNvPr>
          <p:cNvPicPr>
            <a:picLocks noChangeAspect="1"/>
          </p:cNvPicPr>
          <p:nvPr/>
        </p:nvPicPr>
        <p:blipFill rotWithShape="1">
          <a:blip r:embed="rId3"/>
          <a:srcRect l="53467" t="178" r="41600" b="63214"/>
          <a:stretch/>
        </p:blipFill>
        <p:spPr>
          <a:xfrm>
            <a:off x="3791202" y="963429"/>
            <a:ext cx="351970" cy="1955455"/>
          </a:xfrm>
          <a:prstGeom prst="rect">
            <a:avLst/>
          </a:prstGeom>
        </p:spPr>
      </p:pic>
      <p:pic>
        <p:nvPicPr>
          <p:cNvPr id="12" name="Picture 19" descr="hm_1c.png">
            <a:extLst>
              <a:ext uri="{FF2B5EF4-FFF2-40B4-BE49-F238E27FC236}">
                <a16:creationId xmlns:a16="http://schemas.microsoft.com/office/drawing/2014/main" id="{19DA6520-3288-6B78-3375-372E789E6F3C}"/>
              </a:ext>
            </a:extLst>
          </p:cNvPr>
          <p:cNvPicPr>
            <a:picLocks noChangeAspect="1"/>
          </p:cNvPicPr>
          <p:nvPr/>
        </p:nvPicPr>
        <p:blipFill rotWithShape="1">
          <a:blip r:embed="rId3"/>
          <a:srcRect l="58289" t="15330" r="17647" b="73084"/>
          <a:stretch/>
        </p:blipFill>
        <p:spPr>
          <a:xfrm>
            <a:off x="5970507" y="1790584"/>
            <a:ext cx="1716930" cy="618908"/>
          </a:xfrm>
          <a:prstGeom prst="rect">
            <a:avLst/>
          </a:prstGeom>
        </p:spPr>
      </p:pic>
      <p:sp>
        <p:nvSpPr>
          <p:cNvPr id="13" name="TextBox 12">
            <a:extLst>
              <a:ext uri="{FF2B5EF4-FFF2-40B4-BE49-F238E27FC236}">
                <a16:creationId xmlns:a16="http://schemas.microsoft.com/office/drawing/2014/main" id="{BC7EEFEB-45DB-1406-E55B-8BB3A1D6204B}"/>
              </a:ext>
            </a:extLst>
          </p:cNvPr>
          <p:cNvSpPr txBox="1"/>
          <p:nvPr/>
        </p:nvSpPr>
        <p:spPr>
          <a:xfrm>
            <a:off x="186259" y="423649"/>
            <a:ext cx="487017" cy="369332"/>
          </a:xfrm>
          <a:prstGeom prst="rect">
            <a:avLst/>
          </a:prstGeom>
          <a:noFill/>
        </p:spPr>
        <p:txBody>
          <a:bodyPr wrap="square" rtlCol="0">
            <a:spAutoFit/>
          </a:bodyPr>
          <a:lstStyle/>
          <a:p>
            <a:r>
              <a:rPr lang="en-US" dirty="0"/>
              <a:t>a.</a:t>
            </a:r>
          </a:p>
        </p:txBody>
      </p:sp>
      <p:sp>
        <p:nvSpPr>
          <p:cNvPr id="14" name="TextBox 13">
            <a:extLst>
              <a:ext uri="{FF2B5EF4-FFF2-40B4-BE49-F238E27FC236}">
                <a16:creationId xmlns:a16="http://schemas.microsoft.com/office/drawing/2014/main" id="{4F70F381-BE2B-49AD-DBC2-72A8347C35B6}"/>
              </a:ext>
            </a:extLst>
          </p:cNvPr>
          <p:cNvSpPr txBox="1"/>
          <p:nvPr/>
        </p:nvSpPr>
        <p:spPr>
          <a:xfrm>
            <a:off x="3756428" y="420447"/>
            <a:ext cx="487017" cy="369332"/>
          </a:xfrm>
          <a:prstGeom prst="rect">
            <a:avLst/>
          </a:prstGeom>
          <a:noFill/>
        </p:spPr>
        <p:txBody>
          <a:bodyPr wrap="square" rtlCol="0">
            <a:spAutoFit/>
          </a:bodyPr>
          <a:lstStyle/>
          <a:p>
            <a:r>
              <a:rPr lang="en-US" dirty="0"/>
              <a:t>b.</a:t>
            </a:r>
          </a:p>
        </p:txBody>
      </p:sp>
    </p:spTree>
    <p:extLst>
      <p:ext uri="{BB962C8B-B14F-4D97-AF65-F5344CB8AC3E}">
        <p14:creationId xmlns:p14="http://schemas.microsoft.com/office/powerpoint/2010/main" val="3530390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A18172A-2BEE-1441-B529-6DEDB9CD943C}"/>
              </a:ext>
            </a:extLst>
          </p:cNvPr>
          <p:cNvSpPr txBox="1"/>
          <p:nvPr/>
        </p:nvSpPr>
        <p:spPr>
          <a:xfrm>
            <a:off x="0" y="4256599"/>
            <a:ext cx="7772400" cy="646331"/>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Supplementary Figure S2. </a:t>
            </a:r>
            <a:r>
              <a:rPr lang="en-US" sz="1200" dirty="0">
                <a:latin typeface="Arial" panose="020B0604020202020204" pitchFamily="34" charset="0"/>
                <a:cs typeface="Arial" panose="020B0604020202020204" pitchFamily="34" charset="0"/>
              </a:rPr>
              <a:t>Plotted results of PCA performed with metabolomic data. DRG donor condition is indicated by color and tissue storage method (snap frozen (SF) or </a:t>
            </a:r>
            <a:r>
              <a:rPr lang="en-US" sz="1200" dirty="0" err="1">
                <a:latin typeface="Arial" panose="020B0604020202020204" pitchFamily="34" charset="0"/>
                <a:cs typeface="Arial" panose="020B0604020202020204" pitchFamily="34" charset="0"/>
              </a:rPr>
              <a:t>RNAlater</a:t>
            </a:r>
            <a:r>
              <a:rPr lang="en-US" sz="1200" dirty="0">
                <a:latin typeface="Arial" panose="020B0604020202020204" pitchFamily="34" charset="0"/>
                <a:cs typeface="Arial" panose="020B0604020202020204" pitchFamily="34" charset="0"/>
              </a:rPr>
              <a:t> (RNA)) is indicated by shape of the point.</a:t>
            </a:r>
            <a:endParaRPr lang="en-US" sz="1200" b="1" dirty="0">
              <a:latin typeface="Arial" panose="020B0604020202020204" pitchFamily="34" charset="0"/>
              <a:cs typeface="Arial" panose="020B0604020202020204" pitchFamily="34" charset="0"/>
            </a:endParaRPr>
          </a:p>
        </p:txBody>
      </p:sp>
      <p:pic>
        <p:nvPicPr>
          <p:cNvPr id="2" name="Picture 4" descr="m_pca.png">
            <a:extLst>
              <a:ext uri="{FF2B5EF4-FFF2-40B4-BE49-F238E27FC236}">
                <a16:creationId xmlns:a16="http://schemas.microsoft.com/office/drawing/2014/main" id="{02B923DD-1975-1FAB-966D-8F6BDBD4EB14}"/>
              </a:ext>
            </a:extLst>
          </p:cNvPr>
          <p:cNvPicPr>
            <a:picLocks noChangeAspect="1"/>
          </p:cNvPicPr>
          <p:nvPr/>
        </p:nvPicPr>
        <p:blipFill>
          <a:blip r:embed="rId2"/>
          <a:stretch>
            <a:fillRect/>
          </a:stretch>
        </p:blipFill>
        <p:spPr>
          <a:xfrm>
            <a:off x="2235716" y="486218"/>
            <a:ext cx="3133725" cy="3152775"/>
          </a:xfrm>
          <a:prstGeom prst="rect">
            <a:avLst/>
          </a:prstGeom>
        </p:spPr>
      </p:pic>
    </p:spTree>
    <p:extLst>
      <p:ext uri="{BB962C8B-B14F-4D97-AF65-F5344CB8AC3E}">
        <p14:creationId xmlns:p14="http://schemas.microsoft.com/office/powerpoint/2010/main" val="3590443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A18172A-2BEE-1441-B529-6DEDB9CD943C}"/>
              </a:ext>
            </a:extLst>
          </p:cNvPr>
          <p:cNvSpPr txBox="1"/>
          <p:nvPr/>
        </p:nvSpPr>
        <p:spPr>
          <a:xfrm>
            <a:off x="0" y="4613701"/>
            <a:ext cx="7772400" cy="830997"/>
          </a:xfrm>
          <a:prstGeom prst="rect">
            <a:avLst/>
          </a:prstGeom>
          <a:noFill/>
        </p:spPr>
        <p:txBody>
          <a:bodyPr wrap="square" lIns="91440" tIns="45720" rIns="91440" bIns="45720" rtlCol="0" anchor="t">
            <a:spAutoFit/>
          </a:bodyPr>
          <a:lstStyle/>
          <a:p>
            <a:r>
              <a:rPr lang="en-US" sz="1200" b="1" dirty="0">
                <a:latin typeface="Arial"/>
                <a:cs typeface="Arial"/>
              </a:rPr>
              <a:t>Supplementary Figure S3. </a:t>
            </a:r>
            <a:r>
              <a:rPr lang="en-US" sz="1200" dirty="0">
                <a:latin typeface="Arial"/>
                <a:cs typeface="Arial"/>
              </a:rPr>
              <a:t>Concentration of amino acids in the DRG as detected using quantitative mass spectrometry panels. Amino acids are arranged according to highest average concentration in control human DRG tissues.  CON indicates control, DPN indicates Diabetic Peripheral Neuropathy. Amino acids labeled with standard 3 letter abbreviations.</a:t>
            </a:r>
            <a:endParaRPr lang="en-US" sz="1200" b="1" dirty="0">
              <a:latin typeface="Arial"/>
              <a:cs typeface="Arial"/>
            </a:endParaRPr>
          </a:p>
        </p:txBody>
      </p:sp>
      <p:pic>
        <p:nvPicPr>
          <p:cNvPr id="3" name="Picture 4">
            <a:extLst>
              <a:ext uri="{FF2B5EF4-FFF2-40B4-BE49-F238E27FC236}">
                <a16:creationId xmlns:a16="http://schemas.microsoft.com/office/drawing/2014/main" id="{27C2022A-D02A-15D9-5471-0BA49CD2BCFA}"/>
              </a:ext>
            </a:extLst>
          </p:cNvPr>
          <p:cNvPicPr>
            <a:picLocks noChangeAspect="1"/>
          </p:cNvPicPr>
          <p:nvPr/>
        </p:nvPicPr>
        <p:blipFill>
          <a:blip r:embed="rId2"/>
          <a:stretch>
            <a:fillRect/>
          </a:stretch>
        </p:blipFill>
        <p:spPr>
          <a:xfrm>
            <a:off x="395128" y="343146"/>
            <a:ext cx="6982143" cy="3444593"/>
          </a:xfrm>
          <a:prstGeom prst="rect">
            <a:avLst/>
          </a:prstGeom>
        </p:spPr>
      </p:pic>
    </p:spTree>
    <p:extLst>
      <p:ext uri="{BB962C8B-B14F-4D97-AF65-F5344CB8AC3E}">
        <p14:creationId xmlns:p14="http://schemas.microsoft.com/office/powerpoint/2010/main" val="12004364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p_pca.png">
            <a:extLst>
              <a:ext uri="{FF2B5EF4-FFF2-40B4-BE49-F238E27FC236}">
                <a16:creationId xmlns:a16="http://schemas.microsoft.com/office/drawing/2014/main" id="{2EB37588-8466-C686-8E50-3536533C1944}"/>
              </a:ext>
            </a:extLst>
          </p:cNvPr>
          <p:cNvPicPr>
            <a:picLocks noChangeAspect="1"/>
          </p:cNvPicPr>
          <p:nvPr/>
        </p:nvPicPr>
        <p:blipFill>
          <a:blip r:embed="rId2"/>
          <a:stretch>
            <a:fillRect/>
          </a:stretch>
        </p:blipFill>
        <p:spPr>
          <a:xfrm>
            <a:off x="142875" y="790575"/>
            <a:ext cx="3676650" cy="3676650"/>
          </a:xfrm>
          <a:prstGeom prst="rect">
            <a:avLst/>
          </a:prstGeom>
        </p:spPr>
      </p:pic>
      <p:sp>
        <p:nvSpPr>
          <p:cNvPr id="4" name="TextBox 3">
            <a:extLst>
              <a:ext uri="{FF2B5EF4-FFF2-40B4-BE49-F238E27FC236}">
                <a16:creationId xmlns:a16="http://schemas.microsoft.com/office/drawing/2014/main" id="{55AA9AD7-A24E-114A-9408-ABE3D37C1767}"/>
              </a:ext>
            </a:extLst>
          </p:cNvPr>
          <p:cNvSpPr txBox="1"/>
          <p:nvPr/>
        </p:nvSpPr>
        <p:spPr>
          <a:xfrm>
            <a:off x="0" y="5174806"/>
            <a:ext cx="7772400" cy="646331"/>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Supplementary Figure S4. </a:t>
            </a:r>
            <a:r>
              <a:rPr lang="en-US" sz="1200" dirty="0">
                <a:latin typeface="Arial" panose="020B0604020202020204" pitchFamily="34" charset="0"/>
                <a:cs typeface="Arial" panose="020B0604020202020204" pitchFamily="34" charset="0"/>
              </a:rPr>
              <a:t>Plotted results of (A) PCA and (B) t-SNE performed with proteomic data. For both plots, DRG donor condition is indicated by color and donor sex (female (F) or male (M)) is indicated by shape of the point.</a:t>
            </a:r>
            <a:endParaRPr lang="en-US" sz="1200" b="1" dirty="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2F99775E-6E5C-4742-AB7C-9FE8F1CB43CD}"/>
              </a:ext>
            </a:extLst>
          </p:cNvPr>
          <p:cNvSpPr txBox="1"/>
          <p:nvPr/>
        </p:nvSpPr>
        <p:spPr>
          <a:xfrm>
            <a:off x="186259" y="423649"/>
            <a:ext cx="487017" cy="369332"/>
          </a:xfrm>
          <a:prstGeom prst="rect">
            <a:avLst/>
          </a:prstGeom>
          <a:noFill/>
        </p:spPr>
        <p:txBody>
          <a:bodyPr wrap="square" rtlCol="0">
            <a:spAutoFit/>
          </a:bodyPr>
          <a:lstStyle/>
          <a:p>
            <a:r>
              <a:rPr lang="en-US" dirty="0"/>
              <a:t>a.</a:t>
            </a:r>
          </a:p>
        </p:txBody>
      </p:sp>
      <p:sp>
        <p:nvSpPr>
          <p:cNvPr id="22" name="TextBox 21">
            <a:extLst>
              <a:ext uri="{FF2B5EF4-FFF2-40B4-BE49-F238E27FC236}">
                <a16:creationId xmlns:a16="http://schemas.microsoft.com/office/drawing/2014/main" id="{38129BF3-3EE7-A348-A260-E502C36E60E7}"/>
              </a:ext>
            </a:extLst>
          </p:cNvPr>
          <p:cNvSpPr txBox="1"/>
          <p:nvPr/>
        </p:nvSpPr>
        <p:spPr>
          <a:xfrm>
            <a:off x="3756428" y="420447"/>
            <a:ext cx="487017" cy="369332"/>
          </a:xfrm>
          <a:prstGeom prst="rect">
            <a:avLst/>
          </a:prstGeom>
          <a:noFill/>
        </p:spPr>
        <p:txBody>
          <a:bodyPr wrap="square" rtlCol="0">
            <a:spAutoFit/>
          </a:bodyPr>
          <a:lstStyle/>
          <a:p>
            <a:r>
              <a:rPr lang="en-US" dirty="0"/>
              <a:t>b.</a:t>
            </a:r>
          </a:p>
        </p:txBody>
      </p:sp>
      <p:pic>
        <p:nvPicPr>
          <p:cNvPr id="3" name="Picture 4" descr="p_tsne.png">
            <a:extLst>
              <a:ext uri="{FF2B5EF4-FFF2-40B4-BE49-F238E27FC236}">
                <a16:creationId xmlns:a16="http://schemas.microsoft.com/office/drawing/2014/main" id="{D6B68F17-76E4-77AA-E550-047B7EF3BE95}"/>
              </a:ext>
            </a:extLst>
          </p:cNvPr>
          <p:cNvPicPr>
            <a:picLocks noChangeAspect="1"/>
          </p:cNvPicPr>
          <p:nvPr/>
        </p:nvPicPr>
        <p:blipFill>
          <a:blip r:embed="rId3"/>
          <a:stretch>
            <a:fillRect/>
          </a:stretch>
        </p:blipFill>
        <p:spPr>
          <a:xfrm>
            <a:off x="4000500" y="790575"/>
            <a:ext cx="3676650" cy="3676650"/>
          </a:xfrm>
          <a:prstGeom prst="rect">
            <a:avLst/>
          </a:prstGeom>
        </p:spPr>
      </p:pic>
    </p:spTree>
    <p:extLst>
      <p:ext uri="{BB962C8B-B14F-4D97-AF65-F5344CB8AC3E}">
        <p14:creationId xmlns:p14="http://schemas.microsoft.com/office/powerpoint/2010/main" val="2537981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5AA9AD7-A24E-114A-9408-ABE3D37C1767}"/>
              </a:ext>
            </a:extLst>
          </p:cNvPr>
          <p:cNvSpPr txBox="1"/>
          <p:nvPr/>
        </p:nvSpPr>
        <p:spPr>
          <a:xfrm>
            <a:off x="0" y="4983379"/>
            <a:ext cx="7772400" cy="646331"/>
          </a:xfrm>
          <a:prstGeom prst="rect">
            <a:avLst/>
          </a:prstGeom>
          <a:noFill/>
        </p:spPr>
        <p:txBody>
          <a:bodyPr wrap="square" rtlCol="0">
            <a:spAutoFit/>
          </a:bodyPr>
          <a:lstStyle/>
          <a:p>
            <a:r>
              <a:rPr lang="en-US" sz="1200" b="1" dirty="0">
                <a:latin typeface="Arial" panose="020B0604020202020204" pitchFamily="34" charset="0"/>
                <a:cs typeface="Arial" panose="020B0604020202020204" pitchFamily="34" charset="0"/>
              </a:rPr>
              <a:t>Supplementary Figure S5. </a:t>
            </a:r>
            <a:r>
              <a:rPr lang="en-US" sz="1200" dirty="0">
                <a:latin typeface="Arial" panose="020B0604020202020204" pitchFamily="34" charset="0"/>
                <a:cs typeface="Arial" panose="020B0604020202020204" pitchFamily="34" charset="0"/>
              </a:rPr>
              <a:t>Plotted results of (A) PCA and (B) t-SNE performed with phospho-proteomic data. For both plots, DRG donor condition is indicated by color and donor sex (female (F) or male (M)) is indicated by shape of the point.</a:t>
            </a:r>
            <a:endParaRPr lang="en-US" sz="1200" b="1" dirty="0">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2F99775E-6E5C-4742-AB7C-9FE8F1CB43CD}"/>
              </a:ext>
            </a:extLst>
          </p:cNvPr>
          <p:cNvSpPr txBox="1"/>
          <p:nvPr/>
        </p:nvSpPr>
        <p:spPr>
          <a:xfrm>
            <a:off x="186259" y="423649"/>
            <a:ext cx="487017" cy="369332"/>
          </a:xfrm>
          <a:prstGeom prst="rect">
            <a:avLst/>
          </a:prstGeom>
          <a:noFill/>
        </p:spPr>
        <p:txBody>
          <a:bodyPr wrap="square" rtlCol="0">
            <a:spAutoFit/>
          </a:bodyPr>
          <a:lstStyle/>
          <a:p>
            <a:r>
              <a:rPr lang="en-US" dirty="0"/>
              <a:t>a.</a:t>
            </a:r>
          </a:p>
        </p:txBody>
      </p:sp>
      <p:sp>
        <p:nvSpPr>
          <p:cNvPr id="22" name="TextBox 21">
            <a:extLst>
              <a:ext uri="{FF2B5EF4-FFF2-40B4-BE49-F238E27FC236}">
                <a16:creationId xmlns:a16="http://schemas.microsoft.com/office/drawing/2014/main" id="{38129BF3-3EE7-A348-A260-E502C36E60E7}"/>
              </a:ext>
            </a:extLst>
          </p:cNvPr>
          <p:cNvSpPr txBox="1"/>
          <p:nvPr/>
        </p:nvSpPr>
        <p:spPr>
          <a:xfrm>
            <a:off x="3735820" y="423649"/>
            <a:ext cx="487017" cy="369332"/>
          </a:xfrm>
          <a:prstGeom prst="rect">
            <a:avLst/>
          </a:prstGeom>
          <a:noFill/>
        </p:spPr>
        <p:txBody>
          <a:bodyPr wrap="square" rtlCol="0">
            <a:spAutoFit/>
          </a:bodyPr>
          <a:lstStyle/>
          <a:p>
            <a:r>
              <a:rPr lang="en-US" dirty="0"/>
              <a:t>b.</a:t>
            </a:r>
          </a:p>
        </p:txBody>
      </p:sp>
      <p:pic>
        <p:nvPicPr>
          <p:cNvPr id="2" name="Picture 2" descr="pp_pca.png">
            <a:extLst>
              <a:ext uri="{FF2B5EF4-FFF2-40B4-BE49-F238E27FC236}">
                <a16:creationId xmlns:a16="http://schemas.microsoft.com/office/drawing/2014/main" id="{2B19BDA2-51F7-8D6A-5672-D863F1CAB5EE}"/>
              </a:ext>
            </a:extLst>
          </p:cNvPr>
          <p:cNvPicPr>
            <a:picLocks noChangeAspect="1"/>
          </p:cNvPicPr>
          <p:nvPr/>
        </p:nvPicPr>
        <p:blipFill>
          <a:blip r:embed="rId2"/>
          <a:stretch>
            <a:fillRect/>
          </a:stretch>
        </p:blipFill>
        <p:spPr>
          <a:xfrm>
            <a:off x="247650" y="742950"/>
            <a:ext cx="3629025" cy="3609975"/>
          </a:xfrm>
          <a:prstGeom prst="rect">
            <a:avLst/>
          </a:prstGeom>
        </p:spPr>
      </p:pic>
      <p:pic>
        <p:nvPicPr>
          <p:cNvPr id="3" name="Picture 4" descr="pp_tsne.png">
            <a:extLst>
              <a:ext uri="{FF2B5EF4-FFF2-40B4-BE49-F238E27FC236}">
                <a16:creationId xmlns:a16="http://schemas.microsoft.com/office/drawing/2014/main" id="{2D167288-9268-1172-7602-3151ECC93C24}"/>
              </a:ext>
            </a:extLst>
          </p:cNvPr>
          <p:cNvPicPr>
            <a:picLocks noChangeAspect="1"/>
          </p:cNvPicPr>
          <p:nvPr/>
        </p:nvPicPr>
        <p:blipFill>
          <a:blip r:embed="rId3"/>
          <a:stretch>
            <a:fillRect/>
          </a:stretch>
        </p:blipFill>
        <p:spPr>
          <a:xfrm>
            <a:off x="3876675" y="742950"/>
            <a:ext cx="3648075" cy="3609975"/>
          </a:xfrm>
          <a:prstGeom prst="rect">
            <a:avLst/>
          </a:prstGeom>
        </p:spPr>
      </p:pic>
    </p:spTree>
    <p:extLst>
      <p:ext uri="{BB962C8B-B14F-4D97-AF65-F5344CB8AC3E}">
        <p14:creationId xmlns:p14="http://schemas.microsoft.com/office/powerpoint/2010/main" val="39153559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4FECE9EE-CEE6-2743-9B6F-211596D3EA44}"/>
              </a:ext>
            </a:extLst>
          </p:cNvPr>
          <p:cNvSpPr txBox="1"/>
          <p:nvPr/>
        </p:nvSpPr>
        <p:spPr>
          <a:xfrm>
            <a:off x="9922" y="3171370"/>
            <a:ext cx="487017" cy="369332"/>
          </a:xfrm>
          <a:prstGeom prst="rect">
            <a:avLst/>
          </a:prstGeom>
          <a:noFill/>
        </p:spPr>
        <p:txBody>
          <a:bodyPr wrap="square" rtlCol="0">
            <a:spAutoFit/>
          </a:bodyPr>
          <a:lstStyle/>
          <a:p>
            <a:r>
              <a:rPr lang="en-US" dirty="0"/>
              <a:t>b.</a:t>
            </a:r>
          </a:p>
        </p:txBody>
      </p:sp>
      <p:sp>
        <p:nvSpPr>
          <p:cNvPr id="10" name="TextBox 9">
            <a:extLst>
              <a:ext uri="{FF2B5EF4-FFF2-40B4-BE49-F238E27FC236}">
                <a16:creationId xmlns:a16="http://schemas.microsoft.com/office/drawing/2014/main" id="{3F697772-F1AF-B144-862E-3B714CDA72DF}"/>
              </a:ext>
            </a:extLst>
          </p:cNvPr>
          <p:cNvSpPr txBox="1"/>
          <p:nvPr/>
        </p:nvSpPr>
        <p:spPr>
          <a:xfrm>
            <a:off x="0" y="0"/>
            <a:ext cx="487017" cy="369332"/>
          </a:xfrm>
          <a:prstGeom prst="rect">
            <a:avLst/>
          </a:prstGeom>
          <a:noFill/>
        </p:spPr>
        <p:txBody>
          <a:bodyPr wrap="square" rtlCol="0">
            <a:spAutoFit/>
          </a:bodyPr>
          <a:lstStyle/>
          <a:p>
            <a:r>
              <a:rPr lang="en-US" dirty="0"/>
              <a:t>a.</a:t>
            </a:r>
          </a:p>
        </p:txBody>
      </p:sp>
      <p:pic>
        <p:nvPicPr>
          <p:cNvPr id="3" name="Picture 3" descr="MD_NAA.png">
            <a:extLst>
              <a:ext uri="{FF2B5EF4-FFF2-40B4-BE49-F238E27FC236}">
                <a16:creationId xmlns:a16="http://schemas.microsoft.com/office/drawing/2014/main" id="{BD09167A-B42B-0D30-F914-600C4705B5CF}"/>
              </a:ext>
            </a:extLst>
          </p:cNvPr>
          <p:cNvPicPr>
            <a:picLocks noChangeAspect="1"/>
          </p:cNvPicPr>
          <p:nvPr/>
        </p:nvPicPr>
        <p:blipFill>
          <a:blip r:embed="rId3"/>
          <a:stretch>
            <a:fillRect/>
          </a:stretch>
        </p:blipFill>
        <p:spPr>
          <a:xfrm>
            <a:off x="240117" y="219847"/>
            <a:ext cx="3039913" cy="2627552"/>
          </a:xfrm>
          <a:prstGeom prst="rect">
            <a:avLst/>
          </a:prstGeom>
        </p:spPr>
      </p:pic>
      <p:pic>
        <p:nvPicPr>
          <p:cNvPr id="8" name="Picture 7" descr="Diagram&#10;&#10;Description automatically generated">
            <a:extLst>
              <a:ext uri="{FF2B5EF4-FFF2-40B4-BE49-F238E27FC236}">
                <a16:creationId xmlns:a16="http://schemas.microsoft.com/office/drawing/2014/main" id="{F3450EB0-DABC-F1D8-78EB-0619FFF2D2B2}"/>
              </a:ext>
            </a:extLst>
          </p:cNvPr>
          <p:cNvPicPr>
            <a:picLocks noChangeAspect="1"/>
          </p:cNvPicPr>
          <p:nvPr/>
        </p:nvPicPr>
        <p:blipFill>
          <a:blip r:embed="rId4"/>
          <a:stretch>
            <a:fillRect/>
          </a:stretch>
        </p:blipFill>
        <p:spPr>
          <a:xfrm>
            <a:off x="495476" y="3540702"/>
            <a:ext cx="6629400" cy="3670300"/>
          </a:xfrm>
          <a:prstGeom prst="rect">
            <a:avLst/>
          </a:prstGeom>
        </p:spPr>
      </p:pic>
      <p:sp>
        <p:nvSpPr>
          <p:cNvPr id="13" name="TextBox 12">
            <a:extLst>
              <a:ext uri="{FF2B5EF4-FFF2-40B4-BE49-F238E27FC236}">
                <a16:creationId xmlns:a16="http://schemas.microsoft.com/office/drawing/2014/main" id="{D0277324-7DAE-D50C-FA4D-EE50BAEBD50D}"/>
              </a:ext>
            </a:extLst>
          </p:cNvPr>
          <p:cNvSpPr txBox="1"/>
          <p:nvPr/>
        </p:nvSpPr>
        <p:spPr>
          <a:xfrm>
            <a:off x="0" y="7305149"/>
            <a:ext cx="7772400" cy="1938992"/>
          </a:xfrm>
          <a:prstGeom prst="rect">
            <a:avLst/>
          </a:prstGeom>
          <a:noFill/>
        </p:spPr>
        <p:txBody>
          <a:bodyPr wrap="square" lIns="91440" tIns="45720" rIns="91440" bIns="45720" rtlCol="0" anchor="t">
            <a:spAutoFit/>
          </a:bodyPr>
          <a:lstStyle/>
          <a:p>
            <a:r>
              <a:rPr lang="en-US" sz="1200" b="1" dirty="0">
                <a:latin typeface="Arial"/>
                <a:cs typeface="Arial"/>
              </a:rPr>
              <a:t>Supplementary Figure S6. </a:t>
            </a:r>
            <a:r>
              <a:rPr lang="en-US" sz="1200" b="0" i="0" dirty="0">
                <a:solidFill>
                  <a:srgbClr val="000000"/>
                </a:solidFill>
                <a:effectLst/>
                <a:latin typeface="Arial"/>
                <a:cs typeface="Arial"/>
              </a:rPr>
              <a:t>A) Schematic </a:t>
            </a:r>
            <a:r>
              <a:rPr lang="en-US" sz="1200" dirty="0">
                <a:solidFill>
                  <a:srgbClr val="000000"/>
                </a:solidFill>
                <a:latin typeface="Arial"/>
                <a:cs typeface="Arial"/>
              </a:rPr>
              <a:t>depicting  a </a:t>
            </a:r>
            <a:r>
              <a:rPr lang="en-US" sz="1200" b="0" i="0" dirty="0">
                <a:solidFill>
                  <a:srgbClr val="000000"/>
                </a:solidFill>
                <a:effectLst/>
                <a:latin typeface="Arial"/>
                <a:cs typeface="Arial"/>
              </a:rPr>
              <a:t>direct </a:t>
            </a:r>
            <a:r>
              <a:rPr lang="en-US" sz="1200" dirty="0" err="1">
                <a:solidFill>
                  <a:srgbClr val="000000"/>
                </a:solidFill>
                <a:latin typeface="Arial"/>
                <a:cs typeface="Arial"/>
              </a:rPr>
              <a:t>corelation</a:t>
            </a:r>
            <a:r>
              <a:rPr lang="en-US" sz="1200" b="0" i="0" dirty="0">
                <a:solidFill>
                  <a:srgbClr val="000000"/>
                </a:solidFill>
                <a:effectLst/>
                <a:latin typeface="Arial"/>
                <a:cs typeface="Arial"/>
              </a:rPr>
              <a:t> between decreased metabolite NAA and decreased gene transcript NAT8L </a:t>
            </a:r>
            <a:r>
              <a:rPr lang="en-US" sz="1200" dirty="0">
                <a:solidFill>
                  <a:srgbClr val="000000"/>
                </a:solidFill>
                <a:latin typeface="Arial"/>
                <a:cs typeface="Arial"/>
              </a:rPr>
              <a:t>(</a:t>
            </a:r>
            <a:r>
              <a:rPr lang="en-US" sz="1200" b="0" i="0" dirty="0">
                <a:solidFill>
                  <a:srgbClr val="000000"/>
                </a:solidFill>
                <a:effectLst/>
                <a:latin typeface="Arial"/>
                <a:cs typeface="Arial"/>
              </a:rPr>
              <a:t>created with </a:t>
            </a:r>
            <a:r>
              <a:rPr lang="en-US" sz="1200" b="0" i="0" dirty="0" err="1">
                <a:solidFill>
                  <a:srgbClr val="000000"/>
                </a:solidFill>
                <a:effectLst/>
                <a:latin typeface="Arial"/>
                <a:cs typeface="Arial"/>
              </a:rPr>
              <a:t>BioRender</a:t>
            </a:r>
            <a:r>
              <a:rPr lang="en-US" sz="1200" dirty="0">
                <a:solidFill>
                  <a:srgbClr val="000000"/>
                </a:solidFill>
                <a:latin typeface="Arial"/>
                <a:cs typeface="Arial"/>
              </a:rPr>
              <a:t>).</a:t>
            </a:r>
            <a:r>
              <a:rPr lang="en-US" sz="1200" b="0" i="0" dirty="0">
                <a:solidFill>
                  <a:srgbClr val="000000"/>
                </a:solidFill>
                <a:effectLst/>
                <a:latin typeface="Arial"/>
                <a:cs typeface="Arial"/>
              </a:rPr>
              <a:t> NAA is synthesized in the mitochondria from Asp by NAT8L. NAA is then transported to Schwann cells, where it is </a:t>
            </a:r>
            <a:r>
              <a:rPr lang="en-US" sz="1200" dirty="0">
                <a:solidFill>
                  <a:srgbClr val="000000"/>
                </a:solidFill>
                <a:latin typeface="Arial"/>
                <a:cs typeface="Arial"/>
              </a:rPr>
              <a:t>used as a</a:t>
            </a:r>
            <a:r>
              <a:rPr lang="en-US" sz="1200" b="0" i="0" dirty="0">
                <a:solidFill>
                  <a:srgbClr val="000000"/>
                </a:solidFill>
                <a:effectLst/>
                <a:latin typeface="Arial"/>
                <a:cs typeface="Arial"/>
              </a:rPr>
              <a:t> precursor for myelin lipids. B) Schematic showing suggested interplay between identified molecular changes</a:t>
            </a:r>
            <a:r>
              <a:rPr lang="en-US" sz="1200" dirty="0">
                <a:solidFill>
                  <a:srgbClr val="000000"/>
                </a:solidFill>
                <a:latin typeface="Arial"/>
                <a:cs typeface="Arial"/>
              </a:rPr>
              <a:t> (</a:t>
            </a:r>
            <a:r>
              <a:rPr lang="en-US" sz="1200" b="0" i="0" dirty="0">
                <a:solidFill>
                  <a:srgbClr val="000000"/>
                </a:solidFill>
                <a:effectLst/>
                <a:latin typeface="Arial"/>
                <a:cs typeface="Arial"/>
              </a:rPr>
              <a:t>created with </a:t>
            </a:r>
            <a:r>
              <a:rPr lang="en-US" sz="1200" b="0" i="0" dirty="0" err="1">
                <a:solidFill>
                  <a:srgbClr val="000000"/>
                </a:solidFill>
                <a:effectLst/>
                <a:latin typeface="Arial"/>
                <a:cs typeface="Arial"/>
              </a:rPr>
              <a:t>BioRender</a:t>
            </a:r>
            <a:r>
              <a:rPr lang="en-US" sz="1200" dirty="0">
                <a:solidFill>
                  <a:srgbClr val="000000"/>
                </a:solidFill>
                <a:latin typeface="Arial"/>
                <a:cs typeface="Arial"/>
              </a:rPr>
              <a:t>).</a:t>
            </a:r>
            <a:r>
              <a:rPr lang="en-US" sz="1200" b="0" i="0" dirty="0">
                <a:solidFill>
                  <a:srgbClr val="000000"/>
                </a:solidFill>
                <a:effectLst/>
                <a:latin typeface="Arial"/>
                <a:cs typeface="Arial"/>
              </a:rPr>
              <a:t> Briefly, amino acid starvation can impair mitochondrial function as well as inhibit protein translation, resulting in ER stress. Impaired function of the mitochondria and ER can also lead to disrupted crosstalk between these organelles and thus disrupted phospholipid synthesis. Disrupted mitochondrial function can also impair NAA synthesis, impacting glial-neuronal structures. Changes to the extracellular matrix can be related to ER stress and amino acid uptake. Finally, both ER stress and amino acid depletion can induce hyperphosphorylation of eEF2, thus inhibiting protein translation. </a:t>
            </a:r>
            <a:endParaRPr lang="en-US" sz="1200" b="1" dirty="0">
              <a:latin typeface="Arial"/>
              <a:cs typeface="Arial"/>
            </a:endParaRPr>
          </a:p>
        </p:txBody>
      </p:sp>
    </p:spTree>
    <p:extLst>
      <p:ext uri="{BB962C8B-B14F-4D97-AF65-F5344CB8AC3E}">
        <p14:creationId xmlns:p14="http://schemas.microsoft.com/office/powerpoint/2010/main" val="3349968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Picture 56" descr="A building at night&#10;&#10;Description automatically generated with low confidence">
            <a:extLst>
              <a:ext uri="{FF2B5EF4-FFF2-40B4-BE49-F238E27FC236}">
                <a16:creationId xmlns:a16="http://schemas.microsoft.com/office/drawing/2014/main" id="{467DAAB0-0BCF-C74C-8C80-B6963F84F740}"/>
              </a:ext>
            </a:extLst>
          </p:cNvPr>
          <p:cNvPicPr>
            <a:picLocks noChangeAspect="1"/>
          </p:cNvPicPr>
          <p:nvPr/>
        </p:nvPicPr>
        <p:blipFill rotWithShape="1">
          <a:blip r:embed="rId2"/>
          <a:srcRect l="25901" t="76230" r="26948"/>
          <a:stretch/>
        </p:blipFill>
        <p:spPr>
          <a:xfrm flipH="1">
            <a:off x="3538143" y="3482086"/>
            <a:ext cx="2876941" cy="1072906"/>
          </a:xfrm>
          <a:prstGeom prst="rect">
            <a:avLst/>
          </a:prstGeom>
        </p:spPr>
      </p:pic>
      <p:pic>
        <p:nvPicPr>
          <p:cNvPr id="59" name="Picture 58" descr="A picture containing text, night, dark, night sky&#10;&#10;Description automatically generated">
            <a:extLst>
              <a:ext uri="{FF2B5EF4-FFF2-40B4-BE49-F238E27FC236}">
                <a16:creationId xmlns:a16="http://schemas.microsoft.com/office/drawing/2014/main" id="{D572A4AA-660E-844C-9AFD-80C8B1838B9A}"/>
              </a:ext>
            </a:extLst>
          </p:cNvPr>
          <p:cNvPicPr>
            <a:picLocks noChangeAspect="1"/>
          </p:cNvPicPr>
          <p:nvPr/>
        </p:nvPicPr>
        <p:blipFill rotWithShape="1">
          <a:blip r:embed="rId3"/>
          <a:srcRect l="25189" t="70759" r="27584"/>
          <a:stretch/>
        </p:blipFill>
        <p:spPr>
          <a:xfrm flipH="1">
            <a:off x="3673887" y="910257"/>
            <a:ext cx="2635862" cy="1216454"/>
          </a:xfrm>
          <a:prstGeom prst="rect">
            <a:avLst/>
          </a:prstGeom>
        </p:spPr>
      </p:pic>
      <p:sp>
        <p:nvSpPr>
          <p:cNvPr id="68" name="TextBox 67">
            <a:extLst>
              <a:ext uri="{FF2B5EF4-FFF2-40B4-BE49-F238E27FC236}">
                <a16:creationId xmlns:a16="http://schemas.microsoft.com/office/drawing/2014/main" id="{5BE02035-0B94-0A44-BD8C-CFF43DBD4455}"/>
              </a:ext>
            </a:extLst>
          </p:cNvPr>
          <p:cNvSpPr txBox="1"/>
          <p:nvPr/>
        </p:nvSpPr>
        <p:spPr>
          <a:xfrm>
            <a:off x="6227450" y="1471260"/>
            <a:ext cx="413824" cy="246221"/>
          </a:xfrm>
          <a:prstGeom prst="rect">
            <a:avLst/>
          </a:prstGeom>
          <a:noFill/>
        </p:spPr>
        <p:txBody>
          <a:bodyPr wrap="square" rtlCol="0">
            <a:spAutoFit/>
          </a:bodyPr>
          <a:lstStyle/>
          <a:p>
            <a:r>
              <a:rPr lang="en-US" sz="1000" dirty="0">
                <a:latin typeface="Arial"/>
                <a:cs typeface="Arial"/>
              </a:rPr>
              <a:t>180</a:t>
            </a:r>
          </a:p>
        </p:txBody>
      </p:sp>
      <p:sp>
        <p:nvSpPr>
          <p:cNvPr id="70" name="TextBox 69">
            <a:extLst>
              <a:ext uri="{FF2B5EF4-FFF2-40B4-BE49-F238E27FC236}">
                <a16:creationId xmlns:a16="http://schemas.microsoft.com/office/drawing/2014/main" id="{BCB740CB-401A-2A44-B678-994D2B40CEB5}"/>
              </a:ext>
            </a:extLst>
          </p:cNvPr>
          <p:cNvSpPr txBox="1"/>
          <p:nvPr/>
        </p:nvSpPr>
        <p:spPr>
          <a:xfrm>
            <a:off x="6233800" y="1348523"/>
            <a:ext cx="394774" cy="246221"/>
          </a:xfrm>
          <a:prstGeom prst="rect">
            <a:avLst/>
          </a:prstGeom>
          <a:noFill/>
        </p:spPr>
        <p:txBody>
          <a:bodyPr wrap="square" rtlCol="0">
            <a:spAutoFit/>
          </a:bodyPr>
          <a:lstStyle/>
          <a:p>
            <a:r>
              <a:rPr lang="en-US" sz="1000" dirty="0">
                <a:latin typeface="Arial"/>
                <a:cs typeface="Arial"/>
              </a:rPr>
              <a:t>245</a:t>
            </a:r>
          </a:p>
        </p:txBody>
      </p:sp>
      <p:sp>
        <p:nvSpPr>
          <p:cNvPr id="72" name="TextBox 71">
            <a:extLst>
              <a:ext uri="{FF2B5EF4-FFF2-40B4-BE49-F238E27FC236}">
                <a16:creationId xmlns:a16="http://schemas.microsoft.com/office/drawing/2014/main" id="{7448135B-A361-6240-9E3F-899CC95FF2D7}"/>
              </a:ext>
            </a:extLst>
          </p:cNvPr>
          <p:cNvSpPr txBox="1"/>
          <p:nvPr/>
        </p:nvSpPr>
        <p:spPr>
          <a:xfrm>
            <a:off x="6229003" y="1605846"/>
            <a:ext cx="394774" cy="246221"/>
          </a:xfrm>
          <a:prstGeom prst="rect">
            <a:avLst/>
          </a:prstGeom>
          <a:noFill/>
        </p:spPr>
        <p:txBody>
          <a:bodyPr wrap="square" rtlCol="0">
            <a:spAutoFit/>
          </a:bodyPr>
          <a:lstStyle/>
          <a:p>
            <a:r>
              <a:rPr lang="en-US" sz="1000" dirty="0">
                <a:latin typeface="Arial"/>
                <a:cs typeface="Arial"/>
              </a:rPr>
              <a:t>135</a:t>
            </a:r>
          </a:p>
        </p:txBody>
      </p:sp>
      <p:sp>
        <p:nvSpPr>
          <p:cNvPr id="73" name="TextBox 72">
            <a:extLst>
              <a:ext uri="{FF2B5EF4-FFF2-40B4-BE49-F238E27FC236}">
                <a16:creationId xmlns:a16="http://schemas.microsoft.com/office/drawing/2014/main" id="{6DF3E46D-F260-2F47-B4E1-61FBBE487A7D}"/>
              </a:ext>
            </a:extLst>
          </p:cNvPr>
          <p:cNvSpPr txBox="1"/>
          <p:nvPr/>
        </p:nvSpPr>
        <p:spPr>
          <a:xfrm>
            <a:off x="6216304" y="1826610"/>
            <a:ext cx="394774" cy="246221"/>
          </a:xfrm>
          <a:prstGeom prst="rect">
            <a:avLst/>
          </a:prstGeom>
          <a:noFill/>
        </p:spPr>
        <p:txBody>
          <a:bodyPr wrap="square" rtlCol="0">
            <a:spAutoFit/>
          </a:bodyPr>
          <a:lstStyle/>
          <a:p>
            <a:r>
              <a:rPr lang="en-US" sz="1000" dirty="0">
                <a:latin typeface="Arial"/>
                <a:cs typeface="Arial"/>
              </a:rPr>
              <a:t>100</a:t>
            </a:r>
          </a:p>
        </p:txBody>
      </p:sp>
      <p:cxnSp>
        <p:nvCxnSpPr>
          <p:cNvPr id="77" name="Straight Connector 76">
            <a:extLst>
              <a:ext uri="{FF2B5EF4-FFF2-40B4-BE49-F238E27FC236}">
                <a16:creationId xmlns:a16="http://schemas.microsoft.com/office/drawing/2014/main" id="{25E97183-42CA-EB4B-BFE9-A9DA9705D212}"/>
              </a:ext>
            </a:extLst>
          </p:cNvPr>
          <p:cNvCxnSpPr/>
          <p:nvPr/>
        </p:nvCxnSpPr>
        <p:spPr>
          <a:xfrm flipV="1">
            <a:off x="4926284" y="957082"/>
            <a:ext cx="0" cy="134784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EBF227D3-8FF8-A043-807E-24F9AD11096B}"/>
              </a:ext>
            </a:extLst>
          </p:cNvPr>
          <p:cNvCxnSpPr/>
          <p:nvPr/>
        </p:nvCxnSpPr>
        <p:spPr>
          <a:xfrm flipV="1">
            <a:off x="4948592" y="3460461"/>
            <a:ext cx="31750" cy="114464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262F8AF7-CF20-2C49-9D5B-06E52F68AC10}"/>
              </a:ext>
            </a:extLst>
          </p:cNvPr>
          <p:cNvSpPr txBox="1"/>
          <p:nvPr/>
        </p:nvSpPr>
        <p:spPr>
          <a:xfrm>
            <a:off x="5447050" y="700796"/>
            <a:ext cx="570396" cy="261610"/>
          </a:xfrm>
          <a:prstGeom prst="rect">
            <a:avLst/>
          </a:prstGeom>
          <a:noFill/>
        </p:spPr>
        <p:txBody>
          <a:bodyPr wrap="square" rtlCol="0">
            <a:spAutoFit/>
          </a:bodyPr>
          <a:lstStyle/>
          <a:p>
            <a:r>
              <a:rPr lang="en-US" sz="1100" dirty="0">
                <a:solidFill>
                  <a:srgbClr val="000000"/>
                </a:solidFill>
                <a:latin typeface="Arial"/>
                <a:cs typeface="Arial"/>
              </a:rPr>
              <a:t>DPN</a:t>
            </a:r>
            <a:endParaRPr lang="en-US" sz="1200" dirty="0">
              <a:solidFill>
                <a:srgbClr val="000000"/>
              </a:solidFill>
              <a:latin typeface="Arial"/>
              <a:cs typeface="Arial"/>
            </a:endParaRPr>
          </a:p>
        </p:txBody>
      </p:sp>
      <p:sp>
        <p:nvSpPr>
          <p:cNvPr id="81" name="TextBox 80">
            <a:extLst>
              <a:ext uri="{FF2B5EF4-FFF2-40B4-BE49-F238E27FC236}">
                <a16:creationId xmlns:a16="http://schemas.microsoft.com/office/drawing/2014/main" id="{4558C385-4687-6D44-8E8E-A2EA366DBA3A}"/>
              </a:ext>
            </a:extLst>
          </p:cNvPr>
          <p:cNvSpPr txBox="1"/>
          <p:nvPr/>
        </p:nvSpPr>
        <p:spPr>
          <a:xfrm>
            <a:off x="5482577" y="3282804"/>
            <a:ext cx="661845" cy="261610"/>
          </a:xfrm>
          <a:prstGeom prst="rect">
            <a:avLst/>
          </a:prstGeom>
          <a:noFill/>
        </p:spPr>
        <p:txBody>
          <a:bodyPr wrap="square" lIns="91440" tIns="45720" rIns="91440" bIns="45720" rtlCol="0" anchor="t">
            <a:spAutoFit/>
          </a:bodyPr>
          <a:lstStyle/>
          <a:p>
            <a:r>
              <a:rPr lang="en-US" sz="1100" dirty="0">
                <a:solidFill>
                  <a:srgbClr val="000000"/>
                </a:solidFill>
                <a:latin typeface="Arial"/>
                <a:cs typeface="Arial"/>
              </a:rPr>
              <a:t>DPN</a:t>
            </a:r>
          </a:p>
        </p:txBody>
      </p:sp>
      <p:sp>
        <p:nvSpPr>
          <p:cNvPr id="82" name="TextBox 81">
            <a:extLst>
              <a:ext uri="{FF2B5EF4-FFF2-40B4-BE49-F238E27FC236}">
                <a16:creationId xmlns:a16="http://schemas.microsoft.com/office/drawing/2014/main" id="{84FEB5EA-8081-1342-A467-E7824C4DD447}"/>
              </a:ext>
            </a:extLst>
          </p:cNvPr>
          <p:cNvSpPr txBox="1"/>
          <p:nvPr/>
        </p:nvSpPr>
        <p:spPr>
          <a:xfrm>
            <a:off x="4071850" y="3242329"/>
            <a:ext cx="748526" cy="261610"/>
          </a:xfrm>
          <a:prstGeom prst="rect">
            <a:avLst/>
          </a:prstGeom>
          <a:noFill/>
        </p:spPr>
        <p:txBody>
          <a:bodyPr wrap="square" lIns="91440" tIns="45720" rIns="91440" bIns="45720" rtlCol="0" anchor="t">
            <a:spAutoFit/>
          </a:bodyPr>
          <a:lstStyle/>
          <a:p>
            <a:r>
              <a:rPr lang="en-US" sz="1100" dirty="0">
                <a:solidFill>
                  <a:srgbClr val="000000"/>
                </a:solidFill>
                <a:latin typeface="Arial"/>
                <a:cs typeface="Arial"/>
              </a:rPr>
              <a:t>CON</a:t>
            </a:r>
            <a:endParaRPr lang="en-US" sz="1100">
              <a:solidFill>
                <a:srgbClr val="000000"/>
              </a:solidFill>
              <a:latin typeface="Arial"/>
              <a:cs typeface="Arial"/>
            </a:endParaRPr>
          </a:p>
        </p:txBody>
      </p:sp>
      <p:sp>
        <p:nvSpPr>
          <p:cNvPr id="84" name="TextBox 83">
            <a:extLst>
              <a:ext uri="{FF2B5EF4-FFF2-40B4-BE49-F238E27FC236}">
                <a16:creationId xmlns:a16="http://schemas.microsoft.com/office/drawing/2014/main" id="{F6499806-A38D-4C42-84D6-067BF590D752}"/>
              </a:ext>
            </a:extLst>
          </p:cNvPr>
          <p:cNvSpPr txBox="1"/>
          <p:nvPr/>
        </p:nvSpPr>
        <p:spPr>
          <a:xfrm>
            <a:off x="4140322" y="685452"/>
            <a:ext cx="506896" cy="261610"/>
          </a:xfrm>
          <a:prstGeom prst="rect">
            <a:avLst/>
          </a:prstGeom>
          <a:noFill/>
        </p:spPr>
        <p:txBody>
          <a:bodyPr wrap="square" rtlCol="0">
            <a:spAutoFit/>
          </a:bodyPr>
          <a:lstStyle/>
          <a:p>
            <a:r>
              <a:rPr lang="en-US" sz="1100" dirty="0">
                <a:solidFill>
                  <a:srgbClr val="000000"/>
                </a:solidFill>
                <a:latin typeface="Arial"/>
                <a:cs typeface="Arial"/>
              </a:rPr>
              <a:t>CON</a:t>
            </a:r>
          </a:p>
        </p:txBody>
      </p:sp>
      <p:pic>
        <p:nvPicPr>
          <p:cNvPr id="6" name="Picture 5" descr="A picture containing text, dark&#10;&#10;Description automatically generated">
            <a:extLst>
              <a:ext uri="{FF2B5EF4-FFF2-40B4-BE49-F238E27FC236}">
                <a16:creationId xmlns:a16="http://schemas.microsoft.com/office/drawing/2014/main" id="{FCC51CA5-5612-B499-5EF1-ED5C0466A469}"/>
              </a:ext>
            </a:extLst>
          </p:cNvPr>
          <p:cNvPicPr>
            <a:picLocks noChangeAspect="1"/>
          </p:cNvPicPr>
          <p:nvPr/>
        </p:nvPicPr>
        <p:blipFill rotWithShape="1">
          <a:blip r:embed="rId4"/>
          <a:srcRect l="42303" t="37444" r="37098" b="10916"/>
          <a:stretch/>
        </p:blipFill>
        <p:spPr>
          <a:xfrm>
            <a:off x="944031" y="1034095"/>
            <a:ext cx="982186" cy="1917791"/>
          </a:xfrm>
          <a:prstGeom prst="rect">
            <a:avLst/>
          </a:prstGeom>
        </p:spPr>
      </p:pic>
      <p:sp>
        <p:nvSpPr>
          <p:cNvPr id="105" name="TextBox 104">
            <a:extLst>
              <a:ext uri="{FF2B5EF4-FFF2-40B4-BE49-F238E27FC236}">
                <a16:creationId xmlns:a16="http://schemas.microsoft.com/office/drawing/2014/main" id="{8541BF5A-A643-E2B9-37BD-6F0955ABAD01}"/>
              </a:ext>
            </a:extLst>
          </p:cNvPr>
          <p:cNvSpPr txBox="1"/>
          <p:nvPr/>
        </p:nvSpPr>
        <p:spPr>
          <a:xfrm>
            <a:off x="1203766" y="834631"/>
            <a:ext cx="273949" cy="261610"/>
          </a:xfrm>
          <a:prstGeom prst="rect">
            <a:avLst/>
          </a:prstGeom>
          <a:noFill/>
        </p:spPr>
        <p:txBody>
          <a:bodyPr wrap="square" lIns="91440" tIns="45720" rIns="91440" bIns="45720" rtlCol="0" anchor="t">
            <a:spAutoFit/>
          </a:bodyPr>
          <a:lstStyle/>
          <a:p>
            <a:r>
              <a:rPr lang="en-US" sz="1100" dirty="0">
                <a:latin typeface="Arial"/>
                <a:cs typeface="Arial"/>
              </a:rPr>
              <a:t>+</a:t>
            </a:r>
          </a:p>
        </p:txBody>
      </p:sp>
      <p:sp>
        <p:nvSpPr>
          <p:cNvPr id="106" name="TextBox 105">
            <a:extLst>
              <a:ext uri="{FF2B5EF4-FFF2-40B4-BE49-F238E27FC236}">
                <a16:creationId xmlns:a16="http://schemas.microsoft.com/office/drawing/2014/main" id="{61FDCAD2-45BA-5C0D-B4AA-319B721B4E46}"/>
              </a:ext>
            </a:extLst>
          </p:cNvPr>
          <p:cNvSpPr txBox="1"/>
          <p:nvPr/>
        </p:nvSpPr>
        <p:spPr>
          <a:xfrm>
            <a:off x="1479145" y="767528"/>
            <a:ext cx="229499" cy="338554"/>
          </a:xfrm>
          <a:prstGeom prst="rect">
            <a:avLst/>
          </a:prstGeom>
          <a:noFill/>
        </p:spPr>
        <p:txBody>
          <a:bodyPr wrap="square" lIns="91440" tIns="45720" rIns="91440" bIns="45720" rtlCol="0" anchor="t">
            <a:spAutoFit/>
          </a:bodyPr>
          <a:lstStyle/>
          <a:p>
            <a:r>
              <a:rPr lang="en-US" sz="1600" dirty="0">
                <a:latin typeface="Arial"/>
                <a:cs typeface="Arial"/>
              </a:rPr>
              <a:t>-</a:t>
            </a:r>
            <a:endParaRPr lang="en-US" sz="2800" dirty="0"/>
          </a:p>
        </p:txBody>
      </p:sp>
      <p:sp>
        <p:nvSpPr>
          <p:cNvPr id="109" name="TextBox 108">
            <a:extLst>
              <a:ext uri="{FF2B5EF4-FFF2-40B4-BE49-F238E27FC236}">
                <a16:creationId xmlns:a16="http://schemas.microsoft.com/office/drawing/2014/main" id="{269895AA-8FF1-3292-8C80-78C18916FED2}"/>
              </a:ext>
            </a:extLst>
          </p:cNvPr>
          <p:cNvSpPr txBox="1"/>
          <p:nvPr/>
        </p:nvSpPr>
        <p:spPr>
          <a:xfrm>
            <a:off x="613550" y="1689530"/>
            <a:ext cx="375724" cy="246221"/>
          </a:xfrm>
          <a:prstGeom prst="rect">
            <a:avLst/>
          </a:prstGeom>
          <a:noFill/>
        </p:spPr>
        <p:txBody>
          <a:bodyPr wrap="square" lIns="91440" tIns="45720" rIns="91440" bIns="45720" rtlCol="0" anchor="t">
            <a:spAutoFit/>
          </a:bodyPr>
          <a:lstStyle/>
          <a:p>
            <a:pPr algn="r"/>
            <a:r>
              <a:rPr lang="en-US" sz="1000" dirty="0">
                <a:latin typeface="Arial"/>
                <a:cs typeface="Arial"/>
              </a:rPr>
              <a:t>62</a:t>
            </a:r>
          </a:p>
        </p:txBody>
      </p:sp>
      <p:sp>
        <p:nvSpPr>
          <p:cNvPr id="111" name="TextBox 110">
            <a:extLst>
              <a:ext uri="{FF2B5EF4-FFF2-40B4-BE49-F238E27FC236}">
                <a16:creationId xmlns:a16="http://schemas.microsoft.com/office/drawing/2014/main" id="{B9FB0D1C-DF38-A731-3BC4-D706E15F9CF5}"/>
              </a:ext>
            </a:extLst>
          </p:cNvPr>
          <p:cNvSpPr txBox="1"/>
          <p:nvPr/>
        </p:nvSpPr>
        <p:spPr>
          <a:xfrm>
            <a:off x="499250" y="1148257"/>
            <a:ext cx="470974" cy="246221"/>
          </a:xfrm>
          <a:prstGeom prst="rect">
            <a:avLst/>
          </a:prstGeom>
          <a:noFill/>
        </p:spPr>
        <p:txBody>
          <a:bodyPr wrap="square" lIns="91440" tIns="45720" rIns="91440" bIns="45720" rtlCol="0" anchor="t">
            <a:spAutoFit/>
          </a:bodyPr>
          <a:lstStyle/>
          <a:p>
            <a:pPr algn="r"/>
            <a:r>
              <a:rPr lang="en-US" sz="1000" dirty="0">
                <a:latin typeface="Arial"/>
                <a:cs typeface="Arial"/>
              </a:rPr>
              <a:t>198</a:t>
            </a:r>
            <a:endParaRPr lang="en-US"/>
          </a:p>
        </p:txBody>
      </p:sp>
      <p:sp>
        <p:nvSpPr>
          <p:cNvPr id="113" name="TextBox 112">
            <a:extLst>
              <a:ext uri="{FF2B5EF4-FFF2-40B4-BE49-F238E27FC236}">
                <a16:creationId xmlns:a16="http://schemas.microsoft.com/office/drawing/2014/main" id="{2701B59E-6F67-28B4-EABE-A0E883EFCC12}"/>
              </a:ext>
            </a:extLst>
          </p:cNvPr>
          <p:cNvSpPr txBox="1"/>
          <p:nvPr/>
        </p:nvSpPr>
        <p:spPr>
          <a:xfrm>
            <a:off x="615087" y="1354045"/>
            <a:ext cx="331274" cy="246221"/>
          </a:xfrm>
          <a:prstGeom prst="rect">
            <a:avLst/>
          </a:prstGeom>
          <a:noFill/>
        </p:spPr>
        <p:txBody>
          <a:bodyPr wrap="square" lIns="91440" tIns="45720" rIns="91440" bIns="45720" rtlCol="0" anchor="t">
            <a:spAutoFit/>
          </a:bodyPr>
          <a:lstStyle/>
          <a:p>
            <a:pPr algn="r"/>
            <a:r>
              <a:rPr lang="en-US" sz="1000" dirty="0">
                <a:latin typeface="Arial"/>
                <a:cs typeface="Arial"/>
              </a:rPr>
              <a:t>98</a:t>
            </a:r>
          </a:p>
        </p:txBody>
      </p:sp>
      <p:sp>
        <p:nvSpPr>
          <p:cNvPr id="3" name="TextBox 2">
            <a:extLst>
              <a:ext uri="{FF2B5EF4-FFF2-40B4-BE49-F238E27FC236}">
                <a16:creationId xmlns:a16="http://schemas.microsoft.com/office/drawing/2014/main" id="{D8739DA2-3F62-BC37-F5CF-5FFE58D72866}"/>
              </a:ext>
            </a:extLst>
          </p:cNvPr>
          <p:cNvSpPr txBox="1"/>
          <p:nvPr/>
        </p:nvSpPr>
        <p:spPr>
          <a:xfrm>
            <a:off x="155798" y="6099919"/>
            <a:ext cx="7769665"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latin typeface="Arial"/>
                <a:cs typeface="Arial"/>
              </a:rPr>
              <a:t>Supplementary Figure S6 A) Specificity of TNR antibody was confirmed using positive (mouse brain) and negative (mouse liver and spleen) controls. </a:t>
            </a:r>
            <a:r>
              <a:rPr lang="en-US" sz="1200" dirty="0">
                <a:latin typeface="Arial"/>
                <a:ea typeface="+mn-lt"/>
                <a:cs typeface="Arial"/>
              </a:rPr>
              <a:t>B) and C) are images from the same membrane, the membrane was cut to avoid stripping. B) displays TNR labeling. C) displays alpha-tubulin labeling. All images were acquired using auto-exposure setting on the </a:t>
            </a:r>
            <a:r>
              <a:rPr lang="en-US" sz="1200" dirty="0" err="1">
                <a:latin typeface="Arial"/>
                <a:ea typeface="+mn-lt"/>
                <a:cs typeface="Arial"/>
              </a:rPr>
              <a:t>FlourChem</a:t>
            </a:r>
            <a:r>
              <a:rPr lang="en-US" sz="1200" dirty="0">
                <a:latin typeface="Arial"/>
                <a:ea typeface="+mn-lt"/>
                <a:cs typeface="Arial"/>
              </a:rPr>
              <a:t> M imager.</a:t>
            </a:r>
          </a:p>
        </p:txBody>
      </p:sp>
      <p:sp>
        <p:nvSpPr>
          <p:cNvPr id="2" name="TextBox 1">
            <a:extLst>
              <a:ext uri="{FF2B5EF4-FFF2-40B4-BE49-F238E27FC236}">
                <a16:creationId xmlns:a16="http://schemas.microsoft.com/office/drawing/2014/main" id="{157144D8-9929-6693-D4CB-48EC71BD5CC1}"/>
              </a:ext>
            </a:extLst>
          </p:cNvPr>
          <p:cNvSpPr txBox="1"/>
          <p:nvPr/>
        </p:nvSpPr>
        <p:spPr>
          <a:xfrm>
            <a:off x="1695044" y="761178"/>
            <a:ext cx="229499" cy="338554"/>
          </a:xfrm>
          <a:prstGeom prst="rect">
            <a:avLst/>
          </a:prstGeom>
          <a:noFill/>
        </p:spPr>
        <p:txBody>
          <a:bodyPr wrap="square" lIns="91440" tIns="45720" rIns="91440" bIns="45720" rtlCol="0" anchor="t">
            <a:spAutoFit/>
          </a:bodyPr>
          <a:lstStyle/>
          <a:p>
            <a:r>
              <a:rPr lang="en-US" sz="1600" dirty="0">
                <a:latin typeface="Arial"/>
                <a:cs typeface="Arial"/>
              </a:rPr>
              <a:t>-</a:t>
            </a:r>
            <a:endParaRPr lang="en-US" sz="2800" dirty="0"/>
          </a:p>
        </p:txBody>
      </p:sp>
      <p:sp>
        <p:nvSpPr>
          <p:cNvPr id="5" name="TextBox 4">
            <a:extLst>
              <a:ext uri="{FF2B5EF4-FFF2-40B4-BE49-F238E27FC236}">
                <a16:creationId xmlns:a16="http://schemas.microsoft.com/office/drawing/2014/main" id="{7CD26BC1-B0B7-A4DF-D453-20E1DAB9F4BA}"/>
              </a:ext>
            </a:extLst>
          </p:cNvPr>
          <p:cNvSpPr txBox="1"/>
          <p:nvPr/>
        </p:nvSpPr>
        <p:spPr>
          <a:xfrm>
            <a:off x="581934" y="335570"/>
            <a:ext cx="5617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Arial"/>
                <a:cs typeface="Arial"/>
              </a:rPr>
              <a:t>A</a:t>
            </a:r>
          </a:p>
        </p:txBody>
      </p:sp>
      <p:sp>
        <p:nvSpPr>
          <p:cNvPr id="7" name="TextBox 6">
            <a:extLst>
              <a:ext uri="{FF2B5EF4-FFF2-40B4-BE49-F238E27FC236}">
                <a16:creationId xmlns:a16="http://schemas.microsoft.com/office/drawing/2014/main" id="{7D82D803-A650-9EC6-8F79-DCCB7AB0220C}"/>
              </a:ext>
            </a:extLst>
          </p:cNvPr>
          <p:cNvSpPr txBox="1"/>
          <p:nvPr/>
        </p:nvSpPr>
        <p:spPr>
          <a:xfrm>
            <a:off x="492900" y="900607"/>
            <a:ext cx="470974" cy="246221"/>
          </a:xfrm>
          <a:prstGeom prst="rect">
            <a:avLst/>
          </a:prstGeom>
          <a:noFill/>
        </p:spPr>
        <p:txBody>
          <a:bodyPr wrap="square" lIns="91440" tIns="45720" rIns="91440" bIns="45720" rtlCol="0" anchor="t">
            <a:spAutoFit/>
          </a:bodyPr>
          <a:lstStyle/>
          <a:p>
            <a:pPr algn="r"/>
            <a:r>
              <a:rPr lang="en-US" sz="1000" dirty="0" err="1">
                <a:latin typeface="Arial"/>
                <a:cs typeface="Arial"/>
              </a:rPr>
              <a:t>kDa</a:t>
            </a:r>
            <a:endParaRPr lang="en-US" dirty="0" err="1"/>
          </a:p>
        </p:txBody>
      </p:sp>
      <p:sp>
        <p:nvSpPr>
          <p:cNvPr id="8" name="TextBox 7">
            <a:extLst>
              <a:ext uri="{FF2B5EF4-FFF2-40B4-BE49-F238E27FC236}">
                <a16:creationId xmlns:a16="http://schemas.microsoft.com/office/drawing/2014/main" id="{5A72F291-C6A5-E0C2-4DB7-C7F32C7A2E17}"/>
              </a:ext>
            </a:extLst>
          </p:cNvPr>
          <p:cNvSpPr txBox="1"/>
          <p:nvPr/>
        </p:nvSpPr>
        <p:spPr>
          <a:xfrm>
            <a:off x="6195519" y="915196"/>
            <a:ext cx="470974" cy="246221"/>
          </a:xfrm>
          <a:prstGeom prst="rect">
            <a:avLst/>
          </a:prstGeom>
          <a:noFill/>
        </p:spPr>
        <p:txBody>
          <a:bodyPr wrap="square" lIns="91440" tIns="45720" rIns="91440" bIns="45720" rtlCol="0" anchor="t">
            <a:spAutoFit/>
          </a:bodyPr>
          <a:lstStyle/>
          <a:p>
            <a:pPr algn="r"/>
            <a:r>
              <a:rPr lang="en-US" sz="1000" dirty="0" err="1">
                <a:latin typeface="Arial"/>
                <a:cs typeface="Arial"/>
              </a:rPr>
              <a:t>kDa</a:t>
            </a:r>
            <a:endParaRPr lang="en-US" dirty="0" err="1"/>
          </a:p>
        </p:txBody>
      </p:sp>
      <p:sp>
        <p:nvSpPr>
          <p:cNvPr id="9" name="TextBox 8">
            <a:extLst>
              <a:ext uri="{FF2B5EF4-FFF2-40B4-BE49-F238E27FC236}">
                <a16:creationId xmlns:a16="http://schemas.microsoft.com/office/drawing/2014/main" id="{A5533A62-B925-0415-CB3F-B9387E251994}"/>
              </a:ext>
            </a:extLst>
          </p:cNvPr>
          <p:cNvSpPr txBox="1"/>
          <p:nvPr/>
        </p:nvSpPr>
        <p:spPr>
          <a:xfrm>
            <a:off x="3582782" y="205547"/>
            <a:ext cx="5617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Arial"/>
                <a:cs typeface="Arial"/>
              </a:rPr>
              <a:t>B</a:t>
            </a:r>
          </a:p>
        </p:txBody>
      </p:sp>
      <p:sp>
        <p:nvSpPr>
          <p:cNvPr id="10" name="TextBox 9">
            <a:extLst>
              <a:ext uri="{FF2B5EF4-FFF2-40B4-BE49-F238E27FC236}">
                <a16:creationId xmlns:a16="http://schemas.microsoft.com/office/drawing/2014/main" id="{0EA8DD89-207B-2DD1-CCE4-88679EA09B9C}"/>
              </a:ext>
            </a:extLst>
          </p:cNvPr>
          <p:cNvSpPr txBox="1"/>
          <p:nvPr/>
        </p:nvSpPr>
        <p:spPr>
          <a:xfrm>
            <a:off x="3518681" y="2807089"/>
            <a:ext cx="5617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Arial"/>
                <a:cs typeface="Arial"/>
              </a:rPr>
              <a:t>C</a:t>
            </a:r>
          </a:p>
        </p:txBody>
      </p:sp>
      <p:sp>
        <p:nvSpPr>
          <p:cNvPr id="11" name="TextBox 10">
            <a:extLst>
              <a:ext uri="{FF2B5EF4-FFF2-40B4-BE49-F238E27FC236}">
                <a16:creationId xmlns:a16="http://schemas.microsoft.com/office/drawing/2014/main" id="{385A88FB-2063-15FB-20A4-6D5452C3FB36}"/>
              </a:ext>
            </a:extLst>
          </p:cNvPr>
          <p:cNvSpPr txBox="1"/>
          <p:nvPr/>
        </p:nvSpPr>
        <p:spPr>
          <a:xfrm>
            <a:off x="6293145" y="3274327"/>
            <a:ext cx="470974" cy="246221"/>
          </a:xfrm>
          <a:prstGeom prst="rect">
            <a:avLst/>
          </a:prstGeom>
          <a:noFill/>
        </p:spPr>
        <p:txBody>
          <a:bodyPr wrap="square" lIns="91440" tIns="45720" rIns="91440" bIns="45720" rtlCol="0" anchor="t">
            <a:spAutoFit/>
          </a:bodyPr>
          <a:lstStyle/>
          <a:p>
            <a:pPr algn="r"/>
            <a:r>
              <a:rPr lang="en-US" sz="1000" dirty="0" err="1">
                <a:latin typeface="Arial"/>
                <a:cs typeface="Arial"/>
              </a:rPr>
              <a:t>kDa</a:t>
            </a:r>
            <a:endParaRPr lang="en-US" dirty="0" err="1"/>
          </a:p>
        </p:txBody>
      </p:sp>
      <p:sp>
        <p:nvSpPr>
          <p:cNvPr id="12" name="TextBox 11">
            <a:extLst>
              <a:ext uri="{FF2B5EF4-FFF2-40B4-BE49-F238E27FC236}">
                <a16:creationId xmlns:a16="http://schemas.microsoft.com/office/drawing/2014/main" id="{926C1314-66FA-DF58-294D-1DDDC459F0A5}"/>
              </a:ext>
            </a:extLst>
          </p:cNvPr>
          <p:cNvSpPr txBox="1"/>
          <p:nvPr/>
        </p:nvSpPr>
        <p:spPr>
          <a:xfrm>
            <a:off x="6331427" y="3821953"/>
            <a:ext cx="394774" cy="246221"/>
          </a:xfrm>
          <a:prstGeom prst="rect">
            <a:avLst/>
          </a:prstGeom>
          <a:noFill/>
        </p:spPr>
        <p:txBody>
          <a:bodyPr wrap="square" lIns="91440" tIns="45720" rIns="91440" bIns="45720" rtlCol="0" anchor="t">
            <a:spAutoFit/>
          </a:bodyPr>
          <a:lstStyle/>
          <a:p>
            <a:r>
              <a:rPr lang="en-US" sz="1000" dirty="0">
                <a:latin typeface="Arial"/>
                <a:cs typeface="Arial"/>
              </a:rPr>
              <a:t>48</a:t>
            </a:r>
            <a:endParaRPr lang="en-US">
              <a:latin typeface="Calibri" panose="020F0502020204030204"/>
              <a:cs typeface="Calibri" panose="020F0502020204030204"/>
            </a:endParaRPr>
          </a:p>
        </p:txBody>
      </p:sp>
      <p:sp>
        <p:nvSpPr>
          <p:cNvPr id="13" name="TextBox 12">
            <a:extLst>
              <a:ext uri="{FF2B5EF4-FFF2-40B4-BE49-F238E27FC236}">
                <a16:creationId xmlns:a16="http://schemas.microsoft.com/office/drawing/2014/main" id="{5D53309A-DEAE-A759-5115-7A814A919E5A}"/>
              </a:ext>
            </a:extLst>
          </p:cNvPr>
          <p:cNvSpPr txBox="1"/>
          <p:nvPr/>
        </p:nvSpPr>
        <p:spPr>
          <a:xfrm>
            <a:off x="6331427" y="3510802"/>
            <a:ext cx="394774" cy="246221"/>
          </a:xfrm>
          <a:prstGeom prst="rect">
            <a:avLst/>
          </a:prstGeom>
          <a:noFill/>
        </p:spPr>
        <p:txBody>
          <a:bodyPr wrap="square" lIns="91440" tIns="45720" rIns="91440" bIns="45720" rtlCol="0" anchor="t">
            <a:spAutoFit/>
          </a:bodyPr>
          <a:lstStyle/>
          <a:p>
            <a:r>
              <a:rPr lang="en-US" sz="1000" dirty="0">
                <a:latin typeface="Arial"/>
                <a:cs typeface="Arial"/>
              </a:rPr>
              <a:t>63</a:t>
            </a:r>
            <a:endParaRPr lang="en-US" dirty="0">
              <a:latin typeface="Calibri" panose="020F0502020204030204"/>
              <a:cs typeface="Calibri" panose="020F0502020204030204"/>
            </a:endParaRPr>
          </a:p>
        </p:txBody>
      </p:sp>
    </p:spTree>
    <p:extLst>
      <p:ext uri="{BB962C8B-B14F-4D97-AF65-F5344CB8AC3E}">
        <p14:creationId xmlns:p14="http://schemas.microsoft.com/office/powerpoint/2010/main" val="2885350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dark, night sky&#10;&#10;Description automatically generated">
            <a:extLst>
              <a:ext uri="{FF2B5EF4-FFF2-40B4-BE49-F238E27FC236}">
                <a16:creationId xmlns:a16="http://schemas.microsoft.com/office/drawing/2014/main" id="{969C78C1-BA7B-6B47-8F45-22DEEB9241E9}"/>
              </a:ext>
            </a:extLst>
          </p:cNvPr>
          <p:cNvPicPr>
            <a:picLocks noChangeAspect="1"/>
          </p:cNvPicPr>
          <p:nvPr/>
        </p:nvPicPr>
        <p:blipFill rotWithShape="1">
          <a:blip r:embed="rId3"/>
          <a:srcRect l="37713" t="25331" r="39728" b="28095"/>
          <a:stretch/>
        </p:blipFill>
        <p:spPr>
          <a:xfrm>
            <a:off x="659098" y="3237003"/>
            <a:ext cx="1056165" cy="1633564"/>
          </a:xfrm>
          <a:prstGeom prst="rect">
            <a:avLst/>
          </a:prstGeom>
        </p:spPr>
      </p:pic>
      <p:sp>
        <p:nvSpPr>
          <p:cNvPr id="12" name="TextBox 11">
            <a:extLst>
              <a:ext uri="{FF2B5EF4-FFF2-40B4-BE49-F238E27FC236}">
                <a16:creationId xmlns:a16="http://schemas.microsoft.com/office/drawing/2014/main" id="{50582E33-AF42-1E46-8FB5-25795D0AA9D7}"/>
              </a:ext>
            </a:extLst>
          </p:cNvPr>
          <p:cNvSpPr txBox="1"/>
          <p:nvPr/>
        </p:nvSpPr>
        <p:spPr>
          <a:xfrm>
            <a:off x="347947" y="3170979"/>
            <a:ext cx="401124" cy="253916"/>
          </a:xfrm>
          <a:prstGeom prst="rect">
            <a:avLst/>
          </a:prstGeom>
          <a:noFill/>
        </p:spPr>
        <p:txBody>
          <a:bodyPr wrap="square" rtlCol="0">
            <a:spAutoFit/>
          </a:bodyPr>
          <a:lstStyle/>
          <a:p>
            <a:r>
              <a:rPr lang="en-US" sz="1000" dirty="0"/>
              <a:t>191</a:t>
            </a:r>
          </a:p>
        </p:txBody>
      </p:sp>
      <p:sp>
        <p:nvSpPr>
          <p:cNvPr id="13" name="TextBox 12">
            <a:extLst>
              <a:ext uri="{FF2B5EF4-FFF2-40B4-BE49-F238E27FC236}">
                <a16:creationId xmlns:a16="http://schemas.microsoft.com/office/drawing/2014/main" id="{D7A91491-FAD0-3D4B-9B82-EC7FE52AE8BA}"/>
              </a:ext>
            </a:extLst>
          </p:cNvPr>
          <p:cNvSpPr txBox="1"/>
          <p:nvPr/>
        </p:nvSpPr>
        <p:spPr>
          <a:xfrm>
            <a:off x="405097" y="3606578"/>
            <a:ext cx="337624" cy="253916"/>
          </a:xfrm>
          <a:prstGeom prst="rect">
            <a:avLst/>
          </a:prstGeom>
          <a:noFill/>
        </p:spPr>
        <p:txBody>
          <a:bodyPr wrap="square" rtlCol="0">
            <a:spAutoFit/>
          </a:bodyPr>
          <a:lstStyle/>
          <a:p>
            <a:r>
              <a:rPr lang="en-US" sz="1000" dirty="0"/>
              <a:t>64</a:t>
            </a:r>
          </a:p>
        </p:txBody>
      </p:sp>
      <p:sp>
        <p:nvSpPr>
          <p:cNvPr id="14" name="TextBox 13">
            <a:extLst>
              <a:ext uri="{FF2B5EF4-FFF2-40B4-BE49-F238E27FC236}">
                <a16:creationId xmlns:a16="http://schemas.microsoft.com/office/drawing/2014/main" id="{40E194BD-1840-E44C-A935-22F3EAF45552}"/>
              </a:ext>
            </a:extLst>
          </p:cNvPr>
          <p:cNvSpPr txBox="1"/>
          <p:nvPr/>
        </p:nvSpPr>
        <p:spPr>
          <a:xfrm>
            <a:off x="413320" y="3389226"/>
            <a:ext cx="337624" cy="253916"/>
          </a:xfrm>
          <a:prstGeom prst="rect">
            <a:avLst/>
          </a:prstGeom>
          <a:noFill/>
        </p:spPr>
        <p:txBody>
          <a:bodyPr wrap="square" rtlCol="0">
            <a:spAutoFit/>
          </a:bodyPr>
          <a:lstStyle/>
          <a:p>
            <a:r>
              <a:rPr lang="en-US" sz="1000" dirty="0"/>
              <a:t>97</a:t>
            </a:r>
          </a:p>
        </p:txBody>
      </p:sp>
      <p:sp>
        <p:nvSpPr>
          <p:cNvPr id="15" name="TextBox 14">
            <a:extLst>
              <a:ext uri="{FF2B5EF4-FFF2-40B4-BE49-F238E27FC236}">
                <a16:creationId xmlns:a16="http://schemas.microsoft.com/office/drawing/2014/main" id="{7AB9F337-9BB5-0743-AA9A-FF1A22886489}"/>
              </a:ext>
            </a:extLst>
          </p:cNvPr>
          <p:cNvSpPr txBox="1"/>
          <p:nvPr/>
        </p:nvSpPr>
        <p:spPr>
          <a:xfrm>
            <a:off x="411447" y="3817386"/>
            <a:ext cx="337624" cy="253916"/>
          </a:xfrm>
          <a:prstGeom prst="rect">
            <a:avLst/>
          </a:prstGeom>
          <a:noFill/>
        </p:spPr>
        <p:txBody>
          <a:bodyPr wrap="square" rtlCol="0">
            <a:spAutoFit/>
          </a:bodyPr>
          <a:lstStyle/>
          <a:p>
            <a:r>
              <a:rPr lang="en-US" sz="1000" dirty="0">
                <a:latin typeface="Arial"/>
                <a:cs typeface="Arial"/>
              </a:rPr>
              <a:t>51</a:t>
            </a:r>
          </a:p>
        </p:txBody>
      </p:sp>
      <p:sp>
        <p:nvSpPr>
          <p:cNvPr id="16" name="TextBox 15">
            <a:extLst>
              <a:ext uri="{FF2B5EF4-FFF2-40B4-BE49-F238E27FC236}">
                <a16:creationId xmlns:a16="http://schemas.microsoft.com/office/drawing/2014/main" id="{0756AA90-1365-D649-B3B0-4B57551FFAFA}"/>
              </a:ext>
            </a:extLst>
          </p:cNvPr>
          <p:cNvSpPr txBox="1"/>
          <p:nvPr/>
        </p:nvSpPr>
        <p:spPr>
          <a:xfrm>
            <a:off x="411447" y="4051893"/>
            <a:ext cx="401124" cy="253916"/>
          </a:xfrm>
          <a:prstGeom prst="rect">
            <a:avLst/>
          </a:prstGeom>
          <a:noFill/>
        </p:spPr>
        <p:txBody>
          <a:bodyPr wrap="square" rtlCol="0">
            <a:spAutoFit/>
          </a:bodyPr>
          <a:lstStyle/>
          <a:p>
            <a:r>
              <a:rPr lang="en-US" sz="1000" dirty="0">
                <a:latin typeface="Arial"/>
                <a:cs typeface="Arial"/>
              </a:rPr>
              <a:t>39</a:t>
            </a:r>
          </a:p>
        </p:txBody>
      </p:sp>
      <p:sp>
        <p:nvSpPr>
          <p:cNvPr id="17" name="TextBox 16">
            <a:extLst>
              <a:ext uri="{FF2B5EF4-FFF2-40B4-BE49-F238E27FC236}">
                <a16:creationId xmlns:a16="http://schemas.microsoft.com/office/drawing/2014/main" id="{74F83DC2-F4EF-044A-BF0F-570DA294EED6}"/>
              </a:ext>
            </a:extLst>
          </p:cNvPr>
          <p:cNvSpPr txBox="1"/>
          <p:nvPr/>
        </p:nvSpPr>
        <p:spPr>
          <a:xfrm>
            <a:off x="411447" y="4281580"/>
            <a:ext cx="337624" cy="253916"/>
          </a:xfrm>
          <a:prstGeom prst="rect">
            <a:avLst/>
          </a:prstGeom>
          <a:noFill/>
        </p:spPr>
        <p:txBody>
          <a:bodyPr wrap="square" rtlCol="0">
            <a:spAutoFit/>
          </a:bodyPr>
          <a:lstStyle/>
          <a:p>
            <a:r>
              <a:rPr lang="en-US" sz="1000" dirty="0">
                <a:latin typeface="Arial"/>
                <a:cs typeface="Arial"/>
              </a:rPr>
              <a:t>28</a:t>
            </a:r>
          </a:p>
        </p:txBody>
      </p:sp>
      <p:sp>
        <p:nvSpPr>
          <p:cNvPr id="18" name="TextBox 17">
            <a:extLst>
              <a:ext uri="{FF2B5EF4-FFF2-40B4-BE49-F238E27FC236}">
                <a16:creationId xmlns:a16="http://schemas.microsoft.com/office/drawing/2014/main" id="{D9230982-BBC2-6F47-ABFA-DB0CEA37E31F}"/>
              </a:ext>
            </a:extLst>
          </p:cNvPr>
          <p:cNvSpPr txBox="1"/>
          <p:nvPr/>
        </p:nvSpPr>
        <p:spPr>
          <a:xfrm>
            <a:off x="405097" y="4574590"/>
            <a:ext cx="356674" cy="253916"/>
          </a:xfrm>
          <a:prstGeom prst="rect">
            <a:avLst/>
          </a:prstGeom>
          <a:noFill/>
        </p:spPr>
        <p:txBody>
          <a:bodyPr wrap="square" rtlCol="0">
            <a:spAutoFit/>
          </a:bodyPr>
          <a:lstStyle/>
          <a:p>
            <a:r>
              <a:rPr lang="en-US" sz="1000" dirty="0">
                <a:latin typeface="Arial"/>
                <a:cs typeface="Arial"/>
              </a:rPr>
              <a:t>14</a:t>
            </a:r>
          </a:p>
        </p:txBody>
      </p:sp>
      <p:sp>
        <p:nvSpPr>
          <p:cNvPr id="20" name="TextBox 19">
            <a:extLst>
              <a:ext uri="{FF2B5EF4-FFF2-40B4-BE49-F238E27FC236}">
                <a16:creationId xmlns:a16="http://schemas.microsoft.com/office/drawing/2014/main" id="{90494269-00BF-234A-BC41-7BFA204232B0}"/>
              </a:ext>
            </a:extLst>
          </p:cNvPr>
          <p:cNvSpPr txBox="1"/>
          <p:nvPr/>
        </p:nvSpPr>
        <p:spPr>
          <a:xfrm>
            <a:off x="411447" y="4427078"/>
            <a:ext cx="356674" cy="253916"/>
          </a:xfrm>
          <a:prstGeom prst="rect">
            <a:avLst/>
          </a:prstGeom>
          <a:noFill/>
        </p:spPr>
        <p:txBody>
          <a:bodyPr wrap="square" rtlCol="0">
            <a:spAutoFit/>
          </a:bodyPr>
          <a:lstStyle/>
          <a:p>
            <a:r>
              <a:rPr lang="en-US" sz="1000" dirty="0">
                <a:latin typeface="Arial"/>
                <a:cs typeface="Arial"/>
              </a:rPr>
              <a:t>19</a:t>
            </a:r>
          </a:p>
        </p:txBody>
      </p:sp>
      <p:pic>
        <p:nvPicPr>
          <p:cNvPr id="22" name="Picture 21" descr="A white rectangular object with a black background&#10;&#10;Description automatically generated with low confidence">
            <a:extLst>
              <a:ext uri="{FF2B5EF4-FFF2-40B4-BE49-F238E27FC236}">
                <a16:creationId xmlns:a16="http://schemas.microsoft.com/office/drawing/2014/main" id="{503E8B32-9E3B-CA49-B3C1-A1502FE42556}"/>
              </a:ext>
            </a:extLst>
          </p:cNvPr>
          <p:cNvPicPr>
            <a:picLocks noChangeAspect="1"/>
          </p:cNvPicPr>
          <p:nvPr/>
        </p:nvPicPr>
        <p:blipFill rotWithShape="1">
          <a:blip r:embed="rId4"/>
          <a:srcRect l="36674" t="25211" r="40766" b="27000"/>
          <a:stretch/>
        </p:blipFill>
        <p:spPr>
          <a:xfrm>
            <a:off x="672194" y="389264"/>
            <a:ext cx="1094265" cy="1748938"/>
          </a:xfrm>
          <a:prstGeom prst="rect">
            <a:avLst/>
          </a:prstGeom>
        </p:spPr>
      </p:pic>
      <p:pic>
        <p:nvPicPr>
          <p:cNvPr id="68" name="Picture 67" descr="A white rectangular object on a black surface&#10;&#10;Description automatically generated with low confidence">
            <a:extLst>
              <a:ext uri="{FF2B5EF4-FFF2-40B4-BE49-F238E27FC236}">
                <a16:creationId xmlns:a16="http://schemas.microsoft.com/office/drawing/2014/main" id="{6F31CE4B-46CB-C44B-A0C9-25D2A4C7D64D}"/>
              </a:ext>
            </a:extLst>
          </p:cNvPr>
          <p:cNvPicPr>
            <a:picLocks noChangeAspect="1"/>
          </p:cNvPicPr>
          <p:nvPr/>
        </p:nvPicPr>
        <p:blipFill rotWithShape="1">
          <a:blip r:embed="rId5"/>
          <a:srcRect l="23681" t="50648" r="27487" b="31306"/>
          <a:stretch/>
        </p:blipFill>
        <p:spPr>
          <a:xfrm flipH="1">
            <a:off x="3607607" y="442281"/>
            <a:ext cx="3177207" cy="872593"/>
          </a:xfrm>
          <a:prstGeom prst="rect">
            <a:avLst/>
          </a:prstGeom>
        </p:spPr>
      </p:pic>
      <p:pic>
        <p:nvPicPr>
          <p:cNvPr id="70" name="Picture 69" descr="A picture containing text, night sky&#10;&#10;Description automatically generated">
            <a:extLst>
              <a:ext uri="{FF2B5EF4-FFF2-40B4-BE49-F238E27FC236}">
                <a16:creationId xmlns:a16="http://schemas.microsoft.com/office/drawing/2014/main" id="{4278EA02-2585-2242-8F1C-59942AD2126E}"/>
              </a:ext>
            </a:extLst>
          </p:cNvPr>
          <p:cNvPicPr>
            <a:picLocks noChangeAspect="1"/>
          </p:cNvPicPr>
          <p:nvPr/>
        </p:nvPicPr>
        <p:blipFill rotWithShape="1">
          <a:blip r:embed="rId6"/>
          <a:srcRect l="25491" t="55236" r="26098" b="26352"/>
          <a:stretch/>
        </p:blipFill>
        <p:spPr>
          <a:xfrm flipH="1">
            <a:off x="3638386" y="2406628"/>
            <a:ext cx="3178681" cy="916049"/>
          </a:xfrm>
          <a:prstGeom prst="rect">
            <a:avLst/>
          </a:prstGeom>
        </p:spPr>
      </p:pic>
      <p:pic>
        <p:nvPicPr>
          <p:cNvPr id="72" name="Picture 71" descr="A picture containing dark, night, night sky&#10;&#10;Description automatically generated">
            <a:extLst>
              <a:ext uri="{FF2B5EF4-FFF2-40B4-BE49-F238E27FC236}">
                <a16:creationId xmlns:a16="http://schemas.microsoft.com/office/drawing/2014/main" id="{C079C849-33C3-B943-BD59-993C7A08D70A}"/>
              </a:ext>
            </a:extLst>
          </p:cNvPr>
          <p:cNvPicPr>
            <a:picLocks noChangeAspect="1"/>
          </p:cNvPicPr>
          <p:nvPr/>
        </p:nvPicPr>
        <p:blipFill rotWithShape="1">
          <a:blip r:embed="rId7"/>
          <a:srcRect l="26783" t="48818" r="24486" b="37400"/>
          <a:stretch/>
        </p:blipFill>
        <p:spPr>
          <a:xfrm flipH="1">
            <a:off x="3652303" y="4159842"/>
            <a:ext cx="3149043" cy="560528"/>
          </a:xfrm>
          <a:prstGeom prst="rect">
            <a:avLst/>
          </a:prstGeom>
        </p:spPr>
      </p:pic>
      <p:sp>
        <p:nvSpPr>
          <p:cNvPr id="86" name="TextBox 85">
            <a:extLst>
              <a:ext uri="{FF2B5EF4-FFF2-40B4-BE49-F238E27FC236}">
                <a16:creationId xmlns:a16="http://schemas.microsoft.com/office/drawing/2014/main" id="{A25256B3-1633-014C-84DA-9B53D78C4A5B}"/>
              </a:ext>
            </a:extLst>
          </p:cNvPr>
          <p:cNvSpPr txBox="1"/>
          <p:nvPr/>
        </p:nvSpPr>
        <p:spPr>
          <a:xfrm>
            <a:off x="6772228" y="2482287"/>
            <a:ext cx="407474" cy="246221"/>
          </a:xfrm>
          <a:prstGeom prst="rect">
            <a:avLst/>
          </a:prstGeom>
          <a:noFill/>
        </p:spPr>
        <p:txBody>
          <a:bodyPr wrap="square" rtlCol="0">
            <a:spAutoFit/>
          </a:bodyPr>
          <a:lstStyle/>
          <a:p>
            <a:r>
              <a:rPr lang="en-US" sz="1000" dirty="0">
                <a:solidFill>
                  <a:srgbClr val="000000"/>
                </a:solidFill>
                <a:latin typeface="Arial"/>
                <a:cs typeface="Arial"/>
              </a:rPr>
              <a:t>191</a:t>
            </a:r>
          </a:p>
        </p:txBody>
      </p:sp>
      <p:sp>
        <p:nvSpPr>
          <p:cNvPr id="87" name="TextBox 86">
            <a:extLst>
              <a:ext uri="{FF2B5EF4-FFF2-40B4-BE49-F238E27FC236}">
                <a16:creationId xmlns:a16="http://schemas.microsoft.com/office/drawing/2014/main" id="{B503692F-33E7-A14B-8EF2-F026D18C7AEA}"/>
              </a:ext>
            </a:extLst>
          </p:cNvPr>
          <p:cNvSpPr txBox="1"/>
          <p:nvPr/>
        </p:nvSpPr>
        <p:spPr>
          <a:xfrm>
            <a:off x="6713099" y="452789"/>
            <a:ext cx="426524" cy="253916"/>
          </a:xfrm>
          <a:prstGeom prst="rect">
            <a:avLst/>
          </a:prstGeom>
          <a:noFill/>
        </p:spPr>
        <p:txBody>
          <a:bodyPr wrap="square" rtlCol="0">
            <a:spAutoFit/>
          </a:bodyPr>
          <a:lstStyle/>
          <a:p>
            <a:r>
              <a:rPr lang="en-US" sz="1000" dirty="0">
                <a:solidFill>
                  <a:srgbClr val="000000"/>
                </a:solidFill>
                <a:latin typeface="Arial"/>
                <a:cs typeface="Arial"/>
              </a:rPr>
              <a:t>191</a:t>
            </a:r>
          </a:p>
        </p:txBody>
      </p:sp>
      <p:sp>
        <p:nvSpPr>
          <p:cNvPr id="88" name="TextBox 87">
            <a:extLst>
              <a:ext uri="{FF2B5EF4-FFF2-40B4-BE49-F238E27FC236}">
                <a16:creationId xmlns:a16="http://schemas.microsoft.com/office/drawing/2014/main" id="{3681CD87-48A8-3141-8A39-AA58E20462FF}"/>
              </a:ext>
            </a:extLst>
          </p:cNvPr>
          <p:cNvSpPr txBox="1"/>
          <p:nvPr/>
        </p:nvSpPr>
        <p:spPr>
          <a:xfrm>
            <a:off x="6745142" y="1133860"/>
            <a:ext cx="382074" cy="253916"/>
          </a:xfrm>
          <a:prstGeom prst="rect">
            <a:avLst/>
          </a:prstGeom>
          <a:noFill/>
        </p:spPr>
        <p:txBody>
          <a:bodyPr wrap="square" rtlCol="0">
            <a:spAutoFit/>
          </a:bodyPr>
          <a:lstStyle/>
          <a:p>
            <a:r>
              <a:rPr lang="en-US" sz="1000" dirty="0">
                <a:solidFill>
                  <a:srgbClr val="000000"/>
                </a:solidFill>
                <a:latin typeface="Arial"/>
                <a:cs typeface="Arial"/>
              </a:rPr>
              <a:t>64</a:t>
            </a:r>
          </a:p>
        </p:txBody>
      </p:sp>
      <p:sp>
        <p:nvSpPr>
          <p:cNvPr id="89" name="TextBox 88">
            <a:extLst>
              <a:ext uri="{FF2B5EF4-FFF2-40B4-BE49-F238E27FC236}">
                <a16:creationId xmlns:a16="http://schemas.microsoft.com/office/drawing/2014/main" id="{6AF70228-CC6D-FA41-9B5E-E07F8E056E77}"/>
              </a:ext>
            </a:extLst>
          </p:cNvPr>
          <p:cNvSpPr txBox="1"/>
          <p:nvPr/>
        </p:nvSpPr>
        <p:spPr>
          <a:xfrm>
            <a:off x="3373236" y="4177908"/>
            <a:ext cx="337624" cy="246221"/>
          </a:xfrm>
          <a:prstGeom prst="rect">
            <a:avLst/>
          </a:prstGeom>
          <a:noFill/>
        </p:spPr>
        <p:txBody>
          <a:bodyPr wrap="square" lIns="91440" tIns="45720" rIns="91440" bIns="45720" rtlCol="0" anchor="t">
            <a:spAutoFit/>
          </a:bodyPr>
          <a:lstStyle/>
          <a:p>
            <a:r>
              <a:rPr lang="en-US" sz="1000" dirty="0">
                <a:solidFill>
                  <a:srgbClr val="000000"/>
                </a:solidFill>
                <a:latin typeface="Arial"/>
                <a:cs typeface="Arial"/>
              </a:rPr>
              <a:t>53</a:t>
            </a:r>
          </a:p>
        </p:txBody>
      </p:sp>
      <p:sp>
        <p:nvSpPr>
          <p:cNvPr id="90" name="TextBox 89">
            <a:extLst>
              <a:ext uri="{FF2B5EF4-FFF2-40B4-BE49-F238E27FC236}">
                <a16:creationId xmlns:a16="http://schemas.microsoft.com/office/drawing/2014/main" id="{2BB1B7A3-FE72-6841-A76B-14EE3DFA859A}"/>
              </a:ext>
            </a:extLst>
          </p:cNvPr>
          <p:cNvSpPr txBox="1"/>
          <p:nvPr/>
        </p:nvSpPr>
        <p:spPr>
          <a:xfrm>
            <a:off x="6757549" y="793255"/>
            <a:ext cx="343974" cy="253916"/>
          </a:xfrm>
          <a:prstGeom prst="rect">
            <a:avLst/>
          </a:prstGeom>
          <a:noFill/>
        </p:spPr>
        <p:txBody>
          <a:bodyPr wrap="square" rtlCol="0">
            <a:spAutoFit/>
          </a:bodyPr>
          <a:lstStyle/>
          <a:p>
            <a:r>
              <a:rPr lang="en-US" sz="1000" dirty="0">
                <a:solidFill>
                  <a:srgbClr val="000000"/>
                </a:solidFill>
                <a:latin typeface="Arial"/>
                <a:cs typeface="Arial"/>
              </a:rPr>
              <a:t>97</a:t>
            </a:r>
          </a:p>
        </p:txBody>
      </p:sp>
      <p:sp>
        <p:nvSpPr>
          <p:cNvPr id="92" name="TextBox 91">
            <a:extLst>
              <a:ext uri="{FF2B5EF4-FFF2-40B4-BE49-F238E27FC236}">
                <a16:creationId xmlns:a16="http://schemas.microsoft.com/office/drawing/2014/main" id="{565B6C52-DF53-BC45-B607-22CE0F785E6B}"/>
              </a:ext>
            </a:extLst>
          </p:cNvPr>
          <p:cNvSpPr txBox="1"/>
          <p:nvPr/>
        </p:nvSpPr>
        <p:spPr>
          <a:xfrm>
            <a:off x="6755614" y="4314003"/>
            <a:ext cx="356674" cy="253916"/>
          </a:xfrm>
          <a:prstGeom prst="rect">
            <a:avLst/>
          </a:prstGeom>
          <a:noFill/>
        </p:spPr>
        <p:txBody>
          <a:bodyPr wrap="square" rtlCol="0">
            <a:spAutoFit/>
          </a:bodyPr>
          <a:lstStyle/>
          <a:p>
            <a:r>
              <a:rPr lang="en-US" sz="1050" dirty="0">
                <a:solidFill>
                  <a:srgbClr val="000000"/>
                </a:solidFill>
                <a:latin typeface="Arial"/>
                <a:cs typeface="Arial"/>
              </a:rPr>
              <a:t>51</a:t>
            </a:r>
          </a:p>
        </p:txBody>
      </p:sp>
      <p:cxnSp>
        <p:nvCxnSpPr>
          <p:cNvPr id="96" name="Straight Connector 95">
            <a:extLst>
              <a:ext uri="{FF2B5EF4-FFF2-40B4-BE49-F238E27FC236}">
                <a16:creationId xmlns:a16="http://schemas.microsoft.com/office/drawing/2014/main" id="{141EE3F9-B3FD-4349-8B13-D8033E8B7D53}"/>
              </a:ext>
            </a:extLst>
          </p:cNvPr>
          <p:cNvCxnSpPr/>
          <p:nvPr/>
        </p:nvCxnSpPr>
        <p:spPr>
          <a:xfrm flipV="1">
            <a:off x="5192185" y="2371356"/>
            <a:ext cx="0" cy="108114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8D5C9B55-41A7-9246-88EC-242D4C4499B6}"/>
              </a:ext>
            </a:extLst>
          </p:cNvPr>
          <p:cNvCxnSpPr/>
          <p:nvPr/>
        </p:nvCxnSpPr>
        <p:spPr>
          <a:xfrm flipV="1">
            <a:off x="5135906" y="344670"/>
            <a:ext cx="0" cy="97954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265ACD87-7999-654D-BC28-7FDAE2EE2FD9}"/>
              </a:ext>
            </a:extLst>
          </p:cNvPr>
          <p:cNvCxnSpPr/>
          <p:nvPr/>
        </p:nvCxnSpPr>
        <p:spPr>
          <a:xfrm flipV="1">
            <a:off x="6633278" y="4739041"/>
            <a:ext cx="0" cy="97954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8" name="TextBox 107">
            <a:extLst>
              <a:ext uri="{FF2B5EF4-FFF2-40B4-BE49-F238E27FC236}">
                <a16:creationId xmlns:a16="http://schemas.microsoft.com/office/drawing/2014/main" id="{B2607071-212E-B549-8607-4BD342A76E54}"/>
              </a:ext>
            </a:extLst>
          </p:cNvPr>
          <p:cNvSpPr txBox="1"/>
          <p:nvPr/>
        </p:nvSpPr>
        <p:spPr>
          <a:xfrm>
            <a:off x="5597240" y="194420"/>
            <a:ext cx="532296" cy="253916"/>
          </a:xfrm>
          <a:prstGeom prst="rect">
            <a:avLst/>
          </a:prstGeom>
          <a:noFill/>
        </p:spPr>
        <p:txBody>
          <a:bodyPr wrap="square" rtlCol="0">
            <a:spAutoFit/>
          </a:bodyPr>
          <a:lstStyle/>
          <a:p>
            <a:r>
              <a:rPr lang="en-US" sz="1050" dirty="0">
                <a:solidFill>
                  <a:srgbClr val="000000"/>
                </a:solidFill>
                <a:latin typeface="Arial"/>
                <a:cs typeface="Arial"/>
              </a:rPr>
              <a:t>DPN</a:t>
            </a:r>
          </a:p>
        </p:txBody>
      </p:sp>
      <p:sp>
        <p:nvSpPr>
          <p:cNvPr id="109" name="TextBox 108">
            <a:extLst>
              <a:ext uri="{FF2B5EF4-FFF2-40B4-BE49-F238E27FC236}">
                <a16:creationId xmlns:a16="http://schemas.microsoft.com/office/drawing/2014/main" id="{02EF8263-0A4F-514E-B500-EE4FC130CDE7}"/>
              </a:ext>
            </a:extLst>
          </p:cNvPr>
          <p:cNvSpPr txBox="1"/>
          <p:nvPr/>
        </p:nvSpPr>
        <p:spPr>
          <a:xfrm>
            <a:off x="5659136" y="2185441"/>
            <a:ext cx="525946" cy="253916"/>
          </a:xfrm>
          <a:prstGeom prst="rect">
            <a:avLst/>
          </a:prstGeom>
          <a:noFill/>
        </p:spPr>
        <p:txBody>
          <a:bodyPr wrap="square" rtlCol="0">
            <a:spAutoFit/>
          </a:bodyPr>
          <a:lstStyle/>
          <a:p>
            <a:r>
              <a:rPr lang="en-US" sz="1050" dirty="0">
                <a:solidFill>
                  <a:srgbClr val="000000"/>
                </a:solidFill>
                <a:latin typeface="Arial"/>
                <a:cs typeface="Arial"/>
              </a:rPr>
              <a:t>DPN</a:t>
            </a:r>
          </a:p>
        </p:txBody>
      </p:sp>
      <p:sp>
        <p:nvSpPr>
          <p:cNvPr id="110" name="TextBox 109">
            <a:extLst>
              <a:ext uri="{FF2B5EF4-FFF2-40B4-BE49-F238E27FC236}">
                <a16:creationId xmlns:a16="http://schemas.microsoft.com/office/drawing/2014/main" id="{1A3D8470-8758-EB4E-AC2D-3BEE5B3D60BF}"/>
              </a:ext>
            </a:extLst>
          </p:cNvPr>
          <p:cNvSpPr txBox="1"/>
          <p:nvPr/>
        </p:nvSpPr>
        <p:spPr>
          <a:xfrm>
            <a:off x="5809385" y="3971521"/>
            <a:ext cx="506896" cy="253916"/>
          </a:xfrm>
          <a:prstGeom prst="rect">
            <a:avLst/>
          </a:prstGeom>
          <a:noFill/>
        </p:spPr>
        <p:txBody>
          <a:bodyPr wrap="square" rtlCol="0">
            <a:spAutoFit/>
          </a:bodyPr>
          <a:lstStyle/>
          <a:p>
            <a:r>
              <a:rPr lang="en-US" sz="1050" dirty="0">
                <a:solidFill>
                  <a:srgbClr val="000000"/>
                </a:solidFill>
                <a:latin typeface="Arial"/>
                <a:cs typeface="Arial"/>
              </a:rPr>
              <a:t>DPN</a:t>
            </a:r>
          </a:p>
        </p:txBody>
      </p:sp>
      <p:sp>
        <p:nvSpPr>
          <p:cNvPr id="111" name="TextBox 110">
            <a:extLst>
              <a:ext uri="{FF2B5EF4-FFF2-40B4-BE49-F238E27FC236}">
                <a16:creationId xmlns:a16="http://schemas.microsoft.com/office/drawing/2014/main" id="{08B5AEBD-7CCE-644D-9810-FDE16DDB8CDF}"/>
              </a:ext>
            </a:extLst>
          </p:cNvPr>
          <p:cNvSpPr txBox="1"/>
          <p:nvPr/>
        </p:nvSpPr>
        <p:spPr>
          <a:xfrm>
            <a:off x="4311543" y="3921839"/>
            <a:ext cx="525946" cy="253916"/>
          </a:xfrm>
          <a:prstGeom prst="rect">
            <a:avLst/>
          </a:prstGeom>
          <a:noFill/>
        </p:spPr>
        <p:txBody>
          <a:bodyPr wrap="square" rtlCol="0">
            <a:spAutoFit/>
          </a:bodyPr>
          <a:lstStyle/>
          <a:p>
            <a:r>
              <a:rPr lang="en-US" sz="1050" dirty="0">
                <a:solidFill>
                  <a:srgbClr val="000000"/>
                </a:solidFill>
                <a:latin typeface="Arial"/>
                <a:cs typeface="Arial"/>
              </a:rPr>
              <a:t>CON</a:t>
            </a:r>
          </a:p>
        </p:txBody>
      </p:sp>
      <p:sp>
        <p:nvSpPr>
          <p:cNvPr id="112" name="TextBox 111">
            <a:extLst>
              <a:ext uri="{FF2B5EF4-FFF2-40B4-BE49-F238E27FC236}">
                <a16:creationId xmlns:a16="http://schemas.microsoft.com/office/drawing/2014/main" id="{AF71293D-7F2E-3A42-84AC-8DCB898C30A8}"/>
              </a:ext>
            </a:extLst>
          </p:cNvPr>
          <p:cNvSpPr txBox="1"/>
          <p:nvPr/>
        </p:nvSpPr>
        <p:spPr>
          <a:xfrm>
            <a:off x="4387844" y="2187124"/>
            <a:ext cx="506896" cy="253916"/>
          </a:xfrm>
          <a:prstGeom prst="rect">
            <a:avLst/>
          </a:prstGeom>
          <a:noFill/>
        </p:spPr>
        <p:txBody>
          <a:bodyPr wrap="square" rtlCol="0">
            <a:spAutoFit/>
          </a:bodyPr>
          <a:lstStyle/>
          <a:p>
            <a:r>
              <a:rPr lang="en-US" sz="1050" dirty="0">
                <a:solidFill>
                  <a:srgbClr val="000000"/>
                </a:solidFill>
                <a:latin typeface="Arial"/>
                <a:cs typeface="Arial"/>
              </a:rPr>
              <a:t>CON</a:t>
            </a:r>
          </a:p>
        </p:txBody>
      </p:sp>
      <p:sp>
        <p:nvSpPr>
          <p:cNvPr id="113" name="TextBox 112">
            <a:extLst>
              <a:ext uri="{FF2B5EF4-FFF2-40B4-BE49-F238E27FC236}">
                <a16:creationId xmlns:a16="http://schemas.microsoft.com/office/drawing/2014/main" id="{26E927BC-2D40-8D46-9593-3C57B34A45FC}"/>
              </a:ext>
            </a:extLst>
          </p:cNvPr>
          <p:cNvSpPr txBox="1"/>
          <p:nvPr/>
        </p:nvSpPr>
        <p:spPr>
          <a:xfrm>
            <a:off x="4327658" y="199236"/>
            <a:ext cx="500546" cy="253916"/>
          </a:xfrm>
          <a:prstGeom prst="rect">
            <a:avLst/>
          </a:prstGeom>
          <a:noFill/>
        </p:spPr>
        <p:txBody>
          <a:bodyPr wrap="square" rtlCol="0">
            <a:spAutoFit/>
          </a:bodyPr>
          <a:lstStyle/>
          <a:p>
            <a:r>
              <a:rPr lang="en-US" sz="1050" dirty="0">
                <a:solidFill>
                  <a:srgbClr val="000000"/>
                </a:solidFill>
                <a:latin typeface="Arial"/>
                <a:cs typeface="Arial"/>
              </a:rPr>
              <a:t>CON</a:t>
            </a:r>
          </a:p>
        </p:txBody>
      </p:sp>
      <p:sp>
        <p:nvSpPr>
          <p:cNvPr id="7" name="TextBox 6">
            <a:extLst>
              <a:ext uri="{FF2B5EF4-FFF2-40B4-BE49-F238E27FC236}">
                <a16:creationId xmlns:a16="http://schemas.microsoft.com/office/drawing/2014/main" id="{CFF64EC8-F3E0-785A-65CC-C2F78ACB9D46}"/>
              </a:ext>
            </a:extLst>
          </p:cNvPr>
          <p:cNvSpPr txBox="1"/>
          <p:nvPr/>
        </p:nvSpPr>
        <p:spPr>
          <a:xfrm>
            <a:off x="-5844" y="5963129"/>
            <a:ext cx="7784112"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latin typeface="Arial"/>
                <a:cs typeface="Arial"/>
              </a:rPr>
              <a:t>Supplementary Figure S7  Specificity of p-eEF2 (A) and eEF2 (B) antibodies was confirmed using positive a control (mouse brain). P-eEF2 antibody reacts with a truncated p-eEF2 product.  Images C</a:t>
            </a:r>
            <a:r>
              <a:rPr lang="en-US" sz="1200" dirty="0">
                <a:latin typeface="Arial"/>
                <a:ea typeface="+mn-lt"/>
                <a:cs typeface="Arial"/>
              </a:rPr>
              <a:t>), D), and E) are from the same membrane, the membrane was cut to avoid stripping when possible. C) and D) show the same higher molecular weight piece of the membrane. C) displays p-eEF2 labeling. D) displays eEF2 labeling. E) displays alpha-tubulin labeling on a lower molecular weight piece of the membrane.</a:t>
            </a:r>
            <a:r>
              <a:rPr lang="en-US" sz="1200" dirty="0">
                <a:latin typeface="Arial"/>
                <a:cs typeface="Arial"/>
              </a:rPr>
              <a:t> All images were acquired using auto-exposure setting on the </a:t>
            </a:r>
            <a:r>
              <a:rPr lang="en-US" sz="1200" dirty="0" err="1">
                <a:latin typeface="Arial"/>
                <a:cs typeface="Arial"/>
              </a:rPr>
              <a:t>FlourChem</a:t>
            </a:r>
            <a:r>
              <a:rPr lang="en-US" sz="1200" dirty="0">
                <a:latin typeface="Arial"/>
                <a:cs typeface="Arial"/>
              </a:rPr>
              <a:t> M imager.</a:t>
            </a:r>
            <a:endParaRPr lang="en-US" sz="1200">
              <a:latin typeface="Arial"/>
              <a:cs typeface="Arial"/>
            </a:endParaRPr>
          </a:p>
        </p:txBody>
      </p:sp>
      <p:sp>
        <p:nvSpPr>
          <p:cNvPr id="2" name="TextBox 1">
            <a:extLst>
              <a:ext uri="{FF2B5EF4-FFF2-40B4-BE49-F238E27FC236}">
                <a16:creationId xmlns:a16="http://schemas.microsoft.com/office/drawing/2014/main" id="{9C884687-4468-D75B-0266-721460C9A123}"/>
              </a:ext>
            </a:extLst>
          </p:cNvPr>
          <p:cNvSpPr txBox="1"/>
          <p:nvPr/>
        </p:nvSpPr>
        <p:spPr>
          <a:xfrm>
            <a:off x="88463" y="2916152"/>
            <a:ext cx="4461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Arial"/>
                <a:cs typeface="Arial"/>
              </a:rPr>
              <a:t>B</a:t>
            </a:r>
          </a:p>
        </p:txBody>
      </p:sp>
      <p:sp>
        <p:nvSpPr>
          <p:cNvPr id="4" name="TextBox 3">
            <a:extLst>
              <a:ext uri="{FF2B5EF4-FFF2-40B4-BE49-F238E27FC236}">
                <a16:creationId xmlns:a16="http://schemas.microsoft.com/office/drawing/2014/main" id="{BCB125B6-86D5-D857-7E53-6C2760CF74D2}"/>
              </a:ext>
            </a:extLst>
          </p:cNvPr>
          <p:cNvSpPr txBox="1"/>
          <p:nvPr/>
        </p:nvSpPr>
        <p:spPr>
          <a:xfrm>
            <a:off x="86806" y="176017"/>
            <a:ext cx="5617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Arial"/>
                <a:cs typeface="Arial"/>
              </a:rPr>
              <a:t>A</a:t>
            </a:r>
          </a:p>
        </p:txBody>
      </p:sp>
      <p:sp>
        <p:nvSpPr>
          <p:cNvPr id="8" name="TextBox 7">
            <a:extLst>
              <a:ext uri="{FF2B5EF4-FFF2-40B4-BE49-F238E27FC236}">
                <a16:creationId xmlns:a16="http://schemas.microsoft.com/office/drawing/2014/main" id="{792472E2-0C94-5743-4471-5D310A0F7EC9}"/>
              </a:ext>
            </a:extLst>
          </p:cNvPr>
          <p:cNvSpPr txBox="1"/>
          <p:nvPr/>
        </p:nvSpPr>
        <p:spPr>
          <a:xfrm>
            <a:off x="2637032" y="201466"/>
            <a:ext cx="4474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Arial"/>
                <a:cs typeface="Arial"/>
              </a:rPr>
              <a:t>C</a:t>
            </a:r>
          </a:p>
        </p:txBody>
      </p:sp>
      <p:sp>
        <p:nvSpPr>
          <p:cNvPr id="9" name="TextBox 8">
            <a:extLst>
              <a:ext uri="{FF2B5EF4-FFF2-40B4-BE49-F238E27FC236}">
                <a16:creationId xmlns:a16="http://schemas.microsoft.com/office/drawing/2014/main" id="{1EE2957A-7550-BD13-9263-B78C878CBAF1}"/>
              </a:ext>
            </a:extLst>
          </p:cNvPr>
          <p:cNvSpPr txBox="1"/>
          <p:nvPr/>
        </p:nvSpPr>
        <p:spPr>
          <a:xfrm>
            <a:off x="2695801" y="2092304"/>
            <a:ext cx="4474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Arial"/>
                <a:cs typeface="Arial"/>
              </a:rPr>
              <a:t>D</a:t>
            </a:r>
          </a:p>
        </p:txBody>
      </p:sp>
      <p:sp>
        <p:nvSpPr>
          <p:cNvPr id="21" name="TextBox 20">
            <a:extLst>
              <a:ext uri="{FF2B5EF4-FFF2-40B4-BE49-F238E27FC236}">
                <a16:creationId xmlns:a16="http://schemas.microsoft.com/office/drawing/2014/main" id="{0D51C297-B23E-6140-A8FF-7298DD5FB06F}"/>
              </a:ext>
            </a:extLst>
          </p:cNvPr>
          <p:cNvSpPr txBox="1"/>
          <p:nvPr/>
        </p:nvSpPr>
        <p:spPr>
          <a:xfrm>
            <a:off x="2682418" y="3974219"/>
            <a:ext cx="44742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latin typeface="Arial"/>
                <a:cs typeface="Arial"/>
              </a:rPr>
              <a:t>E</a:t>
            </a:r>
          </a:p>
        </p:txBody>
      </p:sp>
      <p:cxnSp>
        <p:nvCxnSpPr>
          <p:cNvPr id="32" name="Straight Connector 31">
            <a:extLst>
              <a:ext uri="{FF2B5EF4-FFF2-40B4-BE49-F238E27FC236}">
                <a16:creationId xmlns:a16="http://schemas.microsoft.com/office/drawing/2014/main" id="{3224224C-6DC0-FAAD-18E3-343F712093E0}"/>
              </a:ext>
            </a:extLst>
          </p:cNvPr>
          <p:cNvCxnSpPr>
            <a:cxnSpLocks/>
          </p:cNvCxnSpPr>
          <p:nvPr/>
        </p:nvCxnSpPr>
        <p:spPr>
          <a:xfrm flipV="1">
            <a:off x="5177743" y="4165526"/>
            <a:ext cx="0" cy="97954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03EA9A76-9F76-C8E1-AD61-DA731B0F80F5}"/>
              </a:ext>
            </a:extLst>
          </p:cNvPr>
          <p:cNvSpPr txBox="1"/>
          <p:nvPr/>
        </p:nvSpPr>
        <p:spPr>
          <a:xfrm>
            <a:off x="335246" y="2936289"/>
            <a:ext cx="426524" cy="246221"/>
          </a:xfrm>
          <a:prstGeom prst="rect">
            <a:avLst/>
          </a:prstGeom>
          <a:noFill/>
        </p:spPr>
        <p:txBody>
          <a:bodyPr wrap="square" lIns="91440" tIns="45720" rIns="91440" bIns="45720" rtlCol="0" anchor="t">
            <a:spAutoFit/>
          </a:bodyPr>
          <a:lstStyle/>
          <a:p>
            <a:r>
              <a:rPr lang="en-US" sz="1000" dirty="0" err="1">
                <a:latin typeface="Arial"/>
                <a:cs typeface="Arial"/>
              </a:rPr>
              <a:t>kDa</a:t>
            </a:r>
          </a:p>
        </p:txBody>
      </p:sp>
      <p:sp>
        <p:nvSpPr>
          <p:cNvPr id="34" name="TextBox 33">
            <a:extLst>
              <a:ext uri="{FF2B5EF4-FFF2-40B4-BE49-F238E27FC236}">
                <a16:creationId xmlns:a16="http://schemas.microsoft.com/office/drawing/2014/main" id="{333FB875-2CEC-8D66-8983-ADBD10D0D0E7}"/>
              </a:ext>
            </a:extLst>
          </p:cNvPr>
          <p:cNvSpPr txBox="1"/>
          <p:nvPr/>
        </p:nvSpPr>
        <p:spPr>
          <a:xfrm>
            <a:off x="335246" y="174039"/>
            <a:ext cx="426524" cy="246221"/>
          </a:xfrm>
          <a:prstGeom prst="rect">
            <a:avLst/>
          </a:prstGeom>
          <a:noFill/>
        </p:spPr>
        <p:txBody>
          <a:bodyPr wrap="square" lIns="91440" tIns="45720" rIns="91440" bIns="45720" rtlCol="0" anchor="t">
            <a:spAutoFit/>
          </a:bodyPr>
          <a:lstStyle/>
          <a:p>
            <a:r>
              <a:rPr lang="en-US" sz="1000" dirty="0" err="1">
                <a:latin typeface="Arial"/>
                <a:cs typeface="Arial"/>
              </a:rPr>
              <a:t>kDa</a:t>
            </a:r>
          </a:p>
        </p:txBody>
      </p:sp>
      <p:sp>
        <p:nvSpPr>
          <p:cNvPr id="35" name="TextBox 34">
            <a:extLst>
              <a:ext uri="{FF2B5EF4-FFF2-40B4-BE49-F238E27FC236}">
                <a16:creationId xmlns:a16="http://schemas.microsoft.com/office/drawing/2014/main" id="{F793B949-1D5E-971D-EF6C-5549F3B57950}"/>
              </a:ext>
            </a:extLst>
          </p:cNvPr>
          <p:cNvSpPr txBox="1"/>
          <p:nvPr/>
        </p:nvSpPr>
        <p:spPr>
          <a:xfrm>
            <a:off x="352120" y="456769"/>
            <a:ext cx="401124" cy="253916"/>
          </a:xfrm>
          <a:prstGeom prst="rect">
            <a:avLst/>
          </a:prstGeom>
          <a:noFill/>
        </p:spPr>
        <p:txBody>
          <a:bodyPr wrap="square" rtlCol="0">
            <a:spAutoFit/>
          </a:bodyPr>
          <a:lstStyle/>
          <a:p>
            <a:r>
              <a:rPr lang="en-US" sz="1000" dirty="0"/>
              <a:t>191</a:t>
            </a:r>
          </a:p>
        </p:txBody>
      </p:sp>
      <p:sp>
        <p:nvSpPr>
          <p:cNvPr id="36" name="TextBox 35">
            <a:extLst>
              <a:ext uri="{FF2B5EF4-FFF2-40B4-BE49-F238E27FC236}">
                <a16:creationId xmlns:a16="http://schemas.microsoft.com/office/drawing/2014/main" id="{51C01F03-4F94-9A9F-6A8A-1494A267BE18}"/>
              </a:ext>
            </a:extLst>
          </p:cNvPr>
          <p:cNvSpPr txBox="1"/>
          <p:nvPr/>
        </p:nvSpPr>
        <p:spPr>
          <a:xfrm>
            <a:off x="409289" y="892367"/>
            <a:ext cx="337624" cy="253916"/>
          </a:xfrm>
          <a:prstGeom prst="rect">
            <a:avLst/>
          </a:prstGeom>
          <a:noFill/>
        </p:spPr>
        <p:txBody>
          <a:bodyPr wrap="square" rtlCol="0">
            <a:spAutoFit/>
          </a:bodyPr>
          <a:lstStyle/>
          <a:p>
            <a:r>
              <a:rPr lang="en-US" sz="1000" dirty="0"/>
              <a:t>64</a:t>
            </a:r>
          </a:p>
        </p:txBody>
      </p:sp>
      <p:sp>
        <p:nvSpPr>
          <p:cNvPr id="37" name="TextBox 36">
            <a:extLst>
              <a:ext uri="{FF2B5EF4-FFF2-40B4-BE49-F238E27FC236}">
                <a16:creationId xmlns:a16="http://schemas.microsoft.com/office/drawing/2014/main" id="{136AA250-D7F2-2867-77A4-8893AAE73062}"/>
              </a:ext>
            </a:extLst>
          </p:cNvPr>
          <p:cNvSpPr txBox="1"/>
          <p:nvPr/>
        </p:nvSpPr>
        <p:spPr>
          <a:xfrm>
            <a:off x="417515" y="675016"/>
            <a:ext cx="337624" cy="253916"/>
          </a:xfrm>
          <a:prstGeom prst="rect">
            <a:avLst/>
          </a:prstGeom>
          <a:noFill/>
        </p:spPr>
        <p:txBody>
          <a:bodyPr wrap="square" rtlCol="0">
            <a:spAutoFit/>
          </a:bodyPr>
          <a:lstStyle/>
          <a:p>
            <a:r>
              <a:rPr lang="en-US" sz="1000" dirty="0"/>
              <a:t>97</a:t>
            </a:r>
          </a:p>
        </p:txBody>
      </p:sp>
      <p:sp>
        <p:nvSpPr>
          <p:cNvPr id="38" name="TextBox 37">
            <a:extLst>
              <a:ext uri="{FF2B5EF4-FFF2-40B4-BE49-F238E27FC236}">
                <a16:creationId xmlns:a16="http://schemas.microsoft.com/office/drawing/2014/main" id="{00D33ABF-2EB0-44C7-6FA1-403F981E6257}"/>
              </a:ext>
            </a:extLst>
          </p:cNvPr>
          <p:cNvSpPr txBox="1"/>
          <p:nvPr/>
        </p:nvSpPr>
        <p:spPr>
          <a:xfrm>
            <a:off x="415641" y="1103175"/>
            <a:ext cx="337624" cy="253916"/>
          </a:xfrm>
          <a:prstGeom prst="rect">
            <a:avLst/>
          </a:prstGeom>
          <a:noFill/>
        </p:spPr>
        <p:txBody>
          <a:bodyPr wrap="square" rtlCol="0">
            <a:spAutoFit/>
          </a:bodyPr>
          <a:lstStyle/>
          <a:p>
            <a:r>
              <a:rPr lang="en-US" sz="1000" dirty="0">
                <a:latin typeface="Arial"/>
                <a:cs typeface="Arial"/>
              </a:rPr>
              <a:t>51</a:t>
            </a:r>
          </a:p>
        </p:txBody>
      </p:sp>
      <p:sp>
        <p:nvSpPr>
          <p:cNvPr id="39" name="TextBox 38">
            <a:extLst>
              <a:ext uri="{FF2B5EF4-FFF2-40B4-BE49-F238E27FC236}">
                <a16:creationId xmlns:a16="http://schemas.microsoft.com/office/drawing/2014/main" id="{4BB44D48-379A-07A4-725D-ECB73F81655F}"/>
              </a:ext>
            </a:extLst>
          </p:cNvPr>
          <p:cNvSpPr txBox="1"/>
          <p:nvPr/>
        </p:nvSpPr>
        <p:spPr>
          <a:xfrm>
            <a:off x="415641" y="1337682"/>
            <a:ext cx="401124" cy="253916"/>
          </a:xfrm>
          <a:prstGeom prst="rect">
            <a:avLst/>
          </a:prstGeom>
          <a:noFill/>
        </p:spPr>
        <p:txBody>
          <a:bodyPr wrap="square" rtlCol="0">
            <a:spAutoFit/>
          </a:bodyPr>
          <a:lstStyle/>
          <a:p>
            <a:r>
              <a:rPr lang="en-US" sz="1000" dirty="0">
                <a:latin typeface="Arial"/>
                <a:cs typeface="Arial"/>
              </a:rPr>
              <a:t>39</a:t>
            </a:r>
          </a:p>
        </p:txBody>
      </p:sp>
      <p:sp>
        <p:nvSpPr>
          <p:cNvPr id="40" name="TextBox 39">
            <a:extLst>
              <a:ext uri="{FF2B5EF4-FFF2-40B4-BE49-F238E27FC236}">
                <a16:creationId xmlns:a16="http://schemas.microsoft.com/office/drawing/2014/main" id="{97A5EC07-D151-FE85-E394-075E650D22AD}"/>
              </a:ext>
            </a:extLst>
          </p:cNvPr>
          <p:cNvSpPr txBox="1"/>
          <p:nvPr/>
        </p:nvSpPr>
        <p:spPr>
          <a:xfrm>
            <a:off x="415641" y="1567369"/>
            <a:ext cx="337624" cy="253916"/>
          </a:xfrm>
          <a:prstGeom prst="rect">
            <a:avLst/>
          </a:prstGeom>
          <a:noFill/>
        </p:spPr>
        <p:txBody>
          <a:bodyPr wrap="square" rtlCol="0">
            <a:spAutoFit/>
          </a:bodyPr>
          <a:lstStyle/>
          <a:p>
            <a:r>
              <a:rPr lang="en-US" sz="1000" dirty="0">
                <a:latin typeface="Arial"/>
                <a:cs typeface="Arial"/>
              </a:rPr>
              <a:t>28</a:t>
            </a:r>
          </a:p>
        </p:txBody>
      </p:sp>
      <p:sp>
        <p:nvSpPr>
          <p:cNvPr id="41" name="TextBox 40">
            <a:extLst>
              <a:ext uri="{FF2B5EF4-FFF2-40B4-BE49-F238E27FC236}">
                <a16:creationId xmlns:a16="http://schemas.microsoft.com/office/drawing/2014/main" id="{8A8295AF-B64F-1B1D-8A5A-DEE98C6C3815}"/>
              </a:ext>
            </a:extLst>
          </p:cNvPr>
          <p:cNvSpPr txBox="1"/>
          <p:nvPr/>
        </p:nvSpPr>
        <p:spPr>
          <a:xfrm>
            <a:off x="409289" y="1860380"/>
            <a:ext cx="356674" cy="253916"/>
          </a:xfrm>
          <a:prstGeom prst="rect">
            <a:avLst/>
          </a:prstGeom>
          <a:noFill/>
        </p:spPr>
        <p:txBody>
          <a:bodyPr wrap="square" rtlCol="0">
            <a:spAutoFit/>
          </a:bodyPr>
          <a:lstStyle/>
          <a:p>
            <a:r>
              <a:rPr lang="en-US" sz="1000" dirty="0">
                <a:latin typeface="Arial"/>
                <a:cs typeface="Arial"/>
              </a:rPr>
              <a:t>14</a:t>
            </a:r>
          </a:p>
        </p:txBody>
      </p:sp>
      <p:sp>
        <p:nvSpPr>
          <p:cNvPr id="42" name="TextBox 41">
            <a:extLst>
              <a:ext uri="{FF2B5EF4-FFF2-40B4-BE49-F238E27FC236}">
                <a16:creationId xmlns:a16="http://schemas.microsoft.com/office/drawing/2014/main" id="{8C36D8BD-AD9E-FFDD-6159-EBB76F1D8F24}"/>
              </a:ext>
            </a:extLst>
          </p:cNvPr>
          <p:cNvSpPr txBox="1"/>
          <p:nvPr/>
        </p:nvSpPr>
        <p:spPr>
          <a:xfrm>
            <a:off x="415641" y="1712867"/>
            <a:ext cx="356674" cy="253916"/>
          </a:xfrm>
          <a:prstGeom prst="rect">
            <a:avLst/>
          </a:prstGeom>
          <a:noFill/>
        </p:spPr>
        <p:txBody>
          <a:bodyPr wrap="square" rtlCol="0">
            <a:spAutoFit/>
          </a:bodyPr>
          <a:lstStyle/>
          <a:p>
            <a:r>
              <a:rPr lang="en-US" sz="1000" dirty="0">
                <a:latin typeface="Arial"/>
                <a:cs typeface="Arial"/>
              </a:rPr>
              <a:t>19</a:t>
            </a:r>
          </a:p>
        </p:txBody>
      </p:sp>
      <p:sp>
        <p:nvSpPr>
          <p:cNvPr id="51" name="TextBox 50">
            <a:extLst>
              <a:ext uri="{FF2B5EF4-FFF2-40B4-BE49-F238E27FC236}">
                <a16:creationId xmlns:a16="http://schemas.microsoft.com/office/drawing/2014/main" id="{48B1FA3D-8F6A-CD0A-4D74-E736AAD72969}"/>
              </a:ext>
            </a:extLst>
          </p:cNvPr>
          <p:cNvSpPr txBox="1"/>
          <p:nvPr/>
        </p:nvSpPr>
        <p:spPr>
          <a:xfrm>
            <a:off x="6743520" y="196583"/>
            <a:ext cx="426524" cy="246221"/>
          </a:xfrm>
          <a:prstGeom prst="rect">
            <a:avLst/>
          </a:prstGeom>
          <a:noFill/>
        </p:spPr>
        <p:txBody>
          <a:bodyPr wrap="square" lIns="91440" tIns="45720" rIns="91440" bIns="45720" rtlCol="0" anchor="t">
            <a:spAutoFit/>
          </a:bodyPr>
          <a:lstStyle/>
          <a:p>
            <a:r>
              <a:rPr lang="en-US" sz="1000" dirty="0" err="1">
                <a:latin typeface="Arial"/>
                <a:cs typeface="Arial"/>
              </a:rPr>
              <a:t>kDa</a:t>
            </a:r>
          </a:p>
        </p:txBody>
      </p:sp>
      <p:sp>
        <p:nvSpPr>
          <p:cNvPr id="52" name="TextBox 51">
            <a:extLst>
              <a:ext uri="{FF2B5EF4-FFF2-40B4-BE49-F238E27FC236}">
                <a16:creationId xmlns:a16="http://schemas.microsoft.com/office/drawing/2014/main" id="{42B81D2C-09D6-7743-E312-171ADECD71BC}"/>
              </a:ext>
            </a:extLst>
          </p:cNvPr>
          <p:cNvSpPr txBox="1"/>
          <p:nvPr/>
        </p:nvSpPr>
        <p:spPr>
          <a:xfrm>
            <a:off x="6750488" y="2196219"/>
            <a:ext cx="426524" cy="246221"/>
          </a:xfrm>
          <a:prstGeom prst="rect">
            <a:avLst/>
          </a:prstGeom>
          <a:noFill/>
        </p:spPr>
        <p:txBody>
          <a:bodyPr wrap="square" lIns="91440" tIns="45720" rIns="91440" bIns="45720" rtlCol="0" anchor="t">
            <a:spAutoFit/>
          </a:bodyPr>
          <a:lstStyle/>
          <a:p>
            <a:r>
              <a:rPr lang="en-US" sz="1000" dirty="0" err="1">
                <a:latin typeface="Arial"/>
                <a:cs typeface="Arial"/>
              </a:rPr>
              <a:t>kDa</a:t>
            </a:r>
          </a:p>
        </p:txBody>
      </p:sp>
      <p:sp>
        <p:nvSpPr>
          <p:cNvPr id="53" name="TextBox 52">
            <a:extLst>
              <a:ext uri="{FF2B5EF4-FFF2-40B4-BE49-F238E27FC236}">
                <a16:creationId xmlns:a16="http://schemas.microsoft.com/office/drawing/2014/main" id="{DE943538-2F6B-098C-A0A3-A7699D09B86D}"/>
              </a:ext>
            </a:extLst>
          </p:cNvPr>
          <p:cNvSpPr txBox="1"/>
          <p:nvPr/>
        </p:nvSpPr>
        <p:spPr>
          <a:xfrm>
            <a:off x="6802617" y="2811940"/>
            <a:ext cx="343974" cy="253916"/>
          </a:xfrm>
          <a:prstGeom prst="rect">
            <a:avLst/>
          </a:prstGeom>
          <a:noFill/>
        </p:spPr>
        <p:txBody>
          <a:bodyPr wrap="square" rtlCol="0">
            <a:spAutoFit/>
          </a:bodyPr>
          <a:lstStyle/>
          <a:p>
            <a:r>
              <a:rPr lang="en-US" sz="1000" dirty="0">
                <a:solidFill>
                  <a:srgbClr val="000000"/>
                </a:solidFill>
                <a:latin typeface="Arial"/>
                <a:cs typeface="Arial"/>
              </a:rPr>
              <a:t>97</a:t>
            </a:r>
          </a:p>
        </p:txBody>
      </p:sp>
      <p:sp>
        <p:nvSpPr>
          <p:cNvPr id="54" name="TextBox 53">
            <a:extLst>
              <a:ext uri="{FF2B5EF4-FFF2-40B4-BE49-F238E27FC236}">
                <a16:creationId xmlns:a16="http://schemas.microsoft.com/office/drawing/2014/main" id="{99B11C82-BA83-EEE4-FE81-79C580169185}"/>
              </a:ext>
            </a:extLst>
          </p:cNvPr>
          <p:cNvSpPr txBox="1"/>
          <p:nvPr/>
        </p:nvSpPr>
        <p:spPr>
          <a:xfrm>
            <a:off x="6815317" y="3154840"/>
            <a:ext cx="343974" cy="253916"/>
          </a:xfrm>
          <a:prstGeom prst="rect">
            <a:avLst/>
          </a:prstGeom>
          <a:noFill/>
        </p:spPr>
        <p:txBody>
          <a:bodyPr wrap="square" lIns="91440" tIns="45720" rIns="91440" bIns="45720" rtlCol="0" anchor="t">
            <a:spAutoFit/>
          </a:bodyPr>
          <a:lstStyle/>
          <a:p>
            <a:r>
              <a:rPr lang="en-US" sz="1000" dirty="0">
                <a:solidFill>
                  <a:srgbClr val="000000"/>
                </a:solidFill>
                <a:latin typeface="Arial"/>
                <a:cs typeface="Arial"/>
              </a:rPr>
              <a:t>64</a:t>
            </a:r>
          </a:p>
        </p:txBody>
      </p:sp>
      <p:sp>
        <p:nvSpPr>
          <p:cNvPr id="59" name="TextBox 58">
            <a:extLst>
              <a:ext uri="{FF2B5EF4-FFF2-40B4-BE49-F238E27FC236}">
                <a16:creationId xmlns:a16="http://schemas.microsoft.com/office/drawing/2014/main" id="{4AEFD23A-A19C-472B-CB26-C03429B4A5D5}"/>
              </a:ext>
            </a:extLst>
          </p:cNvPr>
          <p:cNvSpPr txBox="1"/>
          <p:nvPr/>
        </p:nvSpPr>
        <p:spPr>
          <a:xfrm>
            <a:off x="6723346" y="3920539"/>
            <a:ext cx="426524" cy="246221"/>
          </a:xfrm>
          <a:prstGeom prst="rect">
            <a:avLst/>
          </a:prstGeom>
          <a:noFill/>
        </p:spPr>
        <p:txBody>
          <a:bodyPr wrap="square" lIns="91440" tIns="45720" rIns="91440" bIns="45720" rtlCol="0" anchor="t">
            <a:spAutoFit/>
          </a:bodyPr>
          <a:lstStyle/>
          <a:p>
            <a:r>
              <a:rPr lang="en-US" sz="1000" dirty="0" err="1">
                <a:latin typeface="Arial"/>
                <a:cs typeface="Arial"/>
              </a:rPr>
              <a:t>kDa</a:t>
            </a:r>
          </a:p>
        </p:txBody>
      </p:sp>
      <p:sp>
        <p:nvSpPr>
          <p:cNvPr id="60" name="TextBox 59">
            <a:extLst>
              <a:ext uri="{FF2B5EF4-FFF2-40B4-BE49-F238E27FC236}">
                <a16:creationId xmlns:a16="http://schemas.microsoft.com/office/drawing/2014/main" id="{22854E39-FBC7-9F6F-B38F-020C430C0FC1}"/>
              </a:ext>
            </a:extLst>
          </p:cNvPr>
          <p:cNvSpPr txBox="1"/>
          <p:nvPr/>
        </p:nvSpPr>
        <p:spPr>
          <a:xfrm>
            <a:off x="3256246" y="3926889"/>
            <a:ext cx="426524" cy="246221"/>
          </a:xfrm>
          <a:prstGeom prst="rect">
            <a:avLst/>
          </a:prstGeom>
          <a:noFill/>
        </p:spPr>
        <p:txBody>
          <a:bodyPr wrap="square" lIns="91440" tIns="45720" rIns="91440" bIns="45720" rtlCol="0" anchor="t">
            <a:spAutoFit/>
          </a:bodyPr>
          <a:lstStyle/>
          <a:p>
            <a:r>
              <a:rPr lang="en-US" sz="1000" dirty="0" err="1">
                <a:latin typeface="Arial"/>
                <a:cs typeface="Arial"/>
              </a:rPr>
              <a:t>kDa</a:t>
            </a:r>
          </a:p>
        </p:txBody>
      </p:sp>
      <p:sp>
        <p:nvSpPr>
          <p:cNvPr id="62" name="TextBox 61">
            <a:extLst>
              <a:ext uri="{FF2B5EF4-FFF2-40B4-BE49-F238E27FC236}">
                <a16:creationId xmlns:a16="http://schemas.microsoft.com/office/drawing/2014/main" id="{BB4B1D98-B90C-5A13-7215-9483E86B4DD9}"/>
              </a:ext>
            </a:extLst>
          </p:cNvPr>
          <p:cNvSpPr txBox="1"/>
          <p:nvPr/>
        </p:nvSpPr>
        <p:spPr>
          <a:xfrm>
            <a:off x="3238938" y="2189869"/>
            <a:ext cx="426524" cy="246221"/>
          </a:xfrm>
          <a:prstGeom prst="rect">
            <a:avLst/>
          </a:prstGeom>
          <a:noFill/>
        </p:spPr>
        <p:txBody>
          <a:bodyPr wrap="square" lIns="91440" tIns="45720" rIns="91440" bIns="45720" rtlCol="0" anchor="t">
            <a:spAutoFit/>
          </a:bodyPr>
          <a:lstStyle/>
          <a:p>
            <a:r>
              <a:rPr lang="en-US" sz="1000" dirty="0" err="1">
                <a:latin typeface="Arial"/>
                <a:cs typeface="Arial"/>
              </a:rPr>
              <a:t>kDa</a:t>
            </a:r>
          </a:p>
        </p:txBody>
      </p:sp>
      <p:sp>
        <p:nvSpPr>
          <p:cNvPr id="63" name="TextBox 62">
            <a:extLst>
              <a:ext uri="{FF2B5EF4-FFF2-40B4-BE49-F238E27FC236}">
                <a16:creationId xmlns:a16="http://schemas.microsoft.com/office/drawing/2014/main" id="{96ABB96D-103E-1B90-5951-C40669C910FF}"/>
              </a:ext>
            </a:extLst>
          </p:cNvPr>
          <p:cNvSpPr txBox="1"/>
          <p:nvPr/>
        </p:nvSpPr>
        <p:spPr>
          <a:xfrm>
            <a:off x="3181170" y="221983"/>
            <a:ext cx="426524" cy="246221"/>
          </a:xfrm>
          <a:prstGeom prst="rect">
            <a:avLst/>
          </a:prstGeom>
          <a:noFill/>
        </p:spPr>
        <p:txBody>
          <a:bodyPr wrap="square" lIns="91440" tIns="45720" rIns="91440" bIns="45720" rtlCol="0" anchor="t">
            <a:spAutoFit/>
          </a:bodyPr>
          <a:lstStyle/>
          <a:p>
            <a:r>
              <a:rPr lang="en-US" sz="1000" dirty="0" err="1">
                <a:latin typeface="Arial"/>
                <a:cs typeface="Arial"/>
              </a:rPr>
              <a:t>kDa</a:t>
            </a:r>
          </a:p>
        </p:txBody>
      </p:sp>
      <p:sp>
        <p:nvSpPr>
          <p:cNvPr id="65" name="TextBox 64">
            <a:extLst>
              <a:ext uri="{FF2B5EF4-FFF2-40B4-BE49-F238E27FC236}">
                <a16:creationId xmlns:a16="http://schemas.microsoft.com/office/drawing/2014/main" id="{52ACB370-4191-A90B-6A7D-3D8273AD7E58}"/>
              </a:ext>
            </a:extLst>
          </p:cNvPr>
          <p:cNvSpPr txBox="1"/>
          <p:nvPr/>
        </p:nvSpPr>
        <p:spPr>
          <a:xfrm>
            <a:off x="3373236" y="4425558"/>
            <a:ext cx="337624" cy="246221"/>
          </a:xfrm>
          <a:prstGeom prst="rect">
            <a:avLst/>
          </a:prstGeom>
          <a:noFill/>
        </p:spPr>
        <p:txBody>
          <a:bodyPr wrap="square" lIns="91440" tIns="45720" rIns="91440" bIns="45720" rtlCol="0" anchor="t">
            <a:spAutoFit/>
          </a:bodyPr>
          <a:lstStyle/>
          <a:p>
            <a:r>
              <a:rPr lang="en-US" sz="1000" dirty="0">
                <a:solidFill>
                  <a:srgbClr val="000000"/>
                </a:solidFill>
                <a:latin typeface="Arial"/>
                <a:cs typeface="Arial"/>
              </a:rPr>
              <a:t>41</a:t>
            </a:r>
            <a:endParaRPr lang="en-US" dirty="0"/>
          </a:p>
        </p:txBody>
      </p:sp>
      <p:sp>
        <p:nvSpPr>
          <p:cNvPr id="66" name="TextBox 65">
            <a:extLst>
              <a:ext uri="{FF2B5EF4-FFF2-40B4-BE49-F238E27FC236}">
                <a16:creationId xmlns:a16="http://schemas.microsoft.com/office/drawing/2014/main" id="{D98895C0-425B-6619-06FA-4B53E0504C09}"/>
              </a:ext>
            </a:extLst>
          </p:cNvPr>
          <p:cNvSpPr txBox="1"/>
          <p:nvPr/>
        </p:nvSpPr>
        <p:spPr>
          <a:xfrm>
            <a:off x="3286078" y="2485338"/>
            <a:ext cx="439224" cy="246221"/>
          </a:xfrm>
          <a:prstGeom prst="rect">
            <a:avLst/>
          </a:prstGeom>
          <a:noFill/>
        </p:spPr>
        <p:txBody>
          <a:bodyPr wrap="square" lIns="91440" tIns="45720" rIns="91440" bIns="45720" rtlCol="0" anchor="t">
            <a:spAutoFit/>
          </a:bodyPr>
          <a:lstStyle/>
          <a:p>
            <a:r>
              <a:rPr lang="en-US" sz="1000" dirty="0">
                <a:solidFill>
                  <a:srgbClr val="000000"/>
                </a:solidFill>
                <a:latin typeface="Arial"/>
                <a:cs typeface="Arial"/>
              </a:rPr>
              <a:t>235</a:t>
            </a:r>
          </a:p>
        </p:txBody>
      </p:sp>
      <p:sp>
        <p:nvSpPr>
          <p:cNvPr id="67" name="TextBox 66">
            <a:extLst>
              <a:ext uri="{FF2B5EF4-FFF2-40B4-BE49-F238E27FC236}">
                <a16:creationId xmlns:a16="http://schemas.microsoft.com/office/drawing/2014/main" id="{859DE7B2-70C5-6E40-529C-C496A420C28D}"/>
              </a:ext>
            </a:extLst>
          </p:cNvPr>
          <p:cNvSpPr txBox="1"/>
          <p:nvPr/>
        </p:nvSpPr>
        <p:spPr>
          <a:xfrm>
            <a:off x="3273378" y="2605988"/>
            <a:ext cx="401124" cy="246221"/>
          </a:xfrm>
          <a:prstGeom prst="rect">
            <a:avLst/>
          </a:prstGeom>
          <a:noFill/>
        </p:spPr>
        <p:txBody>
          <a:bodyPr wrap="square" lIns="91440" tIns="45720" rIns="91440" bIns="45720" rtlCol="0" anchor="t">
            <a:spAutoFit/>
          </a:bodyPr>
          <a:lstStyle/>
          <a:p>
            <a:r>
              <a:rPr lang="en-US" sz="1000" dirty="0">
                <a:solidFill>
                  <a:srgbClr val="000000"/>
                </a:solidFill>
                <a:latin typeface="Arial"/>
                <a:cs typeface="Arial"/>
              </a:rPr>
              <a:t>170</a:t>
            </a:r>
            <a:endParaRPr lang="en-US" dirty="0"/>
          </a:p>
        </p:txBody>
      </p:sp>
      <p:sp>
        <p:nvSpPr>
          <p:cNvPr id="69" name="TextBox 68">
            <a:extLst>
              <a:ext uri="{FF2B5EF4-FFF2-40B4-BE49-F238E27FC236}">
                <a16:creationId xmlns:a16="http://schemas.microsoft.com/office/drawing/2014/main" id="{F677815A-0BD6-60CA-617D-D5179734FFED}"/>
              </a:ext>
            </a:extLst>
          </p:cNvPr>
          <p:cNvSpPr txBox="1"/>
          <p:nvPr/>
        </p:nvSpPr>
        <p:spPr>
          <a:xfrm>
            <a:off x="3273378" y="2726638"/>
            <a:ext cx="401124" cy="246221"/>
          </a:xfrm>
          <a:prstGeom prst="rect">
            <a:avLst/>
          </a:prstGeom>
          <a:noFill/>
        </p:spPr>
        <p:txBody>
          <a:bodyPr wrap="square" lIns="91440" tIns="45720" rIns="91440" bIns="45720" rtlCol="0" anchor="t">
            <a:spAutoFit/>
          </a:bodyPr>
          <a:lstStyle/>
          <a:p>
            <a:r>
              <a:rPr lang="en-US" sz="1000" dirty="0">
                <a:solidFill>
                  <a:srgbClr val="000000"/>
                </a:solidFill>
                <a:latin typeface="Arial"/>
                <a:cs typeface="Arial"/>
              </a:rPr>
              <a:t>130</a:t>
            </a:r>
            <a:endParaRPr lang="en-US" sz="1000" dirty="0">
              <a:latin typeface="Arial"/>
              <a:cs typeface="Arial"/>
            </a:endParaRPr>
          </a:p>
        </p:txBody>
      </p:sp>
      <p:sp>
        <p:nvSpPr>
          <p:cNvPr id="71" name="TextBox 70">
            <a:extLst>
              <a:ext uri="{FF2B5EF4-FFF2-40B4-BE49-F238E27FC236}">
                <a16:creationId xmlns:a16="http://schemas.microsoft.com/office/drawing/2014/main" id="{EDCBBC79-84D2-882D-CDE7-DEC095F6D41B}"/>
              </a:ext>
            </a:extLst>
          </p:cNvPr>
          <p:cNvSpPr txBox="1"/>
          <p:nvPr/>
        </p:nvSpPr>
        <p:spPr>
          <a:xfrm>
            <a:off x="3330528" y="2910788"/>
            <a:ext cx="337624" cy="246221"/>
          </a:xfrm>
          <a:prstGeom prst="rect">
            <a:avLst/>
          </a:prstGeom>
          <a:noFill/>
        </p:spPr>
        <p:txBody>
          <a:bodyPr wrap="square" lIns="91440" tIns="45720" rIns="91440" bIns="45720" rtlCol="0" anchor="t">
            <a:spAutoFit/>
          </a:bodyPr>
          <a:lstStyle/>
          <a:p>
            <a:r>
              <a:rPr lang="en-US" sz="1000" dirty="0">
                <a:solidFill>
                  <a:srgbClr val="000000"/>
                </a:solidFill>
                <a:latin typeface="Arial"/>
                <a:cs typeface="Arial"/>
              </a:rPr>
              <a:t>93</a:t>
            </a:r>
            <a:endParaRPr lang="en-US" sz="1000" dirty="0">
              <a:latin typeface="Arial"/>
              <a:cs typeface="Arial"/>
            </a:endParaRPr>
          </a:p>
        </p:txBody>
      </p:sp>
      <p:sp>
        <p:nvSpPr>
          <p:cNvPr id="73" name="TextBox 72">
            <a:extLst>
              <a:ext uri="{FF2B5EF4-FFF2-40B4-BE49-F238E27FC236}">
                <a16:creationId xmlns:a16="http://schemas.microsoft.com/office/drawing/2014/main" id="{91ECCD67-B60A-6EB9-9EA8-1473B4FFE7AC}"/>
              </a:ext>
            </a:extLst>
          </p:cNvPr>
          <p:cNvSpPr txBox="1"/>
          <p:nvPr/>
        </p:nvSpPr>
        <p:spPr>
          <a:xfrm>
            <a:off x="3290147" y="569198"/>
            <a:ext cx="439224" cy="246221"/>
          </a:xfrm>
          <a:prstGeom prst="rect">
            <a:avLst/>
          </a:prstGeom>
          <a:noFill/>
        </p:spPr>
        <p:txBody>
          <a:bodyPr wrap="square" lIns="91440" tIns="45720" rIns="91440" bIns="45720" rtlCol="0" anchor="t">
            <a:spAutoFit/>
          </a:bodyPr>
          <a:lstStyle/>
          <a:p>
            <a:r>
              <a:rPr lang="en-US" sz="1000" dirty="0">
                <a:solidFill>
                  <a:srgbClr val="000000"/>
                </a:solidFill>
                <a:latin typeface="Arial"/>
                <a:cs typeface="Arial"/>
              </a:rPr>
              <a:t>235</a:t>
            </a:r>
          </a:p>
        </p:txBody>
      </p:sp>
      <p:sp>
        <p:nvSpPr>
          <p:cNvPr id="74" name="TextBox 73">
            <a:extLst>
              <a:ext uri="{FF2B5EF4-FFF2-40B4-BE49-F238E27FC236}">
                <a16:creationId xmlns:a16="http://schemas.microsoft.com/office/drawing/2014/main" id="{082A365B-0459-F0BD-E43A-730D1EF91D67}"/>
              </a:ext>
            </a:extLst>
          </p:cNvPr>
          <p:cNvSpPr txBox="1"/>
          <p:nvPr/>
        </p:nvSpPr>
        <p:spPr>
          <a:xfrm>
            <a:off x="3277442" y="689848"/>
            <a:ext cx="401124" cy="246221"/>
          </a:xfrm>
          <a:prstGeom prst="rect">
            <a:avLst/>
          </a:prstGeom>
          <a:noFill/>
        </p:spPr>
        <p:txBody>
          <a:bodyPr wrap="square" lIns="91440" tIns="45720" rIns="91440" bIns="45720" rtlCol="0" anchor="t">
            <a:spAutoFit/>
          </a:bodyPr>
          <a:lstStyle/>
          <a:p>
            <a:r>
              <a:rPr lang="en-US" sz="1000" dirty="0">
                <a:solidFill>
                  <a:srgbClr val="000000"/>
                </a:solidFill>
                <a:latin typeface="Arial"/>
                <a:cs typeface="Arial"/>
              </a:rPr>
              <a:t>170</a:t>
            </a:r>
            <a:endParaRPr lang="en-US" dirty="0"/>
          </a:p>
        </p:txBody>
      </p:sp>
      <p:sp>
        <p:nvSpPr>
          <p:cNvPr id="75" name="TextBox 74">
            <a:extLst>
              <a:ext uri="{FF2B5EF4-FFF2-40B4-BE49-F238E27FC236}">
                <a16:creationId xmlns:a16="http://schemas.microsoft.com/office/drawing/2014/main" id="{BAAEE1B9-9DFD-418A-BCA5-E4E644F99815}"/>
              </a:ext>
            </a:extLst>
          </p:cNvPr>
          <p:cNvSpPr txBox="1"/>
          <p:nvPr/>
        </p:nvSpPr>
        <p:spPr>
          <a:xfrm>
            <a:off x="3277442" y="810498"/>
            <a:ext cx="401124" cy="246221"/>
          </a:xfrm>
          <a:prstGeom prst="rect">
            <a:avLst/>
          </a:prstGeom>
          <a:noFill/>
        </p:spPr>
        <p:txBody>
          <a:bodyPr wrap="square" lIns="91440" tIns="45720" rIns="91440" bIns="45720" rtlCol="0" anchor="t">
            <a:spAutoFit/>
          </a:bodyPr>
          <a:lstStyle/>
          <a:p>
            <a:r>
              <a:rPr lang="en-US" sz="1000" dirty="0">
                <a:solidFill>
                  <a:srgbClr val="000000"/>
                </a:solidFill>
                <a:latin typeface="Arial"/>
                <a:cs typeface="Arial"/>
              </a:rPr>
              <a:t>130</a:t>
            </a:r>
            <a:endParaRPr lang="en-US" sz="1000" dirty="0">
              <a:latin typeface="Arial"/>
              <a:cs typeface="Arial"/>
            </a:endParaRPr>
          </a:p>
        </p:txBody>
      </p:sp>
      <p:sp>
        <p:nvSpPr>
          <p:cNvPr id="76" name="TextBox 75">
            <a:extLst>
              <a:ext uri="{FF2B5EF4-FFF2-40B4-BE49-F238E27FC236}">
                <a16:creationId xmlns:a16="http://schemas.microsoft.com/office/drawing/2014/main" id="{2F86B91E-8ECF-632F-7A50-E6248769200C}"/>
              </a:ext>
            </a:extLst>
          </p:cNvPr>
          <p:cNvSpPr txBox="1"/>
          <p:nvPr/>
        </p:nvSpPr>
        <p:spPr>
          <a:xfrm>
            <a:off x="3334612" y="994648"/>
            <a:ext cx="337624" cy="246221"/>
          </a:xfrm>
          <a:prstGeom prst="rect">
            <a:avLst/>
          </a:prstGeom>
          <a:noFill/>
        </p:spPr>
        <p:txBody>
          <a:bodyPr wrap="square" lIns="91440" tIns="45720" rIns="91440" bIns="45720" rtlCol="0" anchor="t">
            <a:spAutoFit/>
          </a:bodyPr>
          <a:lstStyle/>
          <a:p>
            <a:r>
              <a:rPr lang="en-US" sz="1000" dirty="0">
                <a:solidFill>
                  <a:srgbClr val="000000"/>
                </a:solidFill>
                <a:latin typeface="Arial"/>
                <a:cs typeface="Arial"/>
              </a:rPr>
              <a:t>93</a:t>
            </a:r>
            <a:endParaRPr lang="en-US" sz="1000" dirty="0">
              <a:latin typeface="Arial"/>
              <a:cs typeface="Arial"/>
            </a:endParaRPr>
          </a:p>
        </p:txBody>
      </p:sp>
    </p:spTree>
    <p:extLst>
      <p:ext uri="{BB962C8B-B14F-4D97-AF65-F5344CB8AC3E}">
        <p14:creationId xmlns:p14="http://schemas.microsoft.com/office/powerpoint/2010/main" val="2413824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A picture containing text&#10;&#10;Description automatically generated">
            <a:extLst>
              <a:ext uri="{FF2B5EF4-FFF2-40B4-BE49-F238E27FC236}">
                <a16:creationId xmlns:a16="http://schemas.microsoft.com/office/drawing/2014/main" id="{FAE0A785-FBFC-4F4C-A8AE-06B169C08C74}"/>
              </a:ext>
            </a:extLst>
          </p:cNvPr>
          <p:cNvPicPr>
            <a:picLocks noChangeAspect="1"/>
          </p:cNvPicPr>
          <p:nvPr/>
        </p:nvPicPr>
        <p:blipFill>
          <a:blip r:embed="rId2"/>
          <a:stretch>
            <a:fillRect/>
          </a:stretch>
        </p:blipFill>
        <p:spPr>
          <a:xfrm>
            <a:off x="384057" y="230369"/>
            <a:ext cx="2142938" cy="2958638"/>
          </a:xfrm>
          <a:prstGeom prst="rect">
            <a:avLst/>
          </a:prstGeom>
        </p:spPr>
      </p:pic>
      <p:pic>
        <p:nvPicPr>
          <p:cNvPr id="33" name="Picture 32" descr="A picture containing letter&#10;&#10;Description automatically generated">
            <a:extLst>
              <a:ext uri="{FF2B5EF4-FFF2-40B4-BE49-F238E27FC236}">
                <a16:creationId xmlns:a16="http://schemas.microsoft.com/office/drawing/2014/main" id="{8F7F3C29-118F-DD44-BF5C-A641A0EFF83D}"/>
              </a:ext>
            </a:extLst>
          </p:cNvPr>
          <p:cNvPicPr>
            <a:picLocks noChangeAspect="1"/>
          </p:cNvPicPr>
          <p:nvPr/>
        </p:nvPicPr>
        <p:blipFill>
          <a:blip r:embed="rId3"/>
          <a:stretch>
            <a:fillRect/>
          </a:stretch>
        </p:blipFill>
        <p:spPr>
          <a:xfrm>
            <a:off x="2861824" y="239309"/>
            <a:ext cx="2111328" cy="2958636"/>
          </a:xfrm>
          <a:prstGeom prst="rect">
            <a:avLst/>
          </a:prstGeom>
        </p:spPr>
      </p:pic>
      <p:pic>
        <p:nvPicPr>
          <p:cNvPr id="35" name="Picture 34" descr="A picture containing text&#10;&#10;Description automatically generated">
            <a:extLst>
              <a:ext uri="{FF2B5EF4-FFF2-40B4-BE49-F238E27FC236}">
                <a16:creationId xmlns:a16="http://schemas.microsoft.com/office/drawing/2014/main" id="{7D669477-2FCE-1040-AF92-09220355DF36}"/>
              </a:ext>
            </a:extLst>
          </p:cNvPr>
          <p:cNvPicPr>
            <a:picLocks noChangeAspect="1"/>
          </p:cNvPicPr>
          <p:nvPr/>
        </p:nvPicPr>
        <p:blipFill>
          <a:blip r:embed="rId4"/>
          <a:stretch>
            <a:fillRect/>
          </a:stretch>
        </p:blipFill>
        <p:spPr>
          <a:xfrm>
            <a:off x="5307982" y="234987"/>
            <a:ext cx="2187725" cy="2958638"/>
          </a:xfrm>
          <a:prstGeom prst="rect">
            <a:avLst/>
          </a:prstGeom>
        </p:spPr>
      </p:pic>
      <p:sp>
        <p:nvSpPr>
          <p:cNvPr id="36" name="TextBox 35">
            <a:extLst>
              <a:ext uri="{FF2B5EF4-FFF2-40B4-BE49-F238E27FC236}">
                <a16:creationId xmlns:a16="http://schemas.microsoft.com/office/drawing/2014/main" id="{721956FF-935C-754F-8A4F-DE257BB8D983}"/>
              </a:ext>
            </a:extLst>
          </p:cNvPr>
          <p:cNvSpPr txBox="1"/>
          <p:nvPr/>
        </p:nvSpPr>
        <p:spPr>
          <a:xfrm rot="16200000">
            <a:off x="-167998" y="1416609"/>
            <a:ext cx="752156" cy="307777"/>
          </a:xfrm>
          <a:prstGeom prst="rect">
            <a:avLst/>
          </a:prstGeom>
          <a:noFill/>
        </p:spPr>
        <p:txBody>
          <a:bodyPr wrap="square" rtlCol="0">
            <a:spAutoFit/>
          </a:bodyPr>
          <a:lstStyle/>
          <a:p>
            <a:r>
              <a:rPr lang="en-US" sz="1400" dirty="0">
                <a:latin typeface="Arial"/>
                <a:cs typeface="Arial"/>
              </a:rPr>
              <a:t>DPN</a:t>
            </a:r>
          </a:p>
        </p:txBody>
      </p:sp>
      <p:sp>
        <p:nvSpPr>
          <p:cNvPr id="39" name="TextBox 38">
            <a:extLst>
              <a:ext uri="{FF2B5EF4-FFF2-40B4-BE49-F238E27FC236}">
                <a16:creationId xmlns:a16="http://schemas.microsoft.com/office/drawing/2014/main" id="{B4E6AF15-2253-AA4F-8666-E03597C5509C}"/>
              </a:ext>
            </a:extLst>
          </p:cNvPr>
          <p:cNvSpPr txBox="1"/>
          <p:nvPr/>
        </p:nvSpPr>
        <p:spPr>
          <a:xfrm rot="16200000">
            <a:off x="-287125" y="4586077"/>
            <a:ext cx="874872" cy="307777"/>
          </a:xfrm>
          <a:prstGeom prst="rect">
            <a:avLst/>
          </a:prstGeom>
          <a:noFill/>
        </p:spPr>
        <p:txBody>
          <a:bodyPr wrap="square" lIns="91440" tIns="45720" rIns="91440" bIns="45720" rtlCol="0" anchor="t">
            <a:spAutoFit/>
          </a:bodyPr>
          <a:lstStyle/>
          <a:p>
            <a:r>
              <a:rPr lang="en-US" sz="1400" dirty="0">
                <a:latin typeface="Arial"/>
                <a:cs typeface="Arial"/>
              </a:rPr>
              <a:t>Control</a:t>
            </a:r>
          </a:p>
        </p:txBody>
      </p:sp>
      <p:sp>
        <p:nvSpPr>
          <p:cNvPr id="40" name="TextBox 39">
            <a:extLst>
              <a:ext uri="{FF2B5EF4-FFF2-40B4-BE49-F238E27FC236}">
                <a16:creationId xmlns:a16="http://schemas.microsoft.com/office/drawing/2014/main" id="{080FDA7F-31A2-2648-BF20-BA76939E32A8}"/>
              </a:ext>
            </a:extLst>
          </p:cNvPr>
          <p:cNvSpPr txBox="1"/>
          <p:nvPr/>
        </p:nvSpPr>
        <p:spPr>
          <a:xfrm>
            <a:off x="2476777" y="344973"/>
            <a:ext cx="468985" cy="246221"/>
          </a:xfrm>
          <a:prstGeom prst="rect">
            <a:avLst/>
          </a:prstGeom>
          <a:noFill/>
        </p:spPr>
        <p:txBody>
          <a:bodyPr wrap="square" rtlCol="0">
            <a:spAutoFit/>
          </a:bodyPr>
          <a:lstStyle/>
          <a:p>
            <a:r>
              <a:rPr lang="en-US" sz="1000" dirty="0" err="1"/>
              <a:t>kDa</a:t>
            </a:r>
            <a:endParaRPr lang="en-US" sz="1000" dirty="0"/>
          </a:p>
        </p:txBody>
      </p:sp>
      <p:sp>
        <p:nvSpPr>
          <p:cNvPr id="41" name="TextBox 40">
            <a:extLst>
              <a:ext uri="{FF2B5EF4-FFF2-40B4-BE49-F238E27FC236}">
                <a16:creationId xmlns:a16="http://schemas.microsoft.com/office/drawing/2014/main" id="{E3D0337E-A750-C74E-AF42-788D2F98E62D}"/>
              </a:ext>
            </a:extLst>
          </p:cNvPr>
          <p:cNvSpPr txBox="1"/>
          <p:nvPr/>
        </p:nvSpPr>
        <p:spPr>
          <a:xfrm>
            <a:off x="150313" y="2716957"/>
            <a:ext cx="468985" cy="246221"/>
          </a:xfrm>
          <a:prstGeom prst="rect">
            <a:avLst/>
          </a:prstGeom>
          <a:noFill/>
        </p:spPr>
        <p:txBody>
          <a:bodyPr wrap="square" rtlCol="0">
            <a:spAutoFit/>
          </a:bodyPr>
          <a:lstStyle/>
          <a:p>
            <a:r>
              <a:rPr lang="en-US" sz="1000" dirty="0" err="1"/>
              <a:t>pI</a:t>
            </a:r>
            <a:endParaRPr lang="en-US" sz="1000" dirty="0"/>
          </a:p>
        </p:txBody>
      </p:sp>
      <p:sp>
        <p:nvSpPr>
          <p:cNvPr id="42" name="TextBox 41">
            <a:extLst>
              <a:ext uri="{FF2B5EF4-FFF2-40B4-BE49-F238E27FC236}">
                <a16:creationId xmlns:a16="http://schemas.microsoft.com/office/drawing/2014/main" id="{C05B3ABE-9197-904A-9009-891378C30F75}"/>
              </a:ext>
            </a:extLst>
          </p:cNvPr>
          <p:cNvSpPr txBox="1"/>
          <p:nvPr/>
        </p:nvSpPr>
        <p:spPr>
          <a:xfrm>
            <a:off x="4906075" y="344973"/>
            <a:ext cx="468985" cy="246221"/>
          </a:xfrm>
          <a:prstGeom prst="rect">
            <a:avLst/>
          </a:prstGeom>
          <a:noFill/>
        </p:spPr>
        <p:txBody>
          <a:bodyPr wrap="square" rtlCol="0">
            <a:spAutoFit/>
          </a:bodyPr>
          <a:lstStyle/>
          <a:p>
            <a:r>
              <a:rPr lang="en-US" sz="1000" dirty="0" err="1"/>
              <a:t>kDa</a:t>
            </a:r>
            <a:endParaRPr lang="en-US" sz="1000" dirty="0"/>
          </a:p>
        </p:txBody>
      </p:sp>
      <p:sp>
        <p:nvSpPr>
          <p:cNvPr id="43" name="TextBox 42">
            <a:extLst>
              <a:ext uri="{FF2B5EF4-FFF2-40B4-BE49-F238E27FC236}">
                <a16:creationId xmlns:a16="http://schemas.microsoft.com/office/drawing/2014/main" id="{66C81CF0-178D-B64F-AC2C-3F8827683F1E}"/>
              </a:ext>
            </a:extLst>
          </p:cNvPr>
          <p:cNvSpPr txBox="1"/>
          <p:nvPr/>
        </p:nvSpPr>
        <p:spPr>
          <a:xfrm>
            <a:off x="2646688" y="2754630"/>
            <a:ext cx="468985" cy="246221"/>
          </a:xfrm>
          <a:prstGeom prst="rect">
            <a:avLst/>
          </a:prstGeom>
          <a:noFill/>
        </p:spPr>
        <p:txBody>
          <a:bodyPr wrap="square" rtlCol="0">
            <a:spAutoFit/>
          </a:bodyPr>
          <a:lstStyle/>
          <a:p>
            <a:r>
              <a:rPr lang="en-US" sz="1000" dirty="0" err="1"/>
              <a:t>pI</a:t>
            </a:r>
            <a:endParaRPr lang="en-US" sz="1000" dirty="0"/>
          </a:p>
        </p:txBody>
      </p:sp>
      <p:sp>
        <p:nvSpPr>
          <p:cNvPr id="44" name="TextBox 43">
            <a:extLst>
              <a:ext uri="{FF2B5EF4-FFF2-40B4-BE49-F238E27FC236}">
                <a16:creationId xmlns:a16="http://schemas.microsoft.com/office/drawing/2014/main" id="{C0C78C29-0E05-3C46-A41C-464CCD0E05E0}"/>
              </a:ext>
            </a:extLst>
          </p:cNvPr>
          <p:cNvSpPr txBox="1"/>
          <p:nvPr/>
        </p:nvSpPr>
        <p:spPr>
          <a:xfrm>
            <a:off x="7415103" y="344973"/>
            <a:ext cx="468985" cy="246221"/>
          </a:xfrm>
          <a:prstGeom prst="rect">
            <a:avLst/>
          </a:prstGeom>
          <a:noFill/>
        </p:spPr>
        <p:txBody>
          <a:bodyPr wrap="square" rtlCol="0">
            <a:spAutoFit/>
          </a:bodyPr>
          <a:lstStyle/>
          <a:p>
            <a:r>
              <a:rPr lang="en-US" sz="1000" dirty="0" err="1"/>
              <a:t>kDa</a:t>
            </a:r>
            <a:endParaRPr lang="en-US" sz="1000" dirty="0"/>
          </a:p>
        </p:txBody>
      </p:sp>
      <p:sp>
        <p:nvSpPr>
          <p:cNvPr id="45" name="TextBox 44">
            <a:extLst>
              <a:ext uri="{FF2B5EF4-FFF2-40B4-BE49-F238E27FC236}">
                <a16:creationId xmlns:a16="http://schemas.microsoft.com/office/drawing/2014/main" id="{F356AD37-1A26-4D43-8DB8-9C1737FEF018}"/>
              </a:ext>
            </a:extLst>
          </p:cNvPr>
          <p:cNvSpPr txBox="1"/>
          <p:nvPr/>
        </p:nvSpPr>
        <p:spPr>
          <a:xfrm>
            <a:off x="5155716" y="2754630"/>
            <a:ext cx="468985" cy="246221"/>
          </a:xfrm>
          <a:prstGeom prst="rect">
            <a:avLst/>
          </a:prstGeom>
          <a:noFill/>
        </p:spPr>
        <p:txBody>
          <a:bodyPr wrap="square" rtlCol="0">
            <a:spAutoFit/>
          </a:bodyPr>
          <a:lstStyle/>
          <a:p>
            <a:r>
              <a:rPr lang="en-US" sz="1000" dirty="0" err="1"/>
              <a:t>pI</a:t>
            </a:r>
            <a:endParaRPr lang="en-US" sz="1000" dirty="0"/>
          </a:p>
        </p:txBody>
      </p:sp>
      <p:sp>
        <p:nvSpPr>
          <p:cNvPr id="46" name="TextBox 45">
            <a:extLst>
              <a:ext uri="{FF2B5EF4-FFF2-40B4-BE49-F238E27FC236}">
                <a16:creationId xmlns:a16="http://schemas.microsoft.com/office/drawing/2014/main" id="{53DFB5A6-DCCC-7944-B89D-B491171B6483}"/>
              </a:ext>
            </a:extLst>
          </p:cNvPr>
          <p:cNvSpPr txBox="1"/>
          <p:nvPr/>
        </p:nvSpPr>
        <p:spPr>
          <a:xfrm>
            <a:off x="2489429" y="3567237"/>
            <a:ext cx="468985" cy="246221"/>
          </a:xfrm>
          <a:prstGeom prst="rect">
            <a:avLst/>
          </a:prstGeom>
          <a:noFill/>
        </p:spPr>
        <p:txBody>
          <a:bodyPr wrap="square" rtlCol="0">
            <a:spAutoFit/>
          </a:bodyPr>
          <a:lstStyle/>
          <a:p>
            <a:r>
              <a:rPr lang="en-US" sz="1000" dirty="0" err="1"/>
              <a:t>kDa</a:t>
            </a:r>
            <a:endParaRPr lang="en-US" sz="1000" dirty="0"/>
          </a:p>
        </p:txBody>
      </p:sp>
      <p:sp>
        <p:nvSpPr>
          <p:cNvPr id="47" name="TextBox 46">
            <a:extLst>
              <a:ext uri="{FF2B5EF4-FFF2-40B4-BE49-F238E27FC236}">
                <a16:creationId xmlns:a16="http://schemas.microsoft.com/office/drawing/2014/main" id="{14217EAE-01C6-7449-91FB-54C7BB5A1825}"/>
              </a:ext>
            </a:extLst>
          </p:cNvPr>
          <p:cNvSpPr txBox="1"/>
          <p:nvPr/>
        </p:nvSpPr>
        <p:spPr>
          <a:xfrm>
            <a:off x="164261" y="6028851"/>
            <a:ext cx="468985" cy="246221"/>
          </a:xfrm>
          <a:prstGeom prst="rect">
            <a:avLst/>
          </a:prstGeom>
          <a:noFill/>
        </p:spPr>
        <p:txBody>
          <a:bodyPr wrap="square" rtlCol="0">
            <a:spAutoFit/>
          </a:bodyPr>
          <a:lstStyle/>
          <a:p>
            <a:r>
              <a:rPr lang="en-US" sz="1000" dirty="0" err="1"/>
              <a:t>pI</a:t>
            </a:r>
            <a:endParaRPr lang="en-US" sz="1000" dirty="0"/>
          </a:p>
        </p:txBody>
      </p:sp>
      <p:pic>
        <p:nvPicPr>
          <p:cNvPr id="49" name="Picture 48" descr="A picture containing text&#10;&#10;Description automatically generated">
            <a:extLst>
              <a:ext uri="{FF2B5EF4-FFF2-40B4-BE49-F238E27FC236}">
                <a16:creationId xmlns:a16="http://schemas.microsoft.com/office/drawing/2014/main" id="{8AA60A55-59C3-AA4F-8A61-5B8838FAF76C}"/>
              </a:ext>
            </a:extLst>
          </p:cNvPr>
          <p:cNvPicPr>
            <a:picLocks noChangeAspect="1"/>
          </p:cNvPicPr>
          <p:nvPr/>
        </p:nvPicPr>
        <p:blipFill>
          <a:blip r:embed="rId5"/>
          <a:stretch>
            <a:fillRect/>
          </a:stretch>
        </p:blipFill>
        <p:spPr>
          <a:xfrm>
            <a:off x="2881180" y="3384487"/>
            <a:ext cx="2197028" cy="3004967"/>
          </a:xfrm>
          <a:prstGeom prst="rect">
            <a:avLst/>
          </a:prstGeom>
        </p:spPr>
      </p:pic>
      <p:sp>
        <p:nvSpPr>
          <p:cNvPr id="50" name="TextBox 49">
            <a:extLst>
              <a:ext uri="{FF2B5EF4-FFF2-40B4-BE49-F238E27FC236}">
                <a16:creationId xmlns:a16="http://schemas.microsoft.com/office/drawing/2014/main" id="{8707D1F1-4A0E-D04B-A38A-17C85217F0CD}"/>
              </a:ext>
            </a:extLst>
          </p:cNvPr>
          <p:cNvSpPr txBox="1"/>
          <p:nvPr/>
        </p:nvSpPr>
        <p:spPr>
          <a:xfrm>
            <a:off x="4971856" y="3444126"/>
            <a:ext cx="468985" cy="246221"/>
          </a:xfrm>
          <a:prstGeom prst="rect">
            <a:avLst/>
          </a:prstGeom>
          <a:noFill/>
        </p:spPr>
        <p:txBody>
          <a:bodyPr wrap="square" rtlCol="0">
            <a:spAutoFit/>
          </a:bodyPr>
          <a:lstStyle/>
          <a:p>
            <a:r>
              <a:rPr lang="en-US" sz="1000" dirty="0" err="1"/>
              <a:t>kDa</a:t>
            </a:r>
            <a:endParaRPr lang="en-US" sz="1000" dirty="0"/>
          </a:p>
        </p:txBody>
      </p:sp>
      <p:sp>
        <p:nvSpPr>
          <p:cNvPr id="51" name="TextBox 50">
            <a:extLst>
              <a:ext uri="{FF2B5EF4-FFF2-40B4-BE49-F238E27FC236}">
                <a16:creationId xmlns:a16="http://schemas.microsoft.com/office/drawing/2014/main" id="{0255E599-D298-2148-BDDD-8F9A39CE98B1}"/>
              </a:ext>
            </a:extLst>
          </p:cNvPr>
          <p:cNvSpPr txBox="1"/>
          <p:nvPr/>
        </p:nvSpPr>
        <p:spPr>
          <a:xfrm>
            <a:off x="2646688" y="5905740"/>
            <a:ext cx="468985" cy="246221"/>
          </a:xfrm>
          <a:prstGeom prst="rect">
            <a:avLst/>
          </a:prstGeom>
          <a:noFill/>
        </p:spPr>
        <p:txBody>
          <a:bodyPr wrap="square" rtlCol="0">
            <a:spAutoFit/>
          </a:bodyPr>
          <a:lstStyle/>
          <a:p>
            <a:r>
              <a:rPr lang="en-US" sz="1000" dirty="0" err="1"/>
              <a:t>pI</a:t>
            </a:r>
            <a:endParaRPr lang="en-US" sz="1000" dirty="0"/>
          </a:p>
        </p:txBody>
      </p:sp>
      <p:pic>
        <p:nvPicPr>
          <p:cNvPr id="53" name="Picture 52" descr="A picture containing text&#10;&#10;Description automatically generated">
            <a:extLst>
              <a:ext uri="{FF2B5EF4-FFF2-40B4-BE49-F238E27FC236}">
                <a16:creationId xmlns:a16="http://schemas.microsoft.com/office/drawing/2014/main" id="{80EE4836-A66A-2246-AE6B-8B600BF1BA7B}"/>
              </a:ext>
            </a:extLst>
          </p:cNvPr>
          <p:cNvPicPr>
            <a:picLocks noChangeAspect="1"/>
          </p:cNvPicPr>
          <p:nvPr/>
        </p:nvPicPr>
        <p:blipFill>
          <a:blip r:embed="rId6"/>
          <a:stretch>
            <a:fillRect/>
          </a:stretch>
        </p:blipFill>
        <p:spPr>
          <a:xfrm>
            <a:off x="5307982" y="3384487"/>
            <a:ext cx="2195667" cy="3004967"/>
          </a:xfrm>
          <a:prstGeom prst="rect">
            <a:avLst/>
          </a:prstGeom>
        </p:spPr>
      </p:pic>
      <p:sp>
        <p:nvSpPr>
          <p:cNvPr id="54" name="TextBox 53">
            <a:extLst>
              <a:ext uri="{FF2B5EF4-FFF2-40B4-BE49-F238E27FC236}">
                <a16:creationId xmlns:a16="http://schemas.microsoft.com/office/drawing/2014/main" id="{8BDDBC2B-CF61-B54D-9532-1220E3F6437B}"/>
              </a:ext>
            </a:extLst>
          </p:cNvPr>
          <p:cNvSpPr txBox="1"/>
          <p:nvPr/>
        </p:nvSpPr>
        <p:spPr>
          <a:xfrm>
            <a:off x="7415103" y="3567237"/>
            <a:ext cx="468985" cy="246221"/>
          </a:xfrm>
          <a:prstGeom prst="rect">
            <a:avLst/>
          </a:prstGeom>
          <a:noFill/>
        </p:spPr>
        <p:txBody>
          <a:bodyPr wrap="square" rtlCol="0">
            <a:spAutoFit/>
          </a:bodyPr>
          <a:lstStyle/>
          <a:p>
            <a:r>
              <a:rPr lang="en-US" sz="1000" dirty="0" err="1"/>
              <a:t>kDa</a:t>
            </a:r>
            <a:endParaRPr lang="en-US" sz="1000" dirty="0"/>
          </a:p>
        </p:txBody>
      </p:sp>
      <p:sp>
        <p:nvSpPr>
          <p:cNvPr id="55" name="TextBox 54">
            <a:extLst>
              <a:ext uri="{FF2B5EF4-FFF2-40B4-BE49-F238E27FC236}">
                <a16:creationId xmlns:a16="http://schemas.microsoft.com/office/drawing/2014/main" id="{FE80E258-9145-EA4E-AA78-EC305594DEAB}"/>
              </a:ext>
            </a:extLst>
          </p:cNvPr>
          <p:cNvSpPr txBox="1"/>
          <p:nvPr/>
        </p:nvSpPr>
        <p:spPr>
          <a:xfrm>
            <a:off x="5089935" y="6028851"/>
            <a:ext cx="468985" cy="246221"/>
          </a:xfrm>
          <a:prstGeom prst="rect">
            <a:avLst/>
          </a:prstGeom>
          <a:noFill/>
        </p:spPr>
        <p:txBody>
          <a:bodyPr wrap="square" rtlCol="0">
            <a:spAutoFit/>
          </a:bodyPr>
          <a:lstStyle/>
          <a:p>
            <a:r>
              <a:rPr lang="en-US" sz="1000" dirty="0" err="1"/>
              <a:t>pI</a:t>
            </a:r>
            <a:endParaRPr lang="en-US" sz="1000" dirty="0"/>
          </a:p>
        </p:txBody>
      </p:sp>
      <p:pic>
        <p:nvPicPr>
          <p:cNvPr id="48" name="Picture 47" descr="A picture containing text&#10;&#10;Description automatically generated">
            <a:extLst>
              <a:ext uri="{FF2B5EF4-FFF2-40B4-BE49-F238E27FC236}">
                <a16:creationId xmlns:a16="http://schemas.microsoft.com/office/drawing/2014/main" id="{C946E06E-3CDB-F410-7799-A9AA4020E0B3}"/>
              </a:ext>
            </a:extLst>
          </p:cNvPr>
          <p:cNvPicPr>
            <a:picLocks noChangeAspect="1"/>
          </p:cNvPicPr>
          <p:nvPr/>
        </p:nvPicPr>
        <p:blipFill>
          <a:blip r:embed="rId7"/>
          <a:stretch>
            <a:fillRect/>
          </a:stretch>
        </p:blipFill>
        <p:spPr>
          <a:xfrm>
            <a:off x="369635" y="3384488"/>
            <a:ext cx="2202221" cy="3004966"/>
          </a:xfrm>
          <a:prstGeom prst="rect">
            <a:avLst/>
          </a:prstGeom>
        </p:spPr>
      </p:pic>
      <p:sp>
        <p:nvSpPr>
          <p:cNvPr id="3" name="TextBox 2">
            <a:extLst>
              <a:ext uri="{FF2B5EF4-FFF2-40B4-BE49-F238E27FC236}">
                <a16:creationId xmlns:a16="http://schemas.microsoft.com/office/drawing/2014/main" id="{BA58BCDA-1E24-66E9-68C7-1C34CC9CB421}"/>
              </a:ext>
            </a:extLst>
          </p:cNvPr>
          <p:cNvSpPr txBox="1"/>
          <p:nvPr/>
        </p:nvSpPr>
        <p:spPr>
          <a:xfrm>
            <a:off x="-4054" y="7026339"/>
            <a:ext cx="776966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dirty="0">
                <a:latin typeface="Arial"/>
                <a:cs typeface="Arial"/>
              </a:rPr>
              <a:t>Supplementary Figure S8: Full membranes for 2D gels, labeled for SPP1 show molecular weight and </a:t>
            </a:r>
            <a:r>
              <a:rPr lang="en-US" sz="1200" dirty="0" err="1">
                <a:latin typeface="Arial"/>
                <a:cs typeface="Arial"/>
              </a:rPr>
              <a:t>pI</a:t>
            </a:r>
            <a:r>
              <a:rPr lang="en-US" sz="1200" dirty="0">
                <a:latin typeface="Arial"/>
                <a:cs typeface="Arial"/>
              </a:rPr>
              <a:t> of SPP1 in DPN and control samples. Location of a loading control was determined by overlaying developed images here with a Coomassie blue stained image of the same membrane  (tropomyosin, </a:t>
            </a:r>
            <a:r>
              <a:rPr lang="en-US" sz="1200" dirty="0" err="1">
                <a:latin typeface="Arial"/>
                <a:cs typeface="Arial"/>
              </a:rPr>
              <a:t>pI</a:t>
            </a:r>
            <a:r>
              <a:rPr lang="en-US" sz="1200" dirty="0">
                <a:latin typeface="Arial"/>
                <a:cs typeface="Arial"/>
              </a:rPr>
              <a:t> = 5.2) is indicated with an asterisks (*). Images were acquired with an </a:t>
            </a:r>
            <a:r>
              <a:rPr lang="en-US" sz="1200" dirty="0" err="1">
                <a:latin typeface="Arial"/>
                <a:cs typeface="Arial"/>
              </a:rPr>
              <a:t>Amersham</a:t>
            </a:r>
            <a:r>
              <a:rPr lang="en-US" sz="1200" dirty="0">
                <a:latin typeface="Arial"/>
                <a:cs typeface="Arial"/>
              </a:rPr>
              <a:t> Imager 600 with 1 minute exposure. </a:t>
            </a:r>
          </a:p>
        </p:txBody>
      </p:sp>
      <p:sp>
        <p:nvSpPr>
          <p:cNvPr id="19" name="TextBox 18">
            <a:extLst>
              <a:ext uri="{FF2B5EF4-FFF2-40B4-BE49-F238E27FC236}">
                <a16:creationId xmlns:a16="http://schemas.microsoft.com/office/drawing/2014/main" id="{EE42EF55-B0A4-1D17-014E-B1751B22EB0B}"/>
              </a:ext>
            </a:extLst>
          </p:cNvPr>
          <p:cNvSpPr txBox="1"/>
          <p:nvPr/>
        </p:nvSpPr>
        <p:spPr>
          <a:xfrm>
            <a:off x="768350" y="1422400"/>
            <a:ext cx="279400" cy="3756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t>*</a:t>
            </a:r>
          </a:p>
        </p:txBody>
      </p:sp>
      <p:sp>
        <p:nvSpPr>
          <p:cNvPr id="23" name="TextBox 22">
            <a:extLst>
              <a:ext uri="{FF2B5EF4-FFF2-40B4-BE49-F238E27FC236}">
                <a16:creationId xmlns:a16="http://schemas.microsoft.com/office/drawing/2014/main" id="{CFEF8383-538F-A523-4BEC-7843842D4065}"/>
              </a:ext>
            </a:extLst>
          </p:cNvPr>
          <p:cNvSpPr txBox="1"/>
          <p:nvPr/>
        </p:nvSpPr>
        <p:spPr>
          <a:xfrm>
            <a:off x="742950" y="4508500"/>
            <a:ext cx="279400" cy="3756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t>*</a:t>
            </a:r>
          </a:p>
        </p:txBody>
      </p:sp>
      <p:sp>
        <p:nvSpPr>
          <p:cNvPr id="24" name="TextBox 23">
            <a:extLst>
              <a:ext uri="{FF2B5EF4-FFF2-40B4-BE49-F238E27FC236}">
                <a16:creationId xmlns:a16="http://schemas.microsoft.com/office/drawing/2014/main" id="{2649C79C-C46E-9C9C-7D79-0C45E6532856}"/>
              </a:ext>
            </a:extLst>
          </p:cNvPr>
          <p:cNvSpPr txBox="1"/>
          <p:nvPr/>
        </p:nvSpPr>
        <p:spPr>
          <a:xfrm>
            <a:off x="5676899" y="1257300"/>
            <a:ext cx="279400" cy="3756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t>*</a:t>
            </a:r>
          </a:p>
        </p:txBody>
      </p:sp>
      <p:sp>
        <p:nvSpPr>
          <p:cNvPr id="26" name="TextBox 25">
            <a:extLst>
              <a:ext uri="{FF2B5EF4-FFF2-40B4-BE49-F238E27FC236}">
                <a16:creationId xmlns:a16="http://schemas.microsoft.com/office/drawing/2014/main" id="{630CA919-8722-A65F-BBEF-D0C9D1099A37}"/>
              </a:ext>
            </a:extLst>
          </p:cNvPr>
          <p:cNvSpPr txBox="1"/>
          <p:nvPr/>
        </p:nvSpPr>
        <p:spPr>
          <a:xfrm>
            <a:off x="3225799" y="1390650"/>
            <a:ext cx="279400" cy="3756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t>*</a:t>
            </a:r>
          </a:p>
        </p:txBody>
      </p:sp>
      <p:sp>
        <p:nvSpPr>
          <p:cNvPr id="27" name="TextBox 26">
            <a:extLst>
              <a:ext uri="{FF2B5EF4-FFF2-40B4-BE49-F238E27FC236}">
                <a16:creationId xmlns:a16="http://schemas.microsoft.com/office/drawing/2014/main" id="{74D4374E-6564-0DB6-8541-3CE2EDC4E65A}"/>
              </a:ext>
            </a:extLst>
          </p:cNvPr>
          <p:cNvSpPr txBox="1"/>
          <p:nvPr/>
        </p:nvSpPr>
        <p:spPr>
          <a:xfrm>
            <a:off x="3295649" y="4552950"/>
            <a:ext cx="279400" cy="3756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t>*</a:t>
            </a:r>
          </a:p>
        </p:txBody>
      </p:sp>
      <p:sp>
        <p:nvSpPr>
          <p:cNvPr id="28" name="TextBox 27">
            <a:extLst>
              <a:ext uri="{FF2B5EF4-FFF2-40B4-BE49-F238E27FC236}">
                <a16:creationId xmlns:a16="http://schemas.microsoft.com/office/drawing/2014/main" id="{7329D454-CC0B-112F-680B-92788A25FFE9}"/>
              </a:ext>
            </a:extLst>
          </p:cNvPr>
          <p:cNvSpPr txBox="1"/>
          <p:nvPr/>
        </p:nvSpPr>
        <p:spPr>
          <a:xfrm>
            <a:off x="5816600" y="4629150"/>
            <a:ext cx="279400" cy="3756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dirty="0"/>
              <a:t>*</a:t>
            </a:r>
          </a:p>
        </p:txBody>
      </p:sp>
    </p:spTree>
    <p:extLst>
      <p:ext uri="{BB962C8B-B14F-4D97-AF65-F5344CB8AC3E}">
        <p14:creationId xmlns:p14="http://schemas.microsoft.com/office/powerpoint/2010/main" val="230719972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65A04372DB9E54194B4F7AE84875598" ma:contentTypeVersion="11" ma:contentTypeDescription="Create a new document." ma:contentTypeScope="" ma:versionID="c6781afce4e3d0558756e7b4fc98e7c5">
  <xsd:schema xmlns:xsd="http://www.w3.org/2001/XMLSchema" xmlns:xs="http://www.w3.org/2001/XMLSchema" xmlns:p="http://schemas.microsoft.com/office/2006/metadata/properties" xmlns:ns2="9f3a3d99-c6a8-4211-b991-04a3217bcc2e" xmlns:ns3="ce122228-9c54-43aa-a03e-df31e262b1fb" targetNamespace="http://schemas.microsoft.com/office/2006/metadata/properties" ma:root="true" ma:fieldsID="b44036e0a168e5c8dd2e42e67c5c763f" ns2:_="" ns3:_="">
    <xsd:import namespace="9f3a3d99-c6a8-4211-b991-04a3217bcc2e"/>
    <xsd:import namespace="ce122228-9c54-43aa-a03e-df31e262b1fb"/>
    <xsd:element name="properties">
      <xsd:complexType>
        <xsd:sequence>
          <xsd:element name="documentManagement">
            <xsd:complexType>
              <xsd:all>
                <xsd:element ref="ns2:MediaServiceMetadata" minOccurs="0"/>
                <xsd:element ref="ns2:MediaServiceFastMetadata" minOccurs="0"/>
                <xsd:element ref="ns2:MediaLengthInSecond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3a3d99-c6a8-4211-b991-04a3217bcc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e122228-9c54-43aa-a03e-df31e262b1fb"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1CD5FDE-F134-4504-8EE9-E101BCDA62EF}">
  <ds:schemaRefs>
    <ds:schemaRef ds:uri="9f3a3d99-c6a8-4211-b991-04a3217bcc2e"/>
    <ds:schemaRef ds:uri="http://www.w3.org/XML/1998/namespace"/>
    <ds:schemaRef ds:uri="http://schemas.openxmlformats.org/package/2006/metadata/core-properties"/>
    <ds:schemaRef ds:uri="http://schemas.microsoft.com/office/2006/metadata/properties"/>
    <ds:schemaRef ds:uri="ce122228-9c54-43aa-a03e-df31e262b1fb"/>
    <ds:schemaRef ds:uri="http://schemas.microsoft.com/office/2006/documentManagement/types"/>
    <ds:schemaRef ds:uri="http://purl.org/dc/elements/1.1/"/>
    <ds:schemaRef ds:uri="http://schemas.microsoft.com/office/infopath/2007/PartnerControls"/>
    <ds:schemaRef ds:uri="http://purl.org/dc/dcmitype/"/>
    <ds:schemaRef ds:uri="http://purl.org/dc/terms/"/>
  </ds:schemaRefs>
</ds:datastoreItem>
</file>

<file path=customXml/itemProps2.xml><?xml version="1.0" encoding="utf-8"?>
<ds:datastoreItem xmlns:ds="http://schemas.openxmlformats.org/officeDocument/2006/customXml" ds:itemID="{D683DAEB-1E29-416A-BB8B-1486FE108C65}">
  <ds:schemaRefs>
    <ds:schemaRef ds:uri="http://schemas.microsoft.com/sharepoint/v3/contenttype/forms"/>
  </ds:schemaRefs>
</ds:datastoreItem>
</file>

<file path=customXml/itemProps3.xml><?xml version="1.0" encoding="utf-8"?>
<ds:datastoreItem xmlns:ds="http://schemas.openxmlformats.org/officeDocument/2006/customXml" ds:itemID="{D354C19F-F358-4610-8DF4-2BCB6752205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f3a3d99-c6a8-4211-b991-04a3217bcc2e"/>
    <ds:schemaRef ds:uri="ce122228-9c54-43aa-a03e-df31e262b1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2744</TotalTime>
  <Words>880</Words>
  <Application>Microsoft Office PowerPoint</Application>
  <PresentationFormat>Custom</PresentationFormat>
  <Paragraphs>116</Paragraphs>
  <Slides>9</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Doty, Megan (NIH/NIDCR) [F]</dc:creator>
  <cp:lastModifiedBy>Kulkarni, Ashok (NIH/NIDCR) [E]</cp:lastModifiedBy>
  <cp:revision>46</cp:revision>
  <dcterms:created xsi:type="dcterms:W3CDTF">2022-03-17T16:47:48Z</dcterms:created>
  <dcterms:modified xsi:type="dcterms:W3CDTF">2022-08-03T02:30:10Z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0x010100D65A04372DB9E54194B4F7AE84875598</vt:lpwstr>
  </property>
</Properties>
</file>