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2" r:id="rId3"/>
    <p:sldId id="273" r:id="rId4"/>
    <p:sldId id="263" r:id="rId5"/>
    <p:sldId id="266" r:id="rId6"/>
    <p:sldId id="271" r:id="rId7"/>
    <p:sldId id="268" r:id="rId8"/>
    <p:sldId id="269" r:id="rId9"/>
    <p:sldId id="27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89764D-51DD-4D21-88BD-265961C24E74}" type="datetimeFigureOut">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A7AE2-93A2-4DA7-B1B1-82F35E5B1778}" type="slidenum">
              <a:rPr lang="en-US" smtClean="0"/>
              <a:t>‹#›</a:t>
            </a:fld>
            <a:endParaRPr lang="en-US"/>
          </a:p>
        </p:txBody>
      </p:sp>
    </p:spTree>
    <p:extLst>
      <p:ext uri="{BB962C8B-B14F-4D97-AF65-F5344CB8AC3E}">
        <p14:creationId xmlns:p14="http://schemas.microsoft.com/office/powerpoint/2010/main" val="196814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89764D-51DD-4D21-88BD-265961C24E74}" type="datetimeFigureOut">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A7AE2-93A2-4DA7-B1B1-82F35E5B1778}" type="slidenum">
              <a:rPr lang="en-US" smtClean="0"/>
              <a:t>‹#›</a:t>
            </a:fld>
            <a:endParaRPr lang="en-US"/>
          </a:p>
        </p:txBody>
      </p:sp>
    </p:spTree>
    <p:extLst>
      <p:ext uri="{BB962C8B-B14F-4D97-AF65-F5344CB8AC3E}">
        <p14:creationId xmlns:p14="http://schemas.microsoft.com/office/powerpoint/2010/main" val="2655499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089764D-51DD-4D21-88BD-265961C24E74}" type="datetimeFigureOut">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A7AE2-93A2-4DA7-B1B1-82F35E5B1778}" type="slidenum">
              <a:rPr lang="en-US" smtClean="0"/>
              <a:t>‹#›</a:t>
            </a:fld>
            <a:endParaRPr lang="en-US"/>
          </a:p>
        </p:txBody>
      </p:sp>
    </p:spTree>
    <p:extLst>
      <p:ext uri="{BB962C8B-B14F-4D97-AF65-F5344CB8AC3E}">
        <p14:creationId xmlns:p14="http://schemas.microsoft.com/office/powerpoint/2010/main" val="1359556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89764D-51DD-4D21-88BD-265961C24E74}" type="datetimeFigureOut">
              <a:rPr lang="en-US" smtClean="0"/>
              <a:t>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A7AE2-93A2-4DA7-B1B1-82F35E5B1778}" type="slidenum">
              <a:rPr lang="en-US" smtClean="0"/>
              <a:t>‹#›</a:t>
            </a:fld>
            <a:endParaRPr lang="en-US"/>
          </a:p>
        </p:txBody>
      </p:sp>
    </p:spTree>
    <p:extLst>
      <p:ext uri="{BB962C8B-B14F-4D97-AF65-F5344CB8AC3E}">
        <p14:creationId xmlns:p14="http://schemas.microsoft.com/office/powerpoint/2010/main" val="100544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89764D-51DD-4D21-88BD-265961C24E74}" type="datetimeFigureOut">
              <a:rPr lang="en-US" smtClean="0"/>
              <a:t>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4A7AE2-93A2-4DA7-B1B1-82F35E5B1778}" type="slidenum">
              <a:rPr lang="en-US" smtClean="0"/>
              <a:t>‹#›</a:t>
            </a:fld>
            <a:endParaRPr lang="en-US"/>
          </a:p>
        </p:txBody>
      </p:sp>
    </p:spTree>
    <p:extLst>
      <p:ext uri="{BB962C8B-B14F-4D97-AF65-F5344CB8AC3E}">
        <p14:creationId xmlns:p14="http://schemas.microsoft.com/office/powerpoint/2010/main" val="820010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89764D-51DD-4D21-88BD-265961C24E74}" type="datetimeFigureOut">
              <a:rPr lang="en-US" smtClean="0"/>
              <a:t>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4A7AE2-93A2-4DA7-B1B1-82F35E5B1778}" type="slidenum">
              <a:rPr lang="en-US" smtClean="0"/>
              <a:t>‹#›</a:t>
            </a:fld>
            <a:endParaRPr lang="en-US"/>
          </a:p>
        </p:txBody>
      </p:sp>
    </p:spTree>
    <p:extLst>
      <p:ext uri="{BB962C8B-B14F-4D97-AF65-F5344CB8AC3E}">
        <p14:creationId xmlns:p14="http://schemas.microsoft.com/office/powerpoint/2010/main" val="131026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89764D-51DD-4D21-88BD-265961C24E74}" type="datetimeFigureOut">
              <a:rPr lang="en-US" smtClean="0"/>
              <a:t>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4A7AE2-93A2-4DA7-B1B1-82F35E5B1778}" type="slidenum">
              <a:rPr lang="en-US" smtClean="0"/>
              <a:t>‹#›</a:t>
            </a:fld>
            <a:endParaRPr lang="en-US"/>
          </a:p>
        </p:txBody>
      </p:sp>
    </p:spTree>
    <p:extLst>
      <p:ext uri="{BB962C8B-B14F-4D97-AF65-F5344CB8AC3E}">
        <p14:creationId xmlns:p14="http://schemas.microsoft.com/office/powerpoint/2010/main" val="2297360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089764D-51DD-4D21-88BD-265961C24E74}" type="datetimeFigureOut">
              <a:rPr lang="en-US" smtClean="0"/>
              <a:t>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A7AE2-93A2-4DA7-B1B1-82F35E5B1778}" type="slidenum">
              <a:rPr lang="en-US" smtClean="0"/>
              <a:t>‹#›</a:t>
            </a:fld>
            <a:endParaRPr lang="en-US"/>
          </a:p>
        </p:txBody>
      </p:sp>
    </p:spTree>
    <p:extLst>
      <p:ext uri="{BB962C8B-B14F-4D97-AF65-F5344CB8AC3E}">
        <p14:creationId xmlns:p14="http://schemas.microsoft.com/office/powerpoint/2010/main" val="1462293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089764D-51DD-4D21-88BD-265961C24E74}" type="datetimeFigureOut">
              <a:rPr lang="en-US" smtClean="0"/>
              <a:t>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A7AE2-93A2-4DA7-B1B1-82F35E5B1778}" type="slidenum">
              <a:rPr lang="en-US" smtClean="0"/>
              <a:t>‹#›</a:t>
            </a:fld>
            <a:endParaRPr lang="en-US"/>
          </a:p>
        </p:txBody>
      </p:sp>
    </p:spTree>
    <p:extLst>
      <p:ext uri="{BB962C8B-B14F-4D97-AF65-F5344CB8AC3E}">
        <p14:creationId xmlns:p14="http://schemas.microsoft.com/office/powerpoint/2010/main" val="1362049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89764D-51DD-4D21-88BD-265961C24E74}" type="datetimeFigureOut">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A7AE2-93A2-4DA7-B1B1-82F35E5B1778}" type="slidenum">
              <a:rPr lang="en-US" smtClean="0"/>
              <a:t>‹#›</a:t>
            </a:fld>
            <a:endParaRPr lang="en-US"/>
          </a:p>
        </p:txBody>
      </p:sp>
    </p:spTree>
    <p:extLst>
      <p:ext uri="{BB962C8B-B14F-4D97-AF65-F5344CB8AC3E}">
        <p14:creationId xmlns:p14="http://schemas.microsoft.com/office/powerpoint/2010/main" val="2673086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89764D-51DD-4D21-88BD-265961C24E74}" type="datetimeFigureOut">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A7AE2-93A2-4DA7-B1B1-82F35E5B1778}" type="slidenum">
              <a:rPr lang="en-US" smtClean="0"/>
              <a:t>‹#›</a:t>
            </a:fld>
            <a:endParaRPr lang="en-US"/>
          </a:p>
        </p:txBody>
      </p:sp>
    </p:spTree>
    <p:extLst>
      <p:ext uri="{BB962C8B-B14F-4D97-AF65-F5344CB8AC3E}">
        <p14:creationId xmlns:p14="http://schemas.microsoft.com/office/powerpoint/2010/main" val="3713132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89764D-51DD-4D21-88BD-265961C24E74}" type="datetimeFigureOut">
              <a:rPr lang="en-US" smtClean="0"/>
              <a:t>2/5/2021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4A7AE2-93A2-4DA7-B1B1-82F35E5B1778}" type="slidenum">
              <a:rPr lang="en-US" smtClean="0"/>
              <a:t>‹#›</a:t>
            </a:fld>
            <a:endParaRPr lang="en-US"/>
          </a:p>
        </p:txBody>
      </p:sp>
    </p:spTree>
    <p:extLst>
      <p:ext uri="{BB962C8B-B14F-4D97-AF65-F5344CB8AC3E}">
        <p14:creationId xmlns:p14="http://schemas.microsoft.com/office/powerpoint/2010/main" val="3196957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096206" cy="679269"/>
          </a:xfrm>
        </p:spPr>
        <p:txBody>
          <a:bodyPr>
            <a:normAutofit fontScale="90000"/>
          </a:bodyPr>
          <a:lstStyle/>
          <a:p>
            <a:r>
              <a:rPr lang="en-US" sz="1200" b="1" dirty="0" smtClean="0"/>
              <a:t/>
            </a:r>
            <a:br>
              <a:rPr lang="en-US" sz="1200" b="1" dirty="0" smtClean="0"/>
            </a:br>
            <a:r>
              <a:rPr lang="en-US" sz="1200" b="1" dirty="0" smtClean="0"/>
              <a:t>Comparative </a:t>
            </a:r>
            <a:r>
              <a:rPr lang="en-US" sz="1200" b="1" dirty="0"/>
              <a:t>transcriptomes and genome-wide identification reveal salt stress-responsive PP2C in Jute (</a:t>
            </a:r>
            <a:r>
              <a:rPr lang="en-US" sz="1200" b="1" i="1" dirty="0"/>
              <a:t>Corchorus capsularis</a:t>
            </a:r>
            <a:r>
              <a:rPr lang="en-US" sz="1200" b="1" dirty="0"/>
              <a:t>)</a:t>
            </a:r>
            <a:r>
              <a:rPr lang="en-US" sz="1200" dirty="0"/>
              <a:t/>
            </a:r>
            <a:br>
              <a:rPr lang="en-US" sz="1200" dirty="0"/>
            </a:br>
            <a:r>
              <a:rPr lang="en-US" sz="1200" dirty="0"/>
              <a:t>Aminu Kurawa Ibrahim</a:t>
            </a:r>
            <a:r>
              <a:rPr lang="en-US" sz="1200" baseline="30000" dirty="0"/>
              <a:t>a,1</a:t>
            </a:r>
            <a:r>
              <a:rPr lang="en-US" sz="1200" dirty="0"/>
              <a:t>, Yi Xu</a:t>
            </a:r>
            <a:r>
              <a:rPr lang="en-US" sz="1200" baseline="30000" dirty="0"/>
              <a:t>a,1</a:t>
            </a:r>
            <a:r>
              <a:rPr lang="en-US" sz="1200" dirty="0"/>
              <a:t>,  </a:t>
            </a:r>
            <a:r>
              <a:rPr lang="en-US" sz="1200" dirty="0" err="1"/>
              <a:t>Qingyao</a:t>
            </a:r>
            <a:r>
              <a:rPr lang="en-US" sz="1200" dirty="0"/>
              <a:t> </a:t>
            </a:r>
            <a:r>
              <a:rPr lang="en-US" sz="1200" dirty="0" err="1"/>
              <a:t>He</a:t>
            </a:r>
            <a:r>
              <a:rPr lang="en-US" sz="1200" baseline="30000" dirty="0" err="1"/>
              <a:t>a</a:t>
            </a:r>
            <a:r>
              <a:rPr lang="en-US" sz="1200" dirty="0"/>
              <a:t>,  Sylvain </a:t>
            </a:r>
            <a:r>
              <a:rPr lang="en-US" sz="1200" dirty="0" err="1"/>
              <a:t>Niyitanga</a:t>
            </a:r>
            <a:r>
              <a:rPr lang="en-US" sz="1200" baseline="30000" dirty="0" err="1"/>
              <a:t>a</a:t>
            </a:r>
            <a:r>
              <a:rPr lang="en-US" sz="1200" dirty="0"/>
              <a:t>,  Muhammad </a:t>
            </a:r>
            <a:r>
              <a:rPr lang="en-US" sz="1200" dirty="0" err="1"/>
              <a:t>Zohaib</a:t>
            </a:r>
            <a:r>
              <a:rPr lang="en-US" sz="1200" dirty="0"/>
              <a:t> </a:t>
            </a:r>
            <a:r>
              <a:rPr lang="en-US" sz="1200" dirty="0" err="1"/>
              <a:t>Afzal</a:t>
            </a:r>
            <a:r>
              <a:rPr lang="en-US" sz="1200" baseline="30000" dirty="0" err="1"/>
              <a:t>a</a:t>
            </a:r>
            <a:r>
              <a:rPr lang="en-US" sz="1200" dirty="0"/>
              <a:t>,  </a:t>
            </a:r>
            <a:r>
              <a:rPr lang="en-US" sz="1200" dirty="0" err="1"/>
              <a:t>Lilan</a:t>
            </a:r>
            <a:r>
              <a:rPr lang="en-US" sz="1200" dirty="0"/>
              <a:t> </a:t>
            </a:r>
            <a:r>
              <a:rPr lang="en-US" sz="1200" dirty="0" err="1"/>
              <a:t>Zhang</a:t>
            </a:r>
            <a:r>
              <a:rPr lang="en-US" sz="1200" baseline="30000" dirty="0" err="1"/>
              <a:t>a</a:t>
            </a:r>
            <a:r>
              <a:rPr lang="en-US" sz="1200" dirty="0"/>
              <a:t>, </a:t>
            </a:r>
            <a:r>
              <a:rPr lang="en-US" sz="1200" dirty="0" err="1"/>
              <a:t>Jianmin</a:t>
            </a:r>
            <a:r>
              <a:rPr lang="en-US" sz="1200" dirty="0"/>
              <a:t> </a:t>
            </a:r>
            <a:r>
              <a:rPr lang="en-US" sz="1200" dirty="0" err="1"/>
              <a:t>Qi</a:t>
            </a:r>
            <a:r>
              <a:rPr lang="en-US" sz="1200" baseline="30000" dirty="0" err="1"/>
              <a:t>a</a:t>
            </a:r>
            <a:r>
              <a:rPr lang="en-US" sz="1200" dirty="0"/>
              <a:t>, Liwu </a:t>
            </a:r>
            <a:r>
              <a:rPr lang="en-US" sz="1200" dirty="0" err="1"/>
              <a:t>Zhang</a:t>
            </a:r>
            <a:r>
              <a:rPr lang="en-US" sz="1200" baseline="30000" dirty="0" err="1"/>
              <a:t>a,b</a:t>
            </a:r>
            <a:r>
              <a:rPr lang="en-US" sz="1200" baseline="30000" dirty="0"/>
              <a:t>*</a:t>
            </a:r>
            <a:r>
              <a:rPr lang="en-US" sz="1200" dirty="0"/>
              <a:t/>
            </a:r>
            <a:br>
              <a:rPr lang="en-US" sz="1200" dirty="0"/>
            </a:br>
            <a:r>
              <a:rPr lang="en-US" sz="1200" dirty="0" smtClean="0"/>
              <a:t>Additional </a:t>
            </a:r>
            <a:r>
              <a:rPr lang="en-US" sz="1200" dirty="0"/>
              <a:t>file 1: Figure S1. Comparisons of all samples clean reads with the reference genome. </a:t>
            </a:r>
            <a:r>
              <a:rPr lang="en-US" sz="1200" dirty="0" smtClean="0"/>
              <a:t/>
            </a:r>
            <a:br>
              <a:rPr lang="en-US" sz="1200" dirty="0" smtClean="0"/>
            </a:br>
            <a:r>
              <a:rPr lang="en-US" sz="1200" dirty="0" smtClean="0"/>
              <a:t>The </a:t>
            </a:r>
            <a:r>
              <a:rPr lang="en-US" sz="1200" dirty="0"/>
              <a:t>comparisons are in different regions for J194 and J7 leaf (L) and root(R) at 0, 6, and 12hours duration of exposure to </a:t>
            </a:r>
            <a:r>
              <a:rPr lang="en-US" sz="1200" dirty="0" err="1"/>
              <a:t>NaCl</a:t>
            </a:r>
            <a:r>
              <a:rPr lang="en-US" sz="1200" dirty="0"/>
              <a:t>. Exon, intron, and intergenic percentages are also indicated </a:t>
            </a:r>
            <a:br>
              <a:rPr lang="en-US" sz="1200" dirty="0"/>
            </a:br>
            <a:endParaRPr lang="en-US" sz="1200" dirty="0"/>
          </a:p>
        </p:txBody>
      </p:sp>
      <p:pic>
        <p:nvPicPr>
          <p:cNvPr id="4" name="Content Placeholder 3"/>
          <p:cNvPicPr>
            <a:picLocks noGrp="1" noChangeAspect="1"/>
          </p:cNvPicPr>
          <p:nvPr>
            <p:ph idx="1"/>
          </p:nvPr>
        </p:nvPicPr>
        <p:blipFill>
          <a:blip r:embed="rId2"/>
          <a:stretch>
            <a:fillRect/>
          </a:stretch>
        </p:blipFill>
        <p:spPr>
          <a:xfrm>
            <a:off x="2259873" y="679268"/>
            <a:ext cx="7053943" cy="6087291"/>
          </a:xfrm>
          <a:prstGeom prst="rect">
            <a:avLst/>
          </a:prstGeom>
        </p:spPr>
      </p:pic>
    </p:spTree>
    <p:extLst>
      <p:ext uri="{BB962C8B-B14F-4D97-AF65-F5344CB8AC3E}">
        <p14:creationId xmlns:p14="http://schemas.microsoft.com/office/powerpoint/2010/main" val="3672211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1"/>
            <a:ext cx="11742057" cy="1066800"/>
          </a:xfrm>
        </p:spPr>
        <p:txBody>
          <a:bodyPr>
            <a:noAutofit/>
          </a:bodyPr>
          <a:lstStyle/>
          <a:p>
            <a:pPr algn="just"/>
            <a:r>
              <a:rPr lang="en-US" sz="1600" dirty="0" smtClean="0"/>
              <a:t/>
            </a:r>
            <a:br>
              <a:rPr lang="en-US" sz="1600" dirty="0" smtClean="0"/>
            </a:br>
            <a:r>
              <a:rPr lang="en-US" sz="1200" b="1" dirty="0" smtClean="0"/>
              <a:t>Comparative </a:t>
            </a:r>
            <a:r>
              <a:rPr lang="en-US" sz="1200" b="1" dirty="0"/>
              <a:t>transcriptomes and genome-wide identification reveal salt stress-responsive PP2C in Jute (</a:t>
            </a:r>
            <a:r>
              <a:rPr lang="en-US" sz="1200" b="1" i="1" dirty="0"/>
              <a:t>Corchorus capsularis</a:t>
            </a:r>
            <a:r>
              <a:rPr lang="en-US" sz="1200" b="1" dirty="0"/>
              <a:t>)</a:t>
            </a:r>
            <a:r>
              <a:rPr lang="en-US" sz="1200" dirty="0"/>
              <a:t/>
            </a:r>
            <a:br>
              <a:rPr lang="en-US" sz="1200" dirty="0"/>
            </a:br>
            <a:r>
              <a:rPr lang="en-US" sz="1200" dirty="0"/>
              <a:t>Aminu Kurawa Ibrahim</a:t>
            </a:r>
            <a:r>
              <a:rPr lang="en-US" sz="1200" baseline="30000" dirty="0"/>
              <a:t>a,1</a:t>
            </a:r>
            <a:r>
              <a:rPr lang="en-US" sz="1200" dirty="0"/>
              <a:t>, Yi Xu</a:t>
            </a:r>
            <a:r>
              <a:rPr lang="en-US" sz="1200" baseline="30000" dirty="0"/>
              <a:t>a,1</a:t>
            </a:r>
            <a:r>
              <a:rPr lang="en-US" sz="1200" dirty="0"/>
              <a:t>,  </a:t>
            </a:r>
            <a:r>
              <a:rPr lang="en-US" sz="1200" dirty="0" err="1"/>
              <a:t>Qingyao</a:t>
            </a:r>
            <a:r>
              <a:rPr lang="en-US" sz="1200" dirty="0"/>
              <a:t> </a:t>
            </a:r>
            <a:r>
              <a:rPr lang="en-US" sz="1200" dirty="0" err="1"/>
              <a:t>He</a:t>
            </a:r>
            <a:r>
              <a:rPr lang="en-US" sz="1200" baseline="30000" dirty="0" err="1"/>
              <a:t>a</a:t>
            </a:r>
            <a:r>
              <a:rPr lang="en-US" sz="1200" dirty="0"/>
              <a:t>,  Sylvain </a:t>
            </a:r>
            <a:r>
              <a:rPr lang="en-US" sz="1200" dirty="0" err="1"/>
              <a:t>Niyitanga</a:t>
            </a:r>
            <a:r>
              <a:rPr lang="en-US" sz="1200" baseline="30000" dirty="0" err="1"/>
              <a:t>a</a:t>
            </a:r>
            <a:r>
              <a:rPr lang="en-US" sz="1200" dirty="0"/>
              <a:t>,  Muhammad </a:t>
            </a:r>
            <a:r>
              <a:rPr lang="en-US" sz="1200" dirty="0" err="1"/>
              <a:t>Zohaib</a:t>
            </a:r>
            <a:r>
              <a:rPr lang="en-US" sz="1200" dirty="0"/>
              <a:t> </a:t>
            </a:r>
            <a:r>
              <a:rPr lang="en-US" sz="1200" dirty="0" err="1"/>
              <a:t>Afzal</a:t>
            </a:r>
            <a:r>
              <a:rPr lang="en-US" sz="1200" baseline="30000" dirty="0" err="1"/>
              <a:t>a</a:t>
            </a:r>
            <a:r>
              <a:rPr lang="en-US" sz="1200" dirty="0"/>
              <a:t>,  </a:t>
            </a:r>
            <a:r>
              <a:rPr lang="en-US" sz="1200" dirty="0" err="1"/>
              <a:t>Lilan</a:t>
            </a:r>
            <a:r>
              <a:rPr lang="en-US" sz="1200" dirty="0"/>
              <a:t> </a:t>
            </a:r>
            <a:r>
              <a:rPr lang="en-US" sz="1200" dirty="0" err="1"/>
              <a:t>Zhang</a:t>
            </a:r>
            <a:r>
              <a:rPr lang="en-US" sz="1200" baseline="30000" dirty="0" err="1"/>
              <a:t>a</a:t>
            </a:r>
            <a:r>
              <a:rPr lang="en-US" sz="1200" dirty="0"/>
              <a:t>, </a:t>
            </a:r>
            <a:r>
              <a:rPr lang="en-US" sz="1200" dirty="0" err="1"/>
              <a:t>Jianmin</a:t>
            </a:r>
            <a:r>
              <a:rPr lang="en-US" sz="1200" dirty="0"/>
              <a:t> </a:t>
            </a:r>
            <a:r>
              <a:rPr lang="en-US" sz="1200" dirty="0" err="1"/>
              <a:t>Qi</a:t>
            </a:r>
            <a:r>
              <a:rPr lang="en-US" sz="1200" baseline="30000" dirty="0" err="1"/>
              <a:t>a</a:t>
            </a:r>
            <a:r>
              <a:rPr lang="en-US" sz="1200" dirty="0"/>
              <a:t>, Liwu </a:t>
            </a:r>
            <a:r>
              <a:rPr lang="en-US" sz="1200" dirty="0" err="1"/>
              <a:t>Zhang</a:t>
            </a:r>
            <a:r>
              <a:rPr lang="en-US" sz="1200" baseline="30000" dirty="0" err="1"/>
              <a:t>a,b</a:t>
            </a:r>
            <a:r>
              <a:rPr lang="en-US" sz="1200" baseline="30000" dirty="0"/>
              <a:t>*</a:t>
            </a:r>
            <a:r>
              <a:rPr lang="en-US" sz="1200" dirty="0"/>
              <a:t/>
            </a:r>
            <a:br>
              <a:rPr lang="en-US" sz="1200" dirty="0"/>
            </a:br>
            <a:r>
              <a:rPr lang="en-US" sz="1200" dirty="0"/>
              <a:t>Additional </a:t>
            </a:r>
            <a:r>
              <a:rPr lang="en-US" sz="1200" dirty="0"/>
              <a:t>file </a:t>
            </a:r>
            <a:r>
              <a:rPr lang="en-US" sz="1200" dirty="0" smtClean="0"/>
              <a:t>2: </a:t>
            </a:r>
            <a:r>
              <a:rPr lang="en-US" sz="1200" dirty="0"/>
              <a:t>Figure S2(</a:t>
            </a:r>
            <a:r>
              <a:rPr lang="en-US" sz="1200" dirty="0" err="1"/>
              <a:t>i</a:t>
            </a:r>
            <a:r>
              <a:rPr lang="en-US" sz="1200" dirty="0"/>
              <a:t>). Down and  Up-regulated DEGs leaf in the same and different germplasms combination</a:t>
            </a:r>
            <a:r>
              <a:rPr lang="en-US" sz="1200" dirty="0" smtClean="0"/>
              <a:t>.</a:t>
            </a:r>
            <a:br>
              <a:rPr lang="en-US" sz="1200" dirty="0" smtClean="0"/>
            </a:br>
            <a:r>
              <a:rPr lang="en-US" sz="1200" dirty="0" smtClean="0"/>
              <a:t> </a:t>
            </a:r>
            <a:r>
              <a:rPr lang="en-US" sz="1200" dirty="0"/>
              <a:t>(a and c):  are down and up-regulated DEGs Venn diagrams for J194 and J7  leaf(L) at the same pairing combinations and 0, 6 and 12-hour duration of exposure to </a:t>
            </a:r>
            <a:r>
              <a:rPr lang="en-US" sz="1200" dirty="0" err="1"/>
              <a:t>NaCl</a:t>
            </a:r>
            <a:r>
              <a:rPr lang="en-US" sz="1200" dirty="0"/>
              <a:t>; (b and d): are down and up-regulated DEGs Venn diagrams for J194 and J7 leaf(L) at different pairing combinations and 0, 6 and 12-hour duration of exposure to </a:t>
            </a:r>
            <a:r>
              <a:rPr lang="en-US" sz="1200" dirty="0" err="1"/>
              <a:t>NaCl</a:t>
            </a:r>
            <a:r>
              <a:rPr lang="en-US" sz="1200" dirty="0"/>
              <a:t>.</a:t>
            </a:r>
            <a:br>
              <a:rPr lang="en-US" sz="1200" dirty="0"/>
            </a:br>
            <a:endParaRPr lang="en-US" sz="1200" dirty="0"/>
          </a:p>
        </p:txBody>
      </p:sp>
      <p:pic>
        <p:nvPicPr>
          <p:cNvPr id="34" name="Content Placeholder 33"/>
          <p:cNvPicPr>
            <a:picLocks noGrp="1" noChangeAspect="1"/>
          </p:cNvPicPr>
          <p:nvPr>
            <p:ph idx="1"/>
          </p:nvPr>
        </p:nvPicPr>
        <p:blipFill>
          <a:blip r:embed="rId2"/>
          <a:stretch>
            <a:fillRect/>
          </a:stretch>
        </p:blipFill>
        <p:spPr>
          <a:xfrm>
            <a:off x="304800" y="1306513"/>
            <a:ext cx="11640457" cy="5254625"/>
          </a:xfrm>
          <a:prstGeom prst="rect">
            <a:avLst/>
          </a:prstGeom>
        </p:spPr>
      </p:pic>
    </p:spTree>
    <p:extLst>
      <p:ext uri="{BB962C8B-B14F-4D97-AF65-F5344CB8AC3E}">
        <p14:creationId xmlns:p14="http://schemas.microsoft.com/office/powerpoint/2010/main" val="20013933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425" y="154110"/>
            <a:ext cx="11569504" cy="1008483"/>
          </a:xfrm>
        </p:spPr>
        <p:txBody>
          <a:bodyPr>
            <a:normAutofit fontScale="90000"/>
          </a:bodyPr>
          <a:lstStyle/>
          <a:p>
            <a:r>
              <a:rPr lang="en-US" sz="1800" b="1" dirty="0"/>
              <a:t>Comparative transcriptomes and genome-wide identification reveal salt stress-responsive PP2C in Jute (</a:t>
            </a:r>
            <a:r>
              <a:rPr lang="en-US" sz="1800" b="1" i="1" dirty="0"/>
              <a:t>Corchorus capsularis</a:t>
            </a:r>
            <a:r>
              <a:rPr lang="en-US" sz="1800" b="1" dirty="0"/>
              <a:t>)</a:t>
            </a:r>
            <a:r>
              <a:rPr lang="en-US" sz="1800" dirty="0"/>
              <a:t/>
            </a:r>
            <a:br>
              <a:rPr lang="en-US" sz="1800" dirty="0"/>
            </a:br>
            <a:r>
              <a:rPr lang="en-US" sz="1800" dirty="0"/>
              <a:t>Aminu Kurawa Ibrahim</a:t>
            </a:r>
            <a:r>
              <a:rPr lang="en-US" sz="1800" baseline="30000" dirty="0"/>
              <a:t>a,1</a:t>
            </a:r>
            <a:r>
              <a:rPr lang="en-US" sz="1800" dirty="0"/>
              <a:t>, Yi Xu</a:t>
            </a:r>
            <a:r>
              <a:rPr lang="en-US" sz="1800" baseline="30000" dirty="0"/>
              <a:t>a,1</a:t>
            </a:r>
            <a:r>
              <a:rPr lang="en-US" sz="1800" dirty="0"/>
              <a:t>,  </a:t>
            </a:r>
            <a:r>
              <a:rPr lang="en-US" sz="1800" dirty="0" err="1"/>
              <a:t>Qingyao</a:t>
            </a:r>
            <a:r>
              <a:rPr lang="en-US" sz="1800" dirty="0"/>
              <a:t> </a:t>
            </a:r>
            <a:r>
              <a:rPr lang="en-US" sz="1800" dirty="0" err="1"/>
              <a:t>He</a:t>
            </a:r>
            <a:r>
              <a:rPr lang="en-US" sz="1800" baseline="30000" dirty="0" err="1"/>
              <a:t>a</a:t>
            </a:r>
            <a:r>
              <a:rPr lang="en-US" sz="1800" dirty="0"/>
              <a:t>,  Sylvain </a:t>
            </a:r>
            <a:r>
              <a:rPr lang="en-US" sz="1800" dirty="0" err="1"/>
              <a:t>Niyitanga</a:t>
            </a:r>
            <a:r>
              <a:rPr lang="en-US" sz="1800" baseline="30000" dirty="0" err="1"/>
              <a:t>a</a:t>
            </a:r>
            <a:r>
              <a:rPr lang="en-US" sz="1800" dirty="0"/>
              <a:t>,  Muhammad </a:t>
            </a:r>
            <a:r>
              <a:rPr lang="en-US" sz="1800" dirty="0" err="1"/>
              <a:t>Zohaib</a:t>
            </a:r>
            <a:r>
              <a:rPr lang="en-US" sz="1800" dirty="0"/>
              <a:t> </a:t>
            </a:r>
            <a:r>
              <a:rPr lang="en-US" sz="1800" dirty="0" err="1"/>
              <a:t>Afzal</a:t>
            </a:r>
            <a:r>
              <a:rPr lang="en-US" sz="1800" baseline="30000" dirty="0" err="1"/>
              <a:t>a</a:t>
            </a:r>
            <a:r>
              <a:rPr lang="en-US" sz="1800" dirty="0"/>
              <a:t>,  </a:t>
            </a:r>
            <a:r>
              <a:rPr lang="en-US" sz="1800" dirty="0" err="1"/>
              <a:t>Lilan</a:t>
            </a:r>
            <a:r>
              <a:rPr lang="en-US" sz="1800" dirty="0"/>
              <a:t> </a:t>
            </a:r>
            <a:r>
              <a:rPr lang="en-US" sz="1800" dirty="0" err="1"/>
              <a:t>Zhang</a:t>
            </a:r>
            <a:r>
              <a:rPr lang="en-US" sz="1800" baseline="30000" dirty="0" err="1"/>
              <a:t>a</a:t>
            </a:r>
            <a:r>
              <a:rPr lang="en-US" sz="1800" dirty="0"/>
              <a:t>, </a:t>
            </a:r>
            <a:r>
              <a:rPr lang="en-US" sz="1800" dirty="0" err="1"/>
              <a:t>Jianmin</a:t>
            </a:r>
            <a:r>
              <a:rPr lang="en-US" sz="1800" dirty="0"/>
              <a:t> </a:t>
            </a:r>
            <a:r>
              <a:rPr lang="en-US" sz="1800" dirty="0" err="1"/>
              <a:t>Qi</a:t>
            </a:r>
            <a:r>
              <a:rPr lang="en-US" sz="1800" baseline="30000" dirty="0" err="1"/>
              <a:t>a</a:t>
            </a:r>
            <a:r>
              <a:rPr lang="en-US" sz="1800" dirty="0"/>
              <a:t>, Liwu </a:t>
            </a:r>
            <a:r>
              <a:rPr lang="en-US" sz="1800" dirty="0" err="1"/>
              <a:t>Zhang</a:t>
            </a:r>
            <a:r>
              <a:rPr lang="en-US" sz="1800" baseline="30000" dirty="0" err="1"/>
              <a:t>a,b</a:t>
            </a:r>
            <a:r>
              <a:rPr lang="en-US" sz="1800" baseline="30000" dirty="0" smtClean="0"/>
              <a:t>*</a:t>
            </a:r>
            <a:r>
              <a:rPr lang="en-US" sz="1800" dirty="0"/>
              <a:t/>
            </a:r>
            <a:br>
              <a:rPr lang="en-US" sz="1800" dirty="0"/>
            </a:br>
            <a:r>
              <a:rPr lang="en-US" sz="1800" dirty="0"/>
              <a:t>Additional </a:t>
            </a:r>
            <a:r>
              <a:rPr lang="en-US" sz="1800" dirty="0"/>
              <a:t>file </a:t>
            </a:r>
            <a:r>
              <a:rPr lang="en-US" sz="1800" dirty="0" smtClean="0"/>
              <a:t>3: </a:t>
            </a:r>
            <a:r>
              <a:rPr lang="en-US" sz="1800" dirty="0"/>
              <a:t>Figure S2(ii). Down and  Up-regulated DEGs root in the same and different germplasms combination. </a:t>
            </a:r>
            <a:r>
              <a:rPr lang="en-US" sz="1800" dirty="0" smtClean="0"/>
              <a:t/>
            </a:r>
            <a:br>
              <a:rPr lang="en-US" sz="1800" dirty="0" smtClean="0"/>
            </a:br>
            <a:r>
              <a:rPr lang="en-US" sz="1800" dirty="0" smtClean="0"/>
              <a:t>(</a:t>
            </a:r>
            <a:r>
              <a:rPr lang="en-US" sz="1800" dirty="0"/>
              <a:t>a and c):  are down and up-regulated DEGs Venn diagrams for J194 and J7 root(R)  at the same pairing combinations and 0, 6 and 12-hour duration of exposure to </a:t>
            </a:r>
            <a:r>
              <a:rPr lang="en-US" sz="1800" dirty="0" err="1"/>
              <a:t>NaCl</a:t>
            </a:r>
            <a:r>
              <a:rPr lang="en-US" sz="1800" dirty="0"/>
              <a:t>; (b and d): are down and up-regulated DEGs Venn diagrams for J194 and J7 root(R) at different pairing combinations and 0, 6 and 12-hour duration of exposure to </a:t>
            </a:r>
            <a:r>
              <a:rPr lang="en-US" sz="1800" dirty="0" err="1" smtClean="0"/>
              <a:t>NaCl</a:t>
            </a:r>
            <a:endParaRPr lang="en-US" sz="1800" dirty="0"/>
          </a:p>
        </p:txBody>
      </p:sp>
      <p:pic>
        <p:nvPicPr>
          <p:cNvPr id="4" name="Content Placeholder 3"/>
          <p:cNvPicPr>
            <a:picLocks noGrp="1" noChangeAspect="1"/>
          </p:cNvPicPr>
          <p:nvPr>
            <p:ph idx="1"/>
          </p:nvPr>
        </p:nvPicPr>
        <p:blipFill>
          <a:blip r:embed="rId2"/>
          <a:stretch>
            <a:fillRect/>
          </a:stretch>
        </p:blipFill>
        <p:spPr>
          <a:xfrm>
            <a:off x="422031" y="1350963"/>
            <a:ext cx="11408898" cy="5246687"/>
          </a:xfrm>
          <a:prstGeom prst="rect">
            <a:avLst/>
          </a:prstGeom>
        </p:spPr>
      </p:pic>
    </p:spTree>
    <p:extLst>
      <p:ext uri="{BB962C8B-B14F-4D97-AF65-F5344CB8AC3E}">
        <p14:creationId xmlns:p14="http://schemas.microsoft.com/office/powerpoint/2010/main" val="9750677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625" y="150313"/>
            <a:ext cx="11548997" cy="776613"/>
          </a:xfrm>
        </p:spPr>
        <p:txBody>
          <a:bodyPr>
            <a:normAutofit fontScale="90000"/>
          </a:bodyPr>
          <a:lstStyle/>
          <a:p>
            <a:r>
              <a:rPr lang="en-US" sz="2700" dirty="0" smtClean="0"/>
              <a:t/>
            </a:r>
            <a:br>
              <a:rPr lang="en-US" sz="2700" dirty="0" smtClean="0"/>
            </a:br>
            <a:r>
              <a:rPr lang="en-US" sz="2700" dirty="0"/>
              <a:t/>
            </a:r>
            <a:br>
              <a:rPr lang="en-US" sz="2700" dirty="0"/>
            </a:br>
            <a:r>
              <a:rPr lang="en-US" sz="1300" b="1" dirty="0"/>
              <a:t>Comparative transcriptomes and genome-wide identification reveal salt stress-responsive PP2C in Jute (</a:t>
            </a:r>
            <a:r>
              <a:rPr lang="en-US" sz="1300" b="1" i="1" dirty="0"/>
              <a:t>Corchorus capsularis</a:t>
            </a:r>
            <a:r>
              <a:rPr lang="en-US" sz="1300" b="1" dirty="0"/>
              <a:t>)</a:t>
            </a:r>
            <a:r>
              <a:rPr lang="en-US" sz="1300" dirty="0"/>
              <a:t/>
            </a:r>
            <a:br>
              <a:rPr lang="en-US" sz="1300" dirty="0"/>
            </a:br>
            <a:r>
              <a:rPr lang="en-US" sz="1300" dirty="0"/>
              <a:t>Aminu Kurawa Ibrahim</a:t>
            </a:r>
            <a:r>
              <a:rPr lang="en-US" sz="1300" baseline="30000" dirty="0"/>
              <a:t>a,1</a:t>
            </a:r>
            <a:r>
              <a:rPr lang="en-US" sz="1300" dirty="0"/>
              <a:t>, Yi Xu</a:t>
            </a:r>
            <a:r>
              <a:rPr lang="en-US" sz="1300" baseline="30000" dirty="0"/>
              <a:t>a,1</a:t>
            </a:r>
            <a:r>
              <a:rPr lang="en-US" sz="1300" dirty="0"/>
              <a:t>,  </a:t>
            </a:r>
            <a:r>
              <a:rPr lang="en-US" sz="1300" dirty="0" err="1"/>
              <a:t>Qingyao</a:t>
            </a:r>
            <a:r>
              <a:rPr lang="en-US" sz="1300" dirty="0"/>
              <a:t> </a:t>
            </a:r>
            <a:r>
              <a:rPr lang="en-US" sz="1300" dirty="0" err="1"/>
              <a:t>He</a:t>
            </a:r>
            <a:r>
              <a:rPr lang="en-US" sz="1300" baseline="30000" dirty="0" err="1"/>
              <a:t>a</a:t>
            </a:r>
            <a:r>
              <a:rPr lang="en-US" sz="1300" dirty="0"/>
              <a:t>,  Sylvain </a:t>
            </a:r>
            <a:r>
              <a:rPr lang="en-US" sz="1300" dirty="0" err="1"/>
              <a:t>Niyitanga</a:t>
            </a:r>
            <a:r>
              <a:rPr lang="en-US" sz="1300" baseline="30000" dirty="0" err="1"/>
              <a:t>a</a:t>
            </a:r>
            <a:r>
              <a:rPr lang="en-US" sz="1300" dirty="0"/>
              <a:t>,  Muhammad </a:t>
            </a:r>
            <a:r>
              <a:rPr lang="en-US" sz="1300" dirty="0" err="1"/>
              <a:t>Zohaib</a:t>
            </a:r>
            <a:r>
              <a:rPr lang="en-US" sz="1300" dirty="0"/>
              <a:t> </a:t>
            </a:r>
            <a:r>
              <a:rPr lang="en-US" sz="1300" dirty="0" err="1"/>
              <a:t>Afzal</a:t>
            </a:r>
            <a:r>
              <a:rPr lang="en-US" sz="1300" baseline="30000" dirty="0" err="1"/>
              <a:t>a</a:t>
            </a:r>
            <a:r>
              <a:rPr lang="en-US" sz="1300" dirty="0"/>
              <a:t>,  </a:t>
            </a:r>
            <a:r>
              <a:rPr lang="en-US" sz="1300" dirty="0" err="1"/>
              <a:t>Lilan</a:t>
            </a:r>
            <a:r>
              <a:rPr lang="en-US" sz="1300" dirty="0"/>
              <a:t> </a:t>
            </a:r>
            <a:r>
              <a:rPr lang="en-US" sz="1300" dirty="0" err="1"/>
              <a:t>Zhang</a:t>
            </a:r>
            <a:r>
              <a:rPr lang="en-US" sz="1300" baseline="30000" dirty="0" err="1"/>
              <a:t>a</a:t>
            </a:r>
            <a:r>
              <a:rPr lang="en-US" sz="1300" dirty="0"/>
              <a:t>, </a:t>
            </a:r>
            <a:r>
              <a:rPr lang="en-US" sz="1300" dirty="0" err="1"/>
              <a:t>Jianmin</a:t>
            </a:r>
            <a:r>
              <a:rPr lang="en-US" sz="1300" dirty="0"/>
              <a:t> </a:t>
            </a:r>
            <a:r>
              <a:rPr lang="en-US" sz="1300" dirty="0" err="1"/>
              <a:t>Qi</a:t>
            </a:r>
            <a:r>
              <a:rPr lang="en-US" sz="1300" baseline="30000" dirty="0" err="1"/>
              <a:t>a</a:t>
            </a:r>
            <a:r>
              <a:rPr lang="en-US" sz="1300" dirty="0"/>
              <a:t>, Liwu </a:t>
            </a:r>
            <a:r>
              <a:rPr lang="en-US" sz="1300" dirty="0" err="1"/>
              <a:t>Zhang</a:t>
            </a:r>
            <a:r>
              <a:rPr lang="en-US" sz="1300" baseline="30000" dirty="0" err="1"/>
              <a:t>a,b</a:t>
            </a:r>
            <a:r>
              <a:rPr lang="en-US" sz="1300" baseline="30000" dirty="0"/>
              <a:t>*</a:t>
            </a:r>
            <a:r>
              <a:rPr lang="en-US" sz="1300" dirty="0"/>
              <a:t/>
            </a:r>
            <a:br>
              <a:rPr lang="en-US" sz="1300" dirty="0"/>
            </a:br>
            <a:r>
              <a:rPr lang="en-US" sz="1800" dirty="0"/>
              <a:t>Additional </a:t>
            </a:r>
            <a:r>
              <a:rPr lang="en-US" sz="1800" dirty="0"/>
              <a:t>file </a:t>
            </a:r>
            <a:r>
              <a:rPr lang="en-US" sz="1800" dirty="0" smtClean="0"/>
              <a:t>4: Figure S3. </a:t>
            </a:r>
            <a:r>
              <a:rPr lang="en-US" sz="1800" dirty="0"/>
              <a:t>A model mechanisms underlying salt tolerance enhanced pathways of J194 and J7 leaf and root </a:t>
            </a:r>
            <a:r>
              <a:rPr lang="en-US" sz="1800" dirty="0" smtClean="0"/>
              <a:t>tissues</a:t>
            </a:r>
            <a:r>
              <a:rPr lang="en-US" dirty="0"/>
              <a:t/>
            </a:r>
            <a:br>
              <a:rPr lang="en-US" dirty="0"/>
            </a:br>
            <a:endParaRPr lang="en-US" dirty="0"/>
          </a:p>
        </p:txBody>
      </p:sp>
      <p:sp>
        <p:nvSpPr>
          <p:cNvPr id="3" name="Content Placeholder 2"/>
          <p:cNvSpPr>
            <a:spLocks noGrp="1"/>
          </p:cNvSpPr>
          <p:nvPr>
            <p:ph idx="1"/>
          </p:nvPr>
        </p:nvSpPr>
        <p:spPr>
          <a:xfrm>
            <a:off x="300624" y="926926"/>
            <a:ext cx="11548997" cy="5686816"/>
          </a:xfrm>
        </p:spPr>
        <p:txBody>
          <a:bodyPr/>
          <a:lstStyle/>
          <a:p>
            <a:pPr marL="0" indent="0">
              <a:buNone/>
            </a:pPr>
            <a:endParaRPr lang="en-US" dirty="0"/>
          </a:p>
        </p:txBody>
      </p:sp>
      <p:pic>
        <p:nvPicPr>
          <p:cNvPr id="2051" name="Picture 3" descr="Figure S5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307" y="1014608"/>
            <a:ext cx="11336055" cy="497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3634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573" y="0"/>
            <a:ext cx="11636679" cy="1202499"/>
          </a:xfrm>
        </p:spPr>
        <p:txBody>
          <a:bodyPr>
            <a:normAutofit fontScale="90000"/>
          </a:bodyPr>
          <a:lstStyle/>
          <a:p>
            <a:r>
              <a:rPr lang="en-US" sz="1300" b="1" dirty="0" smtClean="0"/>
              <a:t>Comparative </a:t>
            </a:r>
            <a:r>
              <a:rPr lang="en-US" sz="1300" b="1" dirty="0"/>
              <a:t>transcriptomes and genome-wide identification reveal salt stress-responsive PP2C in Jute (</a:t>
            </a:r>
            <a:r>
              <a:rPr lang="en-US" sz="1300" b="1" i="1" dirty="0"/>
              <a:t>Corchorus capsularis</a:t>
            </a:r>
            <a:r>
              <a:rPr lang="en-US" sz="1300" b="1" dirty="0"/>
              <a:t>)</a:t>
            </a:r>
            <a:r>
              <a:rPr lang="en-US" sz="1300" dirty="0"/>
              <a:t/>
            </a:r>
            <a:br>
              <a:rPr lang="en-US" sz="1300" dirty="0"/>
            </a:br>
            <a:r>
              <a:rPr lang="en-US" sz="1300" dirty="0"/>
              <a:t>Aminu Kurawa Ibrahim</a:t>
            </a:r>
            <a:r>
              <a:rPr lang="en-US" sz="1300" baseline="30000" dirty="0"/>
              <a:t>a,1</a:t>
            </a:r>
            <a:r>
              <a:rPr lang="en-US" sz="1300" dirty="0"/>
              <a:t>, Yi Xu</a:t>
            </a:r>
            <a:r>
              <a:rPr lang="en-US" sz="1300" baseline="30000" dirty="0"/>
              <a:t>a,1</a:t>
            </a:r>
            <a:r>
              <a:rPr lang="en-US" sz="1300" dirty="0"/>
              <a:t>,  </a:t>
            </a:r>
            <a:r>
              <a:rPr lang="en-US" sz="1300" dirty="0" err="1"/>
              <a:t>Qingyao</a:t>
            </a:r>
            <a:r>
              <a:rPr lang="en-US" sz="1300" dirty="0"/>
              <a:t> </a:t>
            </a:r>
            <a:r>
              <a:rPr lang="en-US" sz="1300" dirty="0" err="1"/>
              <a:t>He</a:t>
            </a:r>
            <a:r>
              <a:rPr lang="en-US" sz="1300" baseline="30000" dirty="0" err="1"/>
              <a:t>a</a:t>
            </a:r>
            <a:r>
              <a:rPr lang="en-US" sz="1300" dirty="0"/>
              <a:t>,  Sylvain </a:t>
            </a:r>
            <a:r>
              <a:rPr lang="en-US" sz="1300" dirty="0" err="1"/>
              <a:t>Niyitanga</a:t>
            </a:r>
            <a:r>
              <a:rPr lang="en-US" sz="1300" baseline="30000" dirty="0" err="1"/>
              <a:t>a</a:t>
            </a:r>
            <a:r>
              <a:rPr lang="en-US" sz="1300" dirty="0"/>
              <a:t>,  Muhammad </a:t>
            </a:r>
            <a:r>
              <a:rPr lang="en-US" sz="1300" dirty="0" err="1"/>
              <a:t>Zohaib</a:t>
            </a:r>
            <a:r>
              <a:rPr lang="en-US" sz="1300" dirty="0"/>
              <a:t> </a:t>
            </a:r>
            <a:r>
              <a:rPr lang="en-US" sz="1300" dirty="0" err="1"/>
              <a:t>Afzal</a:t>
            </a:r>
            <a:r>
              <a:rPr lang="en-US" sz="1300" baseline="30000" dirty="0" err="1"/>
              <a:t>a</a:t>
            </a:r>
            <a:r>
              <a:rPr lang="en-US" sz="1300" dirty="0"/>
              <a:t>,  </a:t>
            </a:r>
            <a:r>
              <a:rPr lang="en-US" sz="1300" dirty="0" err="1"/>
              <a:t>Lilan</a:t>
            </a:r>
            <a:r>
              <a:rPr lang="en-US" sz="1300" dirty="0"/>
              <a:t> </a:t>
            </a:r>
            <a:r>
              <a:rPr lang="en-US" sz="1300" dirty="0" err="1"/>
              <a:t>Zhang</a:t>
            </a:r>
            <a:r>
              <a:rPr lang="en-US" sz="1300" baseline="30000" dirty="0" err="1"/>
              <a:t>a</a:t>
            </a:r>
            <a:r>
              <a:rPr lang="en-US" sz="1300" dirty="0"/>
              <a:t>, </a:t>
            </a:r>
            <a:r>
              <a:rPr lang="en-US" sz="1300" dirty="0" err="1"/>
              <a:t>Jianmin</a:t>
            </a:r>
            <a:r>
              <a:rPr lang="en-US" sz="1300" dirty="0"/>
              <a:t> </a:t>
            </a:r>
            <a:r>
              <a:rPr lang="en-US" sz="1300" dirty="0" err="1"/>
              <a:t>Qi</a:t>
            </a:r>
            <a:r>
              <a:rPr lang="en-US" sz="1300" baseline="30000" dirty="0" err="1"/>
              <a:t>a</a:t>
            </a:r>
            <a:r>
              <a:rPr lang="en-US" sz="1300" dirty="0"/>
              <a:t>, Liwu </a:t>
            </a:r>
            <a:r>
              <a:rPr lang="en-US" sz="1300" dirty="0" err="1"/>
              <a:t>Zhang</a:t>
            </a:r>
            <a:r>
              <a:rPr lang="en-US" sz="1300" baseline="30000" dirty="0" err="1"/>
              <a:t>a,b</a:t>
            </a:r>
            <a:r>
              <a:rPr lang="en-US" sz="1300" baseline="30000" dirty="0"/>
              <a:t>*</a:t>
            </a:r>
            <a:r>
              <a:rPr lang="en-US" sz="1300" dirty="0"/>
              <a:t/>
            </a:r>
            <a:br>
              <a:rPr lang="en-US" sz="1300" dirty="0"/>
            </a:br>
            <a:r>
              <a:rPr lang="en-US" sz="1400" dirty="0"/>
              <a:t>Additional </a:t>
            </a:r>
            <a:r>
              <a:rPr lang="en-US" sz="1400" dirty="0"/>
              <a:t>file </a:t>
            </a:r>
            <a:r>
              <a:rPr lang="en-US" sz="1400" dirty="0" smtClean="0"/>
              <a:t>5: Figure S4. </a:t>
            </a:r>
            <a:r>
              <a:rPr lang="en-US" sz="1400" dirty="0"/>
              <a:t>qRT-PCR validation analysis of </a:t>
            </a:r>
            <a:r>
              <a:rPr lang="en-US" sz="1400" dirty="0" smtClean="0"/>
              <a:t>RNA-sequencing. </a:t>
            </a:r>
            <a:r>
              <a:rPr lang="en-US" sz="1400" dirty="0" smtClean="0"/>
              <a:t/>
            </a:r>
            <a:br>
              <a:rPr lang="en-US" sz="1400" dirty="0" smtClean="0"/>
            </a:br>
            <a:r>
              <a:rPr lang="en-US" sz="1400" dirty="0" smtClean="0"/>
              <a:t>Eight </a:t>
            </a:r>
            <a:r>
              <a:rPr lang="en-US" sz="1400" dirty="0" smtClean="0"/>
              <a:t>DEGs were used on J194 </a:t>
            </a:r>
            <a:r>
              <a:rPr lang="en-US" sz="1400" dirty="0"/>
              <a:t>and J7 root (R) and leaf(L) tissues samples at 0(C), 6, and 12hour duration of exposure to </a:t>
            </a:r>
            <a:r>
              <a:rPr lang="en-US" sz="1400" dirty="0" err="1"/>
              <a:t>NaCl</a:t>
            </a:r>
            <a:r>
              <a:rPr lang="en-US" sz="1400" dirty="0"/>
              <a:t> stress. Relative transcript abundance log2 (fold change) is indicated on Y-axis, samples are presented on the x-axis. The blue and the red color bars indicated the expression via </a:t>
            </a:r>
            <a:r>
              <a:rPr lang="en-US" sz="1400" dirty="0" err="1"/>
              <a:t>qRT</a:t>
            </a:r>
            <a:r>
              <a:rPr lang="en-US" sz="1400" dirty="0"/>
              <a:t>-PCR and RNA-</a:t>
            </a:r>
            <a:r>
              <a:rPr lang="en-US" sz="1400" dirty="0" err="1"/>
              <a:t>seq</a:t>
            </a:r>
            <a:r>
              <a:rPr lang="en-US" sz="1400" dirty="0"/>
              <a:t> respectively.</a:t>
            </a:r>
            <a:r>
              <a:rPr lang="en-US" sz="1400" b="1" dirty="0"/>
              <a:t/>
            </a:r>
            <a:br>
              <a:rPr lang="en-US" sz="1400" b="1" dirty="0"/>
            </a:br>
            <a:endParaRPr lang="en-US" sz="1400" dirty="0"/>
          </a:p>
        </p:txBody>
      </p:sp>
      <p:sp>
        <p:nvSpPr>
          <p:cNvPr id="3" name="Content Placeholder 2"/>
          <p:cNvSpPr>
            <a:spLocks noGrp="1"/>
          </p:cNvSpPr>
          <p:nvPr>
            <p:ph idx="1"/>
          </p:nvPr>
        </p:nvSpPr>
        <p:spPr>
          <a:xfrm>
            <a:off x="363255" y="1340284"/>
            <a:ext cx="11411211" cy="5235879"/>
          </a:xfrm>
        </p:spPr>
        <p:txBody>
          <a:bodyPr/>
          <a:lstStyle/>
          <a:p>
            <a:pPr marL="0" indent="0">
              <a:buNone/>
            </a:pPr>
            <a:endParaRPr lang="en-US" dirty="0"/>
          </a:p>
        </p:txBody>
      </p:sp>
      <p:pic>
        <p:nvPicPr>
          <p:cNvPr id="4098" name="Picture 2" descr="Figure S8 Final adjusted Latest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254" y="1045029"/>
            <a:ext cx="11411212" cy="5531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75234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057016" cy="1267098"/>
          </a:xfrm>
        </p:spPr>
        <p:txBody>
          <a:bodyPr>
            <a:noAutofit/>
          </a:bodyPr>
          <a:lstStyle/>
          <a:p>
            <a:r>
              <a:rPr lang="en-US" sz="1200" b="1" dirty="0"/>
              <a:t>Comparative transcriptomes and genome-wide identification reveal salt stress-responsive PP2C in Jute (</a:t>
            </a:r>
            <a:r>
              <a:rPr lang="en-US" sz="1200" b="1" i="1" dirty="0"/>
              <a:t>Corchorus capsularis</a:t>
            </a:r>
            <a:r>
              <a:rPr lang="en-US" sz="1200" b="1" dirty="0"/>
              <a:t>)</a:t>
            </a:r>
            <a:r>
              <a:rPr lang="en-US" sz="1200" dirty="0"/>
              <a:t/>
            </a:r>
            <a:br>
              <a:rPr lang="en-US" sz="1200" dirty="0"/>
            </a:br>
            <a:r>
              <a:rPr lang="en-US" sz="1200" dirty="0"/>
              <a:t>Aminu Kurawa Ibrahim</a:t>
            </a:r>
            <a:r>
              <a:rPr lang="en-US" sz="1200" baseline="30000" dirty="0"/>
              <a:t>a,1</a:t>
            </a:r>
            <a:r>
              <a:rPr lang="en-US" sz="1200" dirty="0"/>
              <a:t>, Yi Xu</a:t>
            </a:r>
            <a:r>
              <a:rPr lang="en-US" sz="1200" baseline="30000" dirty="0"/>
              <a:t>a,1</a:t>
            </a:r>
            <a:r>
              <a:rPr lang="en-US" sz="1200" dirty="0"/>
              <a:t>,  </a:t>
            </a:r>
            <a:r>
              <a:rPr lang="en-US" sz="1200" dirty="0" err="1"/>
              <a:t>Qingyao</a:t>
            </a:r>
            <a:r>
              <a:rPr lang="en-US" sz="1200" dirty="0"/>
              <a:t> </a:t>
            </a:r>
            <a:r>
              <a:rPr lang="en-US" sz="1200" dirty="0" err="1"/>
              <a:t>He</a:t>
            </a:r>
            <a:r>
              <a:rPr lang="en-US" sz="1200" baseline="30000" dirty="0" err="1"/>
              <a:t>a</a:t>
            </a:r>
            <a:r>
              <a:rPr lang="en-US" sz="1200" dirty="0"/>
              <a:t>,  Sylvain </a:t>
            </a:r>
            <a:r>
              <a:rPr lang="en-US" sz="1200" dirty="0" err="1"/>
              <a:t>Niyitanga</a:t>
            </a:r>
            <a:r>
              <a:rPr lang="en-US" sz="1200" baseline="30000" dirty="0" err="1"/>
              <a:t>a</a:t>
            </a:r>
            <a:r>
              <a:rPr lang="en-US" sz="1200" dirty="0"/>
              <a:t>,  Muhammad </a:t>
            </a:r>
            <a:r>
              <a:rPr lang="en-US" sz="1200" dirty="0" err="1"/>
              <a:t>Zohaib</a:t>
            </a:r>
            <a:r>
              <a:rPr lang="en-US" sz="1200" dirty="0"/>
              <a:t> </a:t>
            </a:r>
            <a:r>
              <a:rPr lang="en-US" sz="1200" dirty="0" err="1"/>
              <a:t>Afzal</a:t>
            </a:r>
            <a:r>
              <a:rPr lang="en-US" sz="1200" baseline="30000" dirty="0" err="1"/>
              <a:t>a</a:t>
            </a:r>
            <a:r>
              <a:rPr lang="en-US" sz="1200" dirty="0"/>
              <a:t>,  </a:t>
            </a:r>
            <a:r>
              <a:rPr lang="en-US" sz="1200" dirty="0" err="1"/>
              <a:t>Lilan</a:t>
            </a:r>
            <a:r>
              <a:rPr lang="en-US" sz="1200" dirty="0"/>
              <a:t> </a:t>
            </a:r>
            <a:r>
              <a:rPr lang="en-US" sz="1200" dirty="0" err="1"/>
              <a:t>Zhang</a:t>
            </a:r>
            <a:r>
              <a:rPr lang="en-US" sz="1200" baseline="30000" dirty="0" err="1"/>
              <a:t>a</a:t>
            </a:r>
            <a:r>
              <a:rPr lang="en-US" sz="1200" dirty="0"/>
              <a:t>, </a:t>
            </a:r>
            <a:r>
              <a:rPr lang="en-US" sz="1200" dirty="0" err="1"/>
              <a:t>Jianmin</a:t>
            </a:r>
            <a:r>
              <a:rPr lang="en-US" sz="1200" dirty="0"/>
              <a:t> </a:t>
            </a:r>
            <a:r>
              <a:rPr lang="en-US" sz="1200" dirty="0" err="1"/>
              <a:t>Qi</a:t>
            </a:r>
            <a:r>
              <a:rPr lang="en-US" sz="1200" baseline="30000" dirty="0" err="1"/>
              <a:t>a</a:t>
            </a:r>
            <a:r>
              <a:rPr lang="en-US" sz="1200" dirty="0"/>
              <a:t>, Liwu </a:t>
            </a:r>
            <a:r>
              <a:rPr lang="en-US" sz="1200" dirty="0" err="1"/>
              <a:t>Zhang</a:t>
            </a:r>
            <a:r>
              <a:rPr lang="en-US" sz="1200" baseline="30000" dirty="0" err="1"/>
              <a:t>a,b</a:t>
            </a:r>
            <a:r>
              <a:rPr lang="en-US" sz="1200" baseline="30000" dirty="0"/>
              <a:t>*</a:t>
            </a:r>
            <a:r>
              <a:rPr lang="en-US" sz="1200" dirty="0"/>
              <a:t/>
            </a:r>
            <a:br>
              <a:rPr lang="en-US" sz="1200" dirty="0"/>
            </a:br>
            <a:r>
              <a:rPr lang="en-US" sz="1400" dirty="0"/>
              <a:t>Additional </a:t>
            </a:r>
            <a:r>
              <a:rPr lang="en-US" sz="1400" dirty="0"/>
              <a:t>file </a:t>
            </a:r>
            <a:r>
              <a:rPr lang="en-US" sz="1400" dirty="0" smtClean="0"/>
              <a:t>6: </a:t>
            </a:r>
            <a:r>
              <a:rPr lang="en-US" sz="1400" dirty="0"/>
              <a:t>Figure S5. Correlation analysis between germination and seedling stage-related traits. </a:t>
            </a:r>
            <a:r>
              <a:rPr lang="en-US" sz="1400" dirty="0" smtClean="0"/>
              <a:t/>
            </a:r>
            <a:br>
              <a:rPr lang="en-US" sz="1400" dirty="0" smtClean="0"/>
            </a:br>
            <a:r>
              <a:rPr lang="en-US" sz="1400" dirty="0" err="1" smtClean="0"/>
              <a:t>Where:DRW</a:t>
            </a:r>
            <a:r>
              <a:rPr lang="en-US" sz="1400" dirty="0" smtClean="0"/>
              <a:t>(dry </a:t>
            </a:r>
            <a:r>
              <a:rPr lang="en-US" sz="1400" dirty="0"/>
              <a:t>root weight);RL(root length); RFW(root fresh weight); SL(shoot length); SFW(shoot fresh weight); DSW(dry shoot weight); SPDV(</a:t>
            </a:r>
            <a:r>
              <a:rPr lang="en-US" sz="1400" dirty="0" err="1"/>
              <a:t>spad</a:t>
            </a:r>
            <a:r>
              <a:rPr lang="en-US" sz="1400" dirty="0"/>
              <a:t> value) and RWC(relative water content) are the seedling related traits while RFW(relative fresh weight under salt); RRLS(relative root length under salt); RGS(relative germination rate under salt) and RGVS(relative germination vigor under salt) are those under germination rate related trait</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1257" y="1267098"/>
            <a:ext cx="11495313" cy="5277393"/>
          </a:xfrm>
        </p:spPr>
      </p:pic>
    </p:spTree>
    <p:extLst>
      <p:ext uri="{BB962C8B-B14F-4D97-AF65-F5344CB8AC3E}">
        <p14:creationId xmlns:p14="http://schemas.microsoft.com/office/powerpoint/2010/main" val="39941169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415" y="1"/>
            <a:ext cx="11423737" cy="1256214"/>
          </a:xfrm>
        </p:spPr>
        <p:txBody>
          <a:bodyPr>
            <a:noAutofit/>
          </a:bodyPr>
          <a:lstStyle/>
          <a:p>
            <a:r>
              <a:rPr lang="en-US" sz="1200" b="1" dirty="0" smtClean="0"/>
              <a:t>Comparative </a:t>
            </a:r>
            <a:r>
              <a:rPr lang="en-US" sz="1200" b="1" dirty="0"/>
              <a:t>transcriptomes and genome-wide identification reveal salt stress-responsive PP2C in Jute (</a:t>
            </a:r>
            <a:r>
              <a:rPr lang="en-US" sz="1200" b="1" i="1" dirty="0"/>
              <a:t>Corchorus capsularis</a:t>
            </a:r>
            <a:r>
              <a:rPr lang="en-US" sz="1200" b="1" dirty="0"/>
              <a:t>)</a:t>
            </a:r>
            <a:r>
              <a:rPr lang="en-US" sz="1200" dirty="0"/>
              <a:t/>
            </a:r>
            <a:br>
              <a:rPr lang="en-US" sz="1200" dirty="0"/>
            </a:br>
            <a:r>
              <a:rPr lang="en-US" sz="1200" dirty="0"/>
              <a:t>Aminu Kurawa Ibrahim</a:t>
            </a:r>
            <a:r>
              <a:rPr lang="en-US" sz="1200" baseline="30000" dirty="0"/>
              <a:t>a,1</a:t>
            </a:r>
            <a:r>
              <a:rPr lang="en-US" sz="1200" dirty="0"/>
              <a:t>, Yi Xu</a:t>
            </a:r>
            <a:r>
              <a:rPr lang="en-US" sz="1200" baseline="30000" dirty="0"/>
              <a:t>a,1</a:t>
            </a:r>
            <a:r>
              <a:rPr lang="en-US" sz="1200" dirty="0"/>
              <a:t>,  </a:t>
            </a:r>
            <a:r>
              <a:rPr lang="en-US" sz="1200" dirty="0" err="1"/>
              <a:t>Qingyao</a:t>
            </a:r>
            <a:r>
              <a:rPr lang="en-US" sz="1200" dirty="0"/>
              <a:t> </a:t>
            </a:r>
            <a:r>
              <a:rPr lang="en-US" sz="1200" dirty="0" err="1"/>
              <a:t>He</a:t>
            </a:r>
            <a:r>
              <a:rPr lang="en-US" sz="1200" baseline="30000" dirty="0" err="1"/>
              <a:t>a</a:t>
            </a:r>
            <a:r>
              <a:rPr lang="en-US" sz="1200" dirty="0"/>
              <a:t>,  Sylvain </a:t>
            </a:r>
            <a:r>
              <a:rPr lang="en-US" sz="1200" dirty="0" err="1"/>
              <a:t>Niyitanga</a:t>
            </a:r>
            <a:r>
              <a:rPr lang="en-US" sz="1200" baseline="30000" dirty="0" err="1"/>
              <a:t>a</a:t>
            </a:r>
            <a:r>
              <a:rPr lang="en-US" sz="1200" dirty="0"/>
              <a:t>,  Muhammad </a:t>
            </a:r>
            <a:r>
              <a:rPr lang="en-US" sz="1200" dirty="0" err="1"/>
              <a:t>Zohaib</a:t>
            </a:r>
            <a:r>
              <a:rPr lang="en-US" sz="1200" dirty="0"/>
              <a:t> </a:t>
            </a:r>
            <a:r>
              <a:rPr lang="en-US" sz="1200" dirty="0" err="1"/>
              <a:t>Afzal</a:t>
            </a:r>
            <a:r>
              <a:rPr lang="en-US" sz="1200" baseline="30000" dirty="0" err="1"/>
              <a:t>a</a:t>
            </a:r>
            <a:r>
              <a:rPr lang="en-US" sz="1200" dirty="0"/>
              <a:t>,  </a:t>
            </a:r>
            <a:r>
              <a:rPr lang="en-US" sz="1200" dirty="0" err="1"/>
              <a:t>Lilan</a:t>
            </a:r>
            <a:r>
              <a:rPr lang="en-US" sz="1200" dirty="0"/>
              <a:t> </a:t>
            </a:r>
            <a:r>
              <a:rPr lang="en-US" sz="1200" dirty="0" err="1"/>
              <a:t>Zhang</a:t>
            </a:r>
            <a:r>
              <a:rPr lang="en-US" sz="1200" baseline="30000" dirty="0" err="1"/>
              <a:t>a</a:t>
            </a:r>
            <a:r>
              <a:rPr lang="en-US" sz="1200" dirty="0"/>
              <a:t>, </a:t>
            </a:r>
            <a:r>
              <a:rPr lang="en-US" sz="1200" dirty="0" err="1"/>
              <a:t>Jianmin</a:t>
            </a:r>
            <a:r>
              <a:rPr lang="en-US" sz="1200" dirty="0"/>
              <a:t> </a:t>
            </a:r>
            <a:r>
              <a:rPr lang="en-US" sz="1200" dirty="0" err="1"/>
              <a:t>Qi</a:t>
            </a:r>
            <a:r>
              <a:rPr lang="en-US" sz="1200" baseline="30000" dirty="0" err="1"/>
              <a:t>a</a:t>
            </a:r>
            <a:r>
              <a:rPr lang="en-US" sz="1200" dirty="0"/>
              <a:t>, Liwu </a:t>
            </a:r>
            <a:r>
              <a:rPr lang="en-US" sz="1200" dirty="0" err="1"/>
              <a:t>Zhang</a:t>
            </a:r>
            <a:r>
              <a:rPr lang="en-US" sz="1200" baseline="30000" dirty="0" err="1"/>
              <a:t>a,b</a:t>
            </a:r>
            <a:r>
              <a:rPr lang="en-US" sz="1200" baseline="30000" dirty="0"/>
              <a:t>*</a:t>
            </a:r>
            <a:r>
              <a:rPr lang="en-US" sz="1200" dirty="0"/>
              <a:t/>
            </a:r>
            <a:br>
              <a:rPr lang="en-US" sz="1200" dirty="0"/>
            </a:br>
            <a:r>
              <a:rPr lang="en-US" sz="1800" dirty="0"/>
              <a:t>Additional </a:t>
            </a:r>
            <a:r>
              <a:rPr lang="en-US" sz="1800" dirty="0"/>
              <a:t>file </a:t>
            </a:r>
            <a:r>
              <a:rPr lang="en-US" sz="1800" dirty="0" smtClean="0"/>
              <a:t>7: </a:t>
            </a:r>
            <a:r>
              <a:rPr lang="en-US" sz="1800" dirty="0"/>
              <a:t>Figure </a:t>
            </a:r>
            <a:r>
              <a:rPr lang="en-US" sz="1800" dirty="0" smtClean="0"/>
              <a:t>S6. </a:t>
            </a:r>
            <a:r>
              <a:rPr lang="en-US" sz="1800" dirty="0"/>
              <a:t>Correlation analysis between qRT-PCR and </a:t>
            </a:r>
            <a:r>
              <a:rPr lang="en-US" sz="1800" dirty="0" smtClean="0"/>
              <a:t>RNA-Seq</a:t>
            </a:r>
            <a:r>
              <a:rPr lang="en-US" sz="1800" dirty="0" smtClean="0"/>
              <a:t>.</a:t>
            </a:r>
            <a:br>
              <a:rPr lang="en-US" sz="1800" dirty="0" smtClean="0"/>
            </a:br>
            <a:r>
              <a:rPr lang="en-US" sz="1800" dirty="0" smtClean="0"/>
              <a:t>Results </a:t>
            </a:r>
            <a:r>
              <a:rPr lang="en-US" sz="1800" dirty="0"/>
              <a:t>obtained from J194 and J7 root (R) and leaf (L) tissue samples at 0 (C), 6, and 12hour duration of exposure to </a:t>
            </a:r>
            <a:r>
              <a:rPr lang="en-US" sz="1800" dirty="0" err="1"/>
              <a:t>NaCl</a:t>
            </a:r>
            <a:r>
              <a:rPr lang="en-US" sz="1800" dirty="0"/>
              <a:t> stress.</a:t>
            </a:r>
            <a:r>
              <a:rPr lang="en-US" sz="1800" b="1" dirty="0"/>
              <a:t/>
            </a:r>
            <a:br>
              <a:rPr lang="en-US" sz="1800" b="1" dirty="0"/>
            </a:br>
            <a:endParaRPr lang="en-US" sz="1800" dirty="0"/>
          </a:p>
        </p:txBody>
      </p:sp>
      <p:sp>
        <p:nvSpPr>
          <p:cNvPr id="3" name="Content Placeholder 2"/>
          <p:cNvSpPr>
            <a:spLocks noGrp="1"/>
          </p:cNvSpPr>
          <p:nvPr>
            <p:ph idx="1"/>
          </p:nvPr>
        </p:nvSpPr>
        <p:spPr>
          <a:xfrm>
            <a:off x="325677" y="1478070"/>
            <a:ext cx="11185742" cy="5123145"/>
          </a:xfrm>
        </p:spPr>
        <p:txBody>
          <a:bodyPr/>
          <a:lstStyle/>
          <a:p>
            <a:pPr marL="0" indent="0">
              <a:buNone/>
            </a:pPr>
            <a:endParaRPr lang="en-US" dirty="0"/>
          </a:p>
        </p:txBody>
      </p:sp>
      <p:pic>
        <p:nvPicPr>
          <p:cNvPr id="6146" name="Picture 2" descr="Figure S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415" y="1031967"/>
            <a:ext cx="10367436" cy="5569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63272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364" y="1"/>
            <a:ext cx="11799518" cy="1436914"/>
          </a:xfrm>
        </p:spPr>
        <p:txBody>
          <a:bodyPr>
            <a:noAutofit/>
          </a:bodyPr>
          <a:lstStyle/>
          <a:p>
            <a:r>
              <a:rPr lang="en-US" sz="1200" b="1" dirty="0"/>
              <a:t>Comparative transcriptomes and genome-wide identification reveal salt stress-responsive PP2C in Jute (</a:t>
            </a:r>
            <a:r>
              <a:rPr lang="en-US" sz="1200" b="1" i="1" dirty="0"/>
              <a:t>Corchorus capsularis</a:t>
            </a:r>
            <a:r>
              <a:rPr lang="en-US" sz="1200" b="1" dirty="0"/>
              <a:t>)</a:t>
            </a:r>
            <a:r>
              <a:rPr lang="en-US" sz="1200" dirty="0"/>
              <a:t/>
            </a:r>
            <a:br>
              <a:rPr lang="en-US" sz="1200" dirty="0"/>
            </a:br>
            <a:r>
              <a:rPr lang="en-US" sz="1200" dirty="0"/>
              <a:t>Aminu Kurawa Ibrahim</a:t>
            </a:r>
            <a:r>
              <a:rPr lang="en-US" sz="1200" baseline="30000" dirty="0"/>
              <a:t>a,1</a:t>
            </a:r>
            <a:r>
              <a:rPr lang="en-US" sz="1200" dirty="0"/>
              <a:t>, Yi Xu</a:t>
            </a:r>
            <a:r>
              <a:rPr lang="en-US" sz="1200" baseline="30000" dirty="0"/>
              <a:t>a,1</a:t>
            </a:r>
            <a:r>
              <a:rPr lang="en-US" sz="1200" dirty="0"/>
              <a:t>,  </a:t>
            </a:r>
            <a:r>
              <a:rPr lang="en-US" sz="1200" dirty="0" err="1"/>
              <a:t>Qingyao</a:t>
            </a:r>
            <a:r>
              <a:rPr lang="en-US" sz="1200" dirty="0"/>
              <a:t> </a:t>
            </a:r>
            <a:r>
              <a:rPr lang="en-US" sz="1200" dirty="0" err="1"/>
              <a:t>He</a:t>
            </a:r>
            <a:r>
              <a:rPr lang="en-US" sz="1200" baseline="30000" dirty="0" err="1"/>
              <a:t>a</a:t>
            </a:r>
            <a:r>
              <a:rPr lang="en-US" sz="1200" dirty="0"/>
              <a:t>,  Sylvain </a:t>
            </a:r>
            <a:r>
              <a:rPr lang="en-US" sz="1200" dirty="0" err="1"/>
              <a:t>Niyitanga</a:t>
            </a:r>
            <a:r>
              <a:rPr lang="en-US" sz="1200" baseline="30000" dirty="0" err="1"/>
              <a:t>a</a:t>
            </a:r>
            <a:r>
              <a:rPr lang="en-US" sz="1200" dirty="0"/>
              <a:t>,  Muhammad </a:t>
            </a:r>
            <a:r>
              <a:rPr lang="en-US" sz="1200" dirty="0" err="1"/>
              <a:t>Zohaib</a:t>
            </a:r>
            <a:r>
              <a:rPr lang="en-US" sz="1200" dirty="0"/>
              <a:t> </a:t>
            </a:r>
            <a:r>
              <a:rPr lang="en-US" sz="1200" dirty="0" err="1"/>
              <a:t>Afzal</a:t>
            </a:r>
            <a:r>
              <a:rPr lang="en-US" sz="1200" baseline="30000" dirty="0" err="1"/>
              <a:t>a</a:t>
            </a:r>
            <a:r>
              <a:rPr lang="en-US" sz="1200" dirty="0"/>
              <a:t>,  </a:t>
            </a:r>
            <a:r>
              <a:rPr lang="en-US" sz="1200" dirty="0" err="1"/>
              <a:t>Lilan</a:t>
            </a:r>
            <a:r>
              <a:rPr lang="en-US" sz="1200" dirty="0"/>
              <a:t> </a:t>
            </a:r>
            <a:r>
              <a:rPr lang="en-US" sz="1200" dirty="0" err="1"/>
              <a:t>Zhang</a:t>
            </a:r>
            <a:r>
              <a:rPr lang="en-US" sz="1200" baseline="30000" dirty="0" err="1"/>
              <a:t>a</a:t>
            </a:r>
            <a:r>
              <a:rPr lang="en-US" sz="1200" dirty="0"/>
              <a:t>, </a:t>
            </a:r>
            <a:r>
              <a:rPr lang="en-US" sz="1200" dirty="0" err="1"/>
              <a:t>Jianmin</a:t>
            </a:r>
            <a:r>
              <a:rPr lang="en-US" sz="1200" dirty="0"/>
              <a:t> </a:t>
            </a:r>
            <a:r>
              <a:rPr lang="en-US" sz="1200" dirty="0" err="1"/>
              <a:t>Qi</a:t>
            </a:r>
            <a:r>
              <a:rPr lang="en-US" sz="1200" baseline="30000" dirty="0" err="1"/>
              <a:t>a</a:t>
            </a:r>
            <a:r>
              <a:rPr lang="en-US" sz="1200" dirty="0"/>
              <a:t>, Liwu </a:t>
            </a:r>
            <a:r>
              <a:rPr lang="en-US" sz="1200" dirty="0" err="1"/>
              <a:t>Zhang</a:t>
            </a:r>
            <a:r>
              <a:rPr lang="en-US" sz="1200" baseline="30000" dirty="0" err="1"/>
              <a:t>a,b</a:t>
            </a:r>
            <a:r>
              <a:rPr lang="en-US" sz="1200" baseline="30000" dirty="0"/>
              <a:t>*</a:t>
            </a:r>
            <a:r>
              <a:rPr lang="en-US" sz="1200" dirty="0"/>
              <a:t/>
            </a:r>
            <a:br>
              <a:rPr lang="en-US" sz="1200" dirty="0"/>
            </a:br>
            <a:r>
              <a:rPr lang="en-US" sz="1400" dirty="0"/>
              <a:t>Additional </a:t>
            </a:r>
            <a:r>
              <a:rPr lang="en-US" sz="1400" dirty="0"/>
              <a:t>file </a:t>
            </a:r>
            <a:r>
              <a:rPr lang="en-US" sz="1400" dirty="0" smtClean="0"/>
              <a:t>8: </a:t>
            </a:r>
            <a:r>
              <a:rPr lang="en-US" sz="1400" dirty="0"/>
              <a:t>Figure </a:t>
            </a:r>
            <a:r>
              <a:rPr lang="en-US" sz="1400" dirty="0" smtClean="0"/>
              <a:t>S7. </a:t>
            </a:r>
            <a:r>
              <a:rPr lang="en-US" sz="1400" dirty="0"/>
              <a:t>Relative expression levels and the phenotypes of J194 and J7 for the control and treated (</a:t>
            </a:r>
            <a:r>
              <a:rPr lang="en-US" sz="1400" dirty="0" err="1"/>
              <a:t>NaCl</a:t>
            </a:r>
            <a:r>
              <a:rPr lang="en-US" sz="1400" dirty="0"/>
              <a:t>) condition. </a:t>
            </a:r>
            <a:r>
              <a:rPr lang="en-US" sz="1400" dirty="0" smtClean="0"/>
              <a:t/>
            </a:r>
            <a:br>
              <a:rPr lang="en-US" sz="1400" dirty="0" smtClean="0"/>
            </a:br>
            <a:r>
              <a:rPr lang="en-US" sz="1400" dirty="0" smtClean="0"/>
              <a:t>Where</a:t>
            </a:r>
            <a:r>
              <a:rPr lang="en-US" sz="1400" dirty="0"/>
              <a:t>: (a) Relative expression levels of seven DEGs for root and leaf tissues of J194 and J7 at one-week exposure to </a:t>
            </a:r>
            <a:r>
              <a:rPr lang="en-US" sz="1400" dirty="0" err="1"/>
              <a:t>NaCl</a:t>
            </a:r>
            <a:r>
              <a:rPr lang="en-US" sz="1400" dirty="0"/>
              <a:t>. (b) Relative expression levels of seven DEGs for root and leaf tissues of J194 and J7 at two-week exposure to </a:t>
            </a:r>
            <a:r>
              <a:rPr lang="en-US" sz="1400" dirty="0" err="1"/>
              <a:t>NaCl</a:t>
            </a:r>
            <a:r>
              <a:rPr lang="en-US" sz="1400" dirty="0"/>
              <a:t>.  (c) Phenotypes of J194 and J7 (control and treated) at one-week exposure to </a:t>
            </a:r>
            <a:r>
              <a:rPr lang="en-US" sz="1400" dirty="0" err="1"/>
              <a:t>NaCl</a:t>
            </a:r>
            <a:r>
              <a:rPr lang="en-US" sz="1400" dirty="0"/>
              <a:t> and, (d) Phenotypes of 194 and 7 (control and treated) at two-week exposure to </a:t>
            </a:r>
            <a:r>
              <a:rPr lang="en-US" sz="1400" dirty="0" err="1"/>
              <a:t>NaCl</a:t>
            </a:r>
            <a:r>
              <a:rPr lang="en-US" sz="1400" dirty="0"/>
              <a:t>.</a:t>
            </a:r>
            <a:br>
              <a:rPr lang="en-US" sz="1400" dirty="0"/>
            </a:br>
            <a:endParaRPr lang="en-US" sz="1400" dirty="0"/>
          </a:p>
        </p:txBody>
      </p:sp>
      <p:pic>
        <p:nvPicPr>
          <p:cNvPr id="4" name="Content Placeholder 3"/>
          <p:cNvPicPr>
            <a:picLocks noGrp="1" noChangeAspect="1"/>
          </p:cNvPicPr>
          <p:nvPr>
            <p:ph idx="1"/>
          </p:nvPr>
        </p:nvPicPr>
        <p:blipFill>
          <a:blip r:embed="rId2"/>
          <a:stretch>
            <a:fillRect/>
          </a:stretch>
        </p:blipFill>
        <p:spPr>
          <a:xfrm>
            <a:off x="175364" y="1214847"/>
            <a:ext cx="11799518" cy="5643154"/>
          </a:xfrm>
          <a:prstGeom prst="rect">
            <a:avLst/>
          </a:prstGeom>
        </p:spPr>
      </p:pic>
    </p:spTree>
    <p:extLst>
      <p:ext uri="{BB962C8B-B14F-4D97-AF65-F5344CB8AC3E}">
        <p14:creationId xmlns:p14="http://schemas.microsoft.com/office/powerpoint/2010/main" val="21208735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503" y="287384"/>
            <a:ext cx="11848011" cy="522514"/>
          </a:xfrm>
        </p:spPr>
        <p:txBody>
          <a:bodyPr>
            <a:noAutofit/>
          </a:bodyPr>
          <a:lstStyle/>
          <a:p>
            <a:r>
              <a:rPr lang="en-US" sz="1200" b="1" dirty="0"/>
              <a:t>Comparative transcriptomes and genome-wide identification reveal salt stress-responsive PP2C in Jute (</a:t>
            </a:r>
            <a:r>
              <a:rPr lang="en-US" sz="1200" b="1" i="1" dirty="0"/>
              <a:t>Corchorus capsularis</a:t>
            </a:r>
            <a:r>
              <a:rPr lang="en-US" sz="1200" b="1" dirty="0"/>
              <a:t>)</a:t>
            </a:r>
            <a:r>
              <a:rPr lang="en-US" sz="1200" dirty="0"/>
              <a:t/>
            </a:r>
            <a:br>
              <a:rPr lang="en-US" sz="1200" dirty="0"/>
            </a:br>
            <a:r>
              <a:rPr lang="en-US" sz="1200" dirty="0"/>
              <a:t>Aminu Kurawa Ibrahim</a:t>
            </a:r>
            <a:r>
              <a:rPr lang="en-US" sz="1200" baseline="30000" dirty="0"/>
              <a:t>a,1</a:t>
            </a:r>
            <a:r>
              <a:rPr lang="en-US" sz="1200" dirty="0"/>
              <a:t>, Yi Xu</a:t>
            </a:r>
            <a:r>
              <a:rPr lang="en-US" sz="1200" baseline="30000" dirty="0"/>
              <a:t>a,1</a:t>
            </a:r>
            <a:r>
              <a:rPr lang="en-US" sz="1200" dirty="0"/>
              <a:t>,  </a:t>
            </a:r>
            <a:r>
              <a:rPr lang="en-US" sz="1200" dirty="0" err="1"/>
              <a:t>Qingyao</a:t>
            </a:r>
            <a:r>
              <a:rPr lang="en-US" sz="1200" dirty="0"/>
              <a:t> </a:t>
            </a:r>
            <a:r>
              <a:rPr lang="en-US" sz="1200" dirty="0" err="1"/>
              <a:t>He</a:t>
            </a:r>
            <a:r>
              <a:rPr lang="en-US" sz="1200" baseline="30000" dirty="0" err="1"/>
              <a:t>a</a:t>
            </a:r>
            <a:r>
              <a:rPr lang="en-US" sz="1200" dirty="0"/>
              <a:t>,  Sylvain </a:t>
            </a:r>
            <a:r>
              <a:rPr lang="en-US" sz="1200" dirty="0" err="1"/>
              <a:t>Niyitanga</a:t>
            </a:r>
            <a:r>
              <a:rPr lang="en-US" sz="1200" baseline="30000" dirty="0" err="1"/>
              <a:t>a</a:t>
            </a:r>
            <a:r>
              <a:rPr lang="en-US" sz="1200" dirty="0"/>
              <a:t>,  Muhammad </a:t>
            </a:r>
            <a:r>
              <a:rPr lang="en-US" sz="1200" dirty="0" err="1"/>
              <a:t>Zohaib</a:t>
            </a:r>
            <a:r>
              <a:rPr lang="en-US" sz="1200" dirty="0"/>
              <a:t> </a:t>
            </a:r>
            <a:r>
              <a:rPr lang="en-US" sz="1200" dirty="0" err="1"/>
              <a:t>Afzal</a:t>
            </a:r>
            <a:r>
              <a:rPr lang="en-US" sz="1200" baseline="30000" dirty="0" err="1"/>
              <a:t>a</a:t>
            </a:r>
            <a:r>
              <a:rPr lang="en-US" sz="1200" dirty="0"/>
              <a:t>,  </a:t>
            </a:r>
            <a:r>
              <a:rPr lang="en-US" sz="1200" dirty="0" err="1"/>
              <a:t>Lilan</a:t>
            </a:r>
            <a:r>
              <a:rPr lang="en-US" sz="1200" dirty="0"/>
              <a:t> </a:t>
            </a:r>
            <a:r>
              <a:rPr lang="en-US" sz="1200" dirty="0" err="1"/>
              <a:t>Zhang</a:t>
            </a:r>
            <a:r>
              <a:rPr lang="en-US" sz="1200" baseline="30000" dirty="0" err="1"/>
              <a:t>a</a:t>
            </a:r>
            <a:r>
              <a:rPr lang="en-US" sz="1200" dirty="0"/>
              <a:t>, </a:t>
            </a:r>
            <a:r>
              <a:rPr lang="en-US" sz="1200" dirty="0" err="1"/>
              <a:t>Jianmin</a:t>
            </a:r>
            <a:r>
              <a:rPr lang="en-US" sz="1200" dirty="0"/>
              <a:t> </a:t>
            </a:r>
            <a:r>
              <a:rPr lang="en-US" sz="1200" dirty="0" err="1"/>
              <a:t>Qi</a:t>
            </a:r>
            <a:r>
              <a:rPr lang="en-US" sz="1200" baseline="30000" dirty="0" err="1"/>
              <a:t>a</a:t>
            </a:r>
            <a:r>
              <a:rPr lang="en-US" sz="1200" dirty="0"/>
              <a:t>, Liwu </a:t>
            </a:r>
            <a:r>
              <a:rPr lang="en-US" sz="1200" dirty="0" err="1"/>
              <a:t>Zhang</a:t>
            </a:r>
            <a:r>
              <a:rPr lang="en-US" sz="1200" baseline="30000" dirty="0" err="1"/>
              <a:t>a,b</a:t>
            </a:r>
            <a:r>
              <a:rPr lang="en-US" sz="1200" baseline="30000" dirty="0"/>
              <a:t>*</a:t>
            </a:r>
            <a:r>
              <a:rPr lang="en-US" sz="1800" dirty="0"/>
              <a:t/>
            </a:r>
            <a:br>
              <a:rPr lang="en-US" sz="1800" dirty="0"/>
            </a:br>
            <a:r>
              <a:rPr lang="en-US" sz="1600" dirty="0"/>
              <a:t>Additional </a:t>
            </a:r>
            <a:r>
              <a:rPr lang="en-US" sz="1600" dirty="0"/>
              <a:t>file </a:t>
            </a:r>
            <a:r>
              <a:rPr lang="en-US" sz="1600" dirty="0" smtClean="0"/>
              <a:t>9: </a:t>
            </a:r>
            <a:r>
              <a:rPr lang="en-US" sz="1600" dirty="0"/>
              <a:t>Figure </a:t>
            </a:r>
            <a:r>
              <a:rPr lang="en-US" sz="1600" dirty="0" smtClean="0"/>
              <a:t>S8. </a:t>
            </a:r>
            <a:r>
              <a:rPr lang="en-US" sz="1600" dirty="0"/>
              <a:t>Chromosome location of </a:t>
            </a:r>
            <a:r>
              <a:rPr lang="en-US" sz="1600" i="1" dirty="0"/>
              <a:t>Corchorus capsularis</a:t>
            </a:r>
            <a:r>
              <a:rPr lang="en-US" sz="1600" dirty="0"/>
              <a:t> PP2C genes. </a:t>
            </a:r>
            <a:r>
              <a:rPr lang="en-US" sz="1600" dirty="0" smtClean="0"/>
              <a:t/>
            </a:r>
            <a:br>
              <a:rPr lang="en-US" sz="1600" dirty="0" smtClean="0"/>
            </a:br>
            <a:r>
              <a:rPr lang="en-US" sz="1600" dirty="0" smtClean="0"/>
              <a:t>There </a:t>
            </a:r>
            <a:r>
              <a:rPr lang="en-US" sz="1600" dirty="0"/>
              <a:t>are about seven chromosomes (Chrom01-chrom07) and the distances are displayed in the left corner.</a:t>
            </a:r>
            <a:br>
              <a:rPr lang="en-US" sz="1600" dirty="0"/>
            </a:br>
            <a:endParaRPr lang="en-US" sz="1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05840" y="809899"/>
            <a:ext cx="7615645" cy="6048102"/>
          </a:xfrm>
        </p:spPr>
      </p:pic>
    </p:spTree>
    <p:extLst>
      <p:ext uri="{BB962C8B-B14F-4D97-AF65-F5344CB8AC3E}">
        <p14:creationId xmlns:p14="http://schemas.microsoft.com/office/powerpoint/2010/main" val="3549193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336</TotalTime>
  <Words>1025</Words>
  <Application>Microsoft Office PowerPoint</Application>
  <PresentationFormat>Widescreen</PresentationFormat>
  <Paragraphs>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 Comparative transcriptomes and genome-wide identification reveal salt stress-responsive PP2C in Jute (Corchorus capsularis) Aminu Kurawa Ibrahima,1, Yi Xua,1,  Qingyao Hea,  Sylvain Niyitangaa,  Muhammad Zohaib Afzala,  Lilan Zhanga, Jianmin Qia, Liwu Zhanga,b* Additional file 1: Figure S1. Comparisons of all samples clean reads with the reference genome.  The comparisons are in different regions for J194 and J7 leaf (L) and root(R) at 0, 6, and 12hours duration of exposure to NaCl. Exon, intron, and intergenic percentages are also indicated  </vt:lpstr>
      <vt:lpstr> Comparative transcriptomes and genome-wide identification reveal salt stress-responsive PP2C in Jute (Corchorus capsularis) Aminu Kurawa Ibrahima,1, Yi Xua,1,  Qingyao Hea,  Sylvain Niyitangaa,  Muhammad Zohaib Afzala,  Lilan Zhanga, Jianmin Qia, Liwu Zhanga,b* Additional file 2: Figure S2(i). Down and  Up-regulated DEGs leaf in the same and different germplasms combination.  (a and c):  are down and up-regulated DEGs Venn diagrams for J194 and J7  leaf(L) at the same pairing combinations and 0, 6 and 12-hour duration of exposure to NaCl; (b and d): are down and up-regulated DEGs Venn diagrams for J194 and J7 leaf(L) at different pairing combinations and 0, 6 and 12-hour duration of exposure to NaCl. </vt:lpstr>
      <vt:lpstr>Comparative transcriptomes and genome-wide identification reveal salt stress-responsive PP2C in Jute (Corchorus capsularis) Aminu Kurawa Ibrahima,1, Yi Xua,1,  Qingyao Hea,  Sylvain Niyitangaa,  Muhammad Zohaib Afzala,  Lilan Zhanga, Jianmin Qia, Liwu Zhanga,b* Additional file 3: Figure S2(ii). Down and  Up-regulated DEGs root in the same and different germplasms combination.  (a and c):  are down and up-regulated DEGs Venn diagrams for J194 and J7 root(R)  at the same pairing combinations and 0, 6 and 12-hour duration of exposure to NaCl; (b and d): are down and up-regulated DEGs Venn diagrams for J194 and J7 root(R) at different pairing combinations and 0, 6 and 12-hour duration of exposure to NaCl</vt:lpstr>
      <vt:lpstr>  Comparative transcriptomes and genome-wide identification reveal salt stress-responsive PP2C in Jute (Corchorus capsularis) Aminu Kurawa Ibrahima,1, Yi Xua,1,  Qingyao Hea,  Sylvain Niyitangaa,  Muhammad Zohaib Afzala,  Lilan Zhanga, Jianmin Qia, Liwu Zhanga,b* Additional file 4: Figure S3. A model mechanisms underlying salt tolerance enhanced pathways of J194 and J7 leaf and root tissues </vt:lpstr>
      <vt:lpstr>Comparative transcriptomes and genome-wide identification reveal salt stress-responsive PP2C in Jute (Corchorus capsularis) Aminu Kurawa Ibrahima,1, Yi Xua,1,  Qingyao Hea,  Sylvain Niyitangaa,  Muhammad Zohaib Afzala,  Lilan Zhanga, Jianmin Qia, Liwu Zhanga,b* Additional file 5: Figure S4. qRT-PCR validation analysis of RNA-sequencing.  Eight DEGs were used on J194 and J7 root (R) and leaf(L) tissues samples at 0(C), 6, and 12hour duration of exposure to NaCl stress. Relative transcript abundance log2 (fold change) is indicated on Y-axis, samples are presented on the x-axis. The blue and the red color bars indicated the expression via qRT-PCR and RNA-seq respectively. </vt:lpstr>
      <vt:lpstr>Comparative transcriptomes and genome-wide identification reveal salt stress-responsive PP2C in Jute (Corchorus capsularis) Aminu Kurawa Ibrahima,1, Yi Xua,1,  Qingyao Hea,  Sylvain Niyitangaa,  Muhammad Zohaib Afzala,  Lilan Zhanga, Jianmin Qia, Liwu Zhanga,b* Additional file 6: Figure S5. Correlation analysis between germination and seedling stage-related traits.  Where:DRW(dry root weight);RL(root length); RFW(root fresh weight); SL(shoot length); SFW(shoot fresh weight); DSW(dry shoot weight); SPDV(spad value) and RWC(relative water content) are the seedling related traits while RFW(relative fresh weight under salt); RRLS(relative root length under salt); RGS(relative germination rate under salt) and RGVS(relative germination vigor under salt) are those under germination rate related trait</vt:lpstr>
      <vt:lpstr>Comparative transcriptomes and genome-wide identification reveal salt stress-responsive PP2C in Jute (Corchorus capsularis) Aminu Kurawa Ibrahima,1, Yi Xua,1,  Qingyao Hea,  Sylvain Niyitangaa,  Muhammad Zohaib Afzala,  Lilan Zhanga, Jianmin Qia, Liwu Zhanga,b* Additional file 7: Figure S6. Correlation analysis between qRT-PCR and RNA-Seq. Results obtained from J194 and J7 root (R) and leaf (L) tissue samples at 0 (C), 6, and 12hour duration of exposure to NaCl stress. </vt:lpstr>
      <vt:lpstr>Comparative transcriptomes and genome-wide identification reveal salt stress-responsive PP2C in Jute (Corchorus capsularis) Aminu Kurawa Ibrahima,1, Yi Xua,1,  Qingyao Hea,  Sylvain Niyitangaa,  Muhammad Zohaib Afzala,  Lilan Zhanga, Jianmin Qia, Liwu Zhanga,b* Additional file 8: Figure S7. Relative expression levels and the phenotypes of J194 and J7 for the control and treated (NaCl) condition.  Where: (a) Relative expression levels of seven DEGs for root and leaf tissues of J194 and J7 at one-week exposure to NaCl. (b) Relative expression levels of seven DEGs for root and leaf tissues of J194 and J7 at two-week exposure to NaCl.  (c) Phenotypes of J194 and J7 (control and treated) at one-week exposure to NaCl and, (d) Phenotypes of 194 and 7 (control and treated) at two-week exposure to NaCl. </vt:lpstr>
      <vt:lpstr>Comparative transcriptomes and genome-wide identification reveal salt stress-responsive PP2C in Jute (Corchorus capsularis) Aminu Kurawa Ibrahima,1, Yi Xua,1,  Qingyao Hea,  Sylvain Niyitangaa,  Muhammad Zohaib Afzala,  Lilan Zhanga, Jianmin Qia, Liwu Zhanga,b* Additional file 9: Figure S8. Chromosome location of Corchorus capsularis PP2C genes.  There are about seven chromosomes (Chrom01-chrom07) and the distances are displayed in the left corner.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Ibrahim Aminu  Kurawa</dc:creator>
  <cp:lastModifiedBy>Ibrahim Aminu  Kurawa</cp:lastModifiedBy>
  <cp:revision>27</cp:revision>
  <dcterms:created xsi:type="dcterms:W3CDTF">2020-12-02T12:19:50Z</dcterms:created>
  <dcterms:modified xsi:type="dcterms:W3CDTF">2021-02-05T09:01:15Z</dcterms:modified>
</cp:coreProperties>
</file>