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3" r:id="rId2"/>
    <p:sldId id="304" r:id="rId3"/>
    <p:sldId id="261" r:id="rId4"/>
    <p:sldId id="282" r:id="rId5"/>
    <p:sldId id="305" r:id="rId6"/>
    <p:sldId id="262" r:id="rId7"/>
    <p:sldId id="276" r:id="rId8"/>
    <p:sldId id="306" r:id="rId9"/>
    <p:sldId id="269" r:id="rId10"/>
    <p:sldId id="281" r:id="rId11"/>
    <p:sldId id="307" r:id="rId12"/>
    <p:sldId id="278" r:id="rId13"/>
    <p:sldId id="293" r:id="rId14"/>
    <p:sldId id="308" r:id="rId15"/>
    <p:sldId id="272" r:id="rId16"/>
    <p:sldId id="274" r:id="rId17"/>
    <p:sldId id="288" r:id="rId18"/>
    <p:sldId id="279" r:id="rId19"/>
    <p:sldId id="277" r:id="rId20"/>
  </p:sldIdLst>
  <p:sldSz cx="12192000" cy="6858000"/>
  <p:notesSz cx="6858000" cy="9144000"/>
  <p:defaultTextStyle>
    <a:defPPr>
      <a:defRPr lang="en-US"/>
    </a:defPPr>
    <a:lvl1pPr marL="0" algn="l" defTabSz="914247" rtl="0" eaLnBrk="1" latinLnBrk="0" hangingPunct="1">
      <a:defRPr sz="1800" kern="1200">
        <a:solidFill>
          <a:schemeClr val="tx1"/>
        </a:solidFill>
        <a:latin typeface="+mn-lt"/>
        <a:ea typeface="+mn-ea"/>
        <a:cs typeface="+mn-cs"/>
      </a:defRPr>
    </a:lvl1pPr>
    <a:lvl2pPr marL="457123" algn="l" defTabSz="914247" rtl="0" eaLnBrk="1" latinLnBrk="0" hangingPunct="1">
      <a:defRPr sz="1800" kern="1200">
        <a:solidFill>
          <a:schemeClr val="tx1"/>
        </a:solidFill>
        <a:latin typeface="+mn-lt"/>
        <a:ea typeface="+mn-ea"/>
        <a:cs typeface="+mn-cs"/>
      </a:defRPr>
    </a:lvl2pPr>
    <a:lvl3pPr marL="914247" algn="l" defTabSz="914247" rtl="0" eaLnBrk="1" latinLnBrk="0" hangingPunct="1">
      <a:defRPr sz="1800" kern="1200">
        <a:solidFill>
          <a:schemeClr val="tx1"/>
        </a:solidFill>
        <a:latin typeface="+mn-lt"/>
        <a:ea typeface="+mn-ea"/>
        <a:cs typeface="+mn-cs"/>
      </a:defRPr>
    </a:lvl3pPr>
    <a:lvl4pPr marL="1371370" algn="l" defTabSz="914247" rtl="0" eaLnBrk="1" latinLnBrk="0" hangingPunct="1">
      <a:defRPr sz="1800" kern="1200">
        <a:solidFill>
          <a:schemeClr val="tx1"/>
        </a:solidFill>
        <a:latin typeface="+mn-lt"/>
        <a:ea typeface="+mn-ea"/>
        <a:cs typeface="+mn-cs"/>
      </a:defRPr>
    </a:lvl4pPr>
    <a:lvl5pPr marL="1828493" algn="l" defTabSz="914247" rtl="0" eaLnBrk="1" latinLnBrk="0" hangingPunct="1">
      <a:defRPr sz="1800" kern="1200">
        <a:solidFill>
          <a:schemeClr val="tx1"/>
        </a:solidFill>
        <a:latin typeface="+mn-lt"/>
        <a:ea typeface="+mn-ea"/>
        <a:cs typeface="+mn-cs"/>
      </a:defRPr>
    </a:lvl5pPr>
    <a:lvl6pPr marL="2285617" algn="l" defTabSz="914247" rtl="0" eaLnBrk="1" latinLnBrk="0" hangingPunct="1">
      <a:defRPr sz="1800" kern="1200">
        <a:solidFill>
          <a:schemeClr val="tx1"/>
        </a:solidFill>
        <a:latin typeface="+mn-lt"/>
        <a:ea typeface="+mn-ea"/>
        <a:cs typeface="+mn-cs"/>
      </a:defRPr>
    </a:lvl6pPr>
    <a:lvl7pPr marL="2742740" algn="l" defTabSz="914247" rtl="0" eaLnBrk="1" latinLnBrk="0" hangingPunct="1">
      <a:defRPr sz="1800" kern="1200">
        <a:solidFill>
          <a:schemeClr val="tx1"/>
        </a:solidFill>
        <a:latin typeface="+mn-lt"/>
        <a:ea typeface="+mn-ea"/>
        <a:cs typeface="+mn-cs"/>
      </a:defRPr>
    </a:lvl7pPr>
    <a:lvl8pPr marL="3199864" algn="l" defTabSz="914247" rtl="0" eaLnBrk="1" latinLnBrk="0" hangingPunct="1">
      <a:defRPr sz="1800" kern="1200">
        <a:solidFill>
          <a:schemeClr val="tx1"/>
        </a:solidFill>
        <a:latin typeface="+mn-lt"/>
        <a:ea typeface="+mn-ea"/>
        <a:cs typeface="+mn-cs"/>
      </a:defRPr>
    </a:lvl8pPr>
    <a:lvl9pPr marL="3656987" algn="l" defTabSz="91424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0" autoAdjust="0"/>
    <p:restoredTop sz="91860" autoAdjust="0"/>
  </p:normalViewPr>
  <p:slideViewPr>
    <p:cSldViewPr snapToGrid="0">
      <p:cViewPr varScale="1">
        <p:scale>
          <a:sx n="65" d="100"/>
          <a:sy n="65" d="100"/>
        </p:scale>
        <p:origin x="9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D5B3D9-7FC0-4EBA-B2FF-5AFED615929B}"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3BBE8-31B7-44FC-A349-27AA13E2E3DA}" type="slidenum">
              <a:rPr lang="en-US" smtClean="0"/>
              <a:t>‹#›</a:t>
            </a:fld>
            <a:endParaRPr lang="en-US"/>
          </a:p>
        </p:txBody>
      </p:sp>
    </p:spTree>
    <p:extLst>
      <p:ext uri="{BB962C8B-B14F-4D97-AF65-F5344CB8AC3E}">
        <p14:creationId xmlns:p14="http://schemas.microsoft.com/office/powerpoint/2010/main" val="3246603287"/>
      </p:ext>
    </p:extLst>
  </p:cSld>
  <p:clrMap bg1="lt1" tx1="dk1" bg2="lt2" tx2="dk2" accent1="accent1" accent2="accent2" accent3="accent3" accent4="accent4" accent5="accent5" accent6="accent6" hlink="hlink" folHlink="folHlink"/>
  <p:notesStyle>
    <a:lvl1pPr marL="0" algn="l" defTabSz="914094" rtl="0" eaLnBrk="1" latinLnBrk="0" hangingPunct="1">
      <a:defRPr sz="1200" kern="1200">
        <a:solidFill>
          <a:schemeClr val="tx1"/>
        </a:solidFill>
        <a:latin typeface="+mn-lt"/>
        <a:ea typeface="+mn-ea"/>
        <a:cs typeface="+mn-cs"/>
      </a:defRPr>
    </a:lvl1pPr>
    <a:lvl2pPr marL="457046" algn="l" defTabSz="914094" rtl="0" eaLnBrk="1" latinLnBrk="0" hangingPunct="1">
      <a:defRPr sz="1200" kern="1200">
        <a:solidFill>
          <a:schemeClr val="tx1"/>
        </a:solidFill>
        <a:latin typeface="+mn-lt"/>
        <a:ea typeface="+mn-ea"/>
        <a:cs typeface="+mn-cs"/>
      </a:defRPr>
    </a:lvl2pPr>
    <a:lvl3pPr marL="914094" algn="l" defTabSz="914094" rtl="0" eaLnBrk="1" latinLnBrk="0" hangingPunct="1">
      <a:defRPr sz="1200" kern="1200">
        <a:solidFill>
          <a:schemeClr val="tx1"/>
        </a:solidFill>
        <a:latin typeface="+mn-lt"/>
        <a:ea typeface="+mn-ea"/>
        <a:cs typeface="+mn-cs"/>
      </a:defRPr>
    </a:lvl3pPr>
    <a:lvl4pPr marL="1371140" algn="l" defTabSz="914094" rtl="0" eaLnBrk="1" latinLnBrk="0" hangingPunct="1">
      <a:defRPr sz="1200" kern="1200">
        <a:solidFill>
          <a:schemeClr val="tx1"/>
        </a:solidFill>
        <a:latin typeface="+mn-lt"/>
        <a:ea typeface="+mn-ea"/>
        <a:cs typeface="+mn-cs"/>
      </a:defRPr>
    </a:lvl4pPr>
    <a:lvl5pPr marL="1828187" algn="l" defTabSz="914094" rtl="0" eaLnBrk="1" latinLnBrk="0" hangingPunct="1">
      <a:defRPr sz="1200" kern="1200">
        <a:solidFill>
          <a:schemeClr val="tx1"/>
        </a:solidFill>
        <a:latin typeface="+mn-lt"/>
        <a:ea typeface="+mn-ea"/>
        <a:cs typeface="+mn-cs"/>
      </a:defRPr>
    </a:lvl5pPr>
    <a:lvl6pPr marL="2285234" algn="l" defTabSz="914094" rtl="0" eaLnBrk="1" latinLnBrk="0" hangingPunct="1">
      <a:defRPr sz="1200" kern="1200">
        <a:solidFill>
          <a:schemeClr val="tx1"/>
        </a:solidFill>
        <a:latin typeface="+mn-lt"/>
        <a:ea typeface="+mn-ea"/>
        <a:cs typeface="+mn-cs"/>
      </a:defRPr>
    </a:lvl6pPr>
    <a:lvl7pPr marL="2742280" algn="l" defTabSz="914094" rtl="0" eaLnBrk="1" latinLnBrk="0" hangingPunct="1">
      <a:defRPr sz="1200" kern="1200">
        <a:solidFill>
          <a:schemeClr val="tx1"/>
        </a:solidFill>
        <a:latin typeface="+mn-lt"/>
        <a:ea typeface="+mn-ea"/>
        <a:cs typeface="+mn-cs"/>
      </a:defRPr>
    </a:lvl7pPr>
    <a:lvl8pPr marL="3199327" algn="l" defTabSz="914094" rtl="0" eaLnBrk="1" latinLnBrk="0" hangingPunct="1">
      <a:defRPr sz="1200" kern="1200">
        <a:solidFill>
          <a:schemeClr val="tx1"/>
        </a:solidFill>
        <a:latin typeface="+mn-lt"/>
        <a:ea typeface="+mn-ea"/>
        <a:cs typeface="+mn-cs"/>
      </a:defRPr>
    </a:lvl8pPr>
    <a:lvl9pPr marL="3656374" algn="l" defTabSz="914094"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51343-6AD0-4A98-8D95-7C6AD38E86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6194B3-EC21-4ABC-9833-96C678C58D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89ED52-7425-42E9-86A8-0826E6E71BF9}"/>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5" name="Footer Placeholder 4">
            <a:extLst>
              <a:ext uri="{FF2B5EF4-FFF2-40B4-BE49-F238E27FC236}">
                <a16:creationId xmlns:a16="http://schemas.microsoft.com/office/drawing/2014/main" id="{AF8C7A8F-DB93-4C69-89C9-813C5DA0B6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7E6A4F-B9E7-4B62-B428-44DBEA7A7ACA}"/>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2887345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241AA-FE8B-4E54-9568-6C288B7035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A216E2-4295-4C4C-965A-D3B7B21835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F4B1B1-2F5A-4ED6-B50A-29E137D4EC2B}"/>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5" name="Footer Placeholder 4">
            <a:extLst>
              <a:ext uri="{FF2B5EF4-FFF2-40B4-BE49-F238E27FC236}">
                <a16:creationId xmlns:a16="http://schemas.microsoft.com/office/drawing/2014/main" id="{19D3C9B5-D82B-4C0E-A20D-254474C80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077433-B2F4-4CF7-BDA0-CB65BCDE3ABC}"/>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361224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5A1A5F-FEA7-4432-A211-8164E48571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AD7EE6-02E8-43AB-979F-81C34053C2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4B8C9-D64A-4D25-9A23-823A655A9025}"/>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5" name="Footer Placeholder 4">
            <a:extLst>
              <a:ext uri="{FF2B5EF4-FFF2-40B4-BE49-F238E27FC236}">
                <a16:creationId xmlns:a16="http://schemas.microsoft.com/office/drawing/2014/main" id="{81FB5C56-5A40-4387-AB04-F31D13F4A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C3F301-8313-4E02-8D72-E10C7622B612}"/>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2745881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A9277-36A6-478F-9CEB-302F18207D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3AF954-6160-47A0-8DA8-551331FC22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7BAD35-716E-4F0D-8382-0ACC44C3DB89}"/>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5" name="Footer Placeholder 4">
            <a:extLst>
              <a:ext uri="{FF2B5EF4-FFF2-40B4-BE49-F238E27FC236}">
                <a16:creationId xmlns:a16="http://schemas.microsoft.com/office/drawing/2014/main" id="{1EA04E72-0168-4E07-AB01-AF1A72AD5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044284-7830-42B6-944A-477A6A9C36D0}"/>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2715109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C8E3-60A7-460F-A9CE-BC0FF69F5E5F}"/>
              </a:ext>
            </a:extLst>
          </p:cNvPr>
          <p:cNvSpPr>
            <a:spLocks noGrp="1"/>
          </p:cNvSpPr>
          <p:nvPr>
            <p:ph type="title"/>
          </p:nvPr>
        </p:nvSpPr>
        <p:spPr>
          <a:xfrm>
            <a:off x="831850"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127BF6-4048-47DE-B7BD-E219131CAE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2C9984-DA35-4867-97CB-A7E3A3DFF202}"/>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5" name="Footer Placeholder 4">
            <a:extLst>
              <a:ext uri="{FF2B5EF4-FFF2-40B4-BE49-F238E27FC236}">
                <a16:creationId xmlns:a16="http://schemas.microsoft.com/office/drawing/2014/main" id="{B1E01172-A00B-4352-9299-EF8C916A28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AC81A3-2B7C-4386-9092-B2D451464A0D}"/>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343273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81938-7A30-4E2E-8019-01C9BCF7A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8A0B16-C0C1-434E-A418-6528057492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66B23E-E48E-4498-8A9B-7177373F94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B3B290-DE43-4A3F-91A8-1BD4736D7E9C}"/>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6" name="Footer Placeholder 5">
            <a:extLst>
              <a:ext uri="{FF2B5EF4-FFF2-40B4-BE49-F238E27FC236}">
                <a16:creationId xmlns:a16="http://schemas.microsoft.com/office/drawing/2014/main" id="{177E910D-8172-47FF-85CE-B8C7D762EA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EC289-97B6-411E-99A9-61B2C074170D}"/>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755852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07D18-D8FD-4DDB-9A74-F18E9CB16062}"/>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8A58C6-55F1-4D11-BA50-365E3B3ADA78}"/>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E2F0AF-4FF3-47F5-B350-7DC95431DB7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BB9F1F-03B8-4218-8102-677BA4DB84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E6156A-6AFF-4A24-9918-19A207DC9F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5CE370-C791-48B8-A475-66F18B64148D}"/>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8" name="Footer Placeholder 7">
            <a:extLst>
              <a:ext uri="{FF2B5EF4-FFF2-40B4-BE49-F238E27FC236}">
                <a16:creationId xmlns:a16="http://schemas.microsoft.com/office/drawing/2014/main" id="{B68862B0-9874-408E-A705-3A1A0AFE81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72689B-58C3-449B-A9A2-03D1A657DAA3}"/>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217891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6E67D-26EF-4468-A78F-7AF454717F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BAEE96-CE51-4075-A996-2DC5BF3BFB07}"/>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4" name="Footer Placeholder 3">
            <a:extLst>
              <a:ext uri="{FF2B5EF4-FFF2-40B4-BE49-F238E27FC236}">
                <a16:creationId xmlns:a16="http://schemas.microsoft.com/office/drawing/2014/main" id="{AEAD51F8-2603-48A4-AA45-B6F438A6C3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5AD8A6-30F8-4C9D-90BF-1EECB67950B7}"/>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3484246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957290-2698-4387-AA7F-9C349767B4A1}"/>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3" name="Footer Placeholder 2">
            <a:extLst>
              <a:ext uri="{FF2B5EF4-FFF2-40B4-BE49-F238E27FC236}">
                <a16:creationId xmlns:a16="http://schemas.microsoft.com/office/drawing/2014/main" id="{E1A1BA3B-8640-47CF-98AD-B836A958A0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0587D8-24D4-4CF0-A5A4-58211A92D51F}"/>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726392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DDD28-4AF6-4871-BFE8-AC503C92F8E3}"/>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0E2FF4-C275-41D9-8E07-AC02D82064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EAB719-D6FD-4057-8415-00A7A5655B9E}"/>
              </a:ext>
            </a:extLst>
          </p:cNvPr>
          <p:cNvSpPr>
            <a:spLocks noGrp="1"/>
          </p:cNvSpPr>
          <p:nvPr>
            <p:ph type="body" sz="half" idx="2"/>
          </p:nvPr>
        </p:nvSpPr>
        <p:spPr>
          <a:xfrm>
            <a:off x="8397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643CE4-D465-4EB2-9FFB-26C46A194C60}"/>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6" name="Footer Placeholder 5">
            <a:extLst>
              <a:ext uri="{FF2B5EF4-FFF2-40B4-BE49-F238E27FC236}">
                <a16:creationId xmlns:a16="http://schemas.microsoft.com/office/drawing/2014/main" id="{F7B5B2E6-BCC9-49BD-91BE-E1654B54F1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B527A0-A223-43A4-AE9E-2CD7386AEBEF}"/>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2225418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C6AD1-15FD-4576-8B25-5A52D498B279}"/>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6EF773-C0E6-411B-A336-6AE8397C44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412141-3C77-4E38-AC28-48B4FBCED7FA}"/>
              </a:ext>
            </a:extLst>
          </p:cNvPr>
          <p:cNvSpPr>
            <a:spLocks noGrp="1"/>
          </p:cNvSpPr>
          <p:nvPr>
            <p:ph type="body" sz="half" idx="2"/>
          </p:nvPr>
        </p:nvSpPr>
        <p:spPr>
          <a:xfrm>
            <a:off x="8397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0B2AE9-C1B3-4083-88A1-CA54909C000D}"/>
              </a:ext>
            </a:extLst>
          </p:cNvPr>
          <p:cNvSpPr>
            <a:spLocks noGrp="1"/>
          </p:cNvSpPr>
          <p:nvPr>
            <p:ph type="dt" sz="half" idx="10"/>
          </p:nvPr>
        </p:nvSpPr>
        <p:spPr/>
        <p:txBody>
          <a:bodyPr/>
          <a:lstStyle/>
          <a:p>
            <a:fld id="{33BEFD9D-F03D-4149-96F2-F94499BAB263}" type="datetimeFigureOut">
              <a:rPr lang="en-US" smtClean="0"/>
              <a:t>6/10/2022</a:t>
            </a:fld>
            <a:endParaRPr lang="en-US"/>
          </a:p>
        </p:txBody>
      </p:sp>
      <p:sp>
        <p:nvSpPr>
          <p:cNvPr id="6" name="Footer Placeholder 5">
            <a:extLst>
              <a:ext uri="{FF2B5EF4-FFF2-40B4-BE49-F238E27FC236}">
                <a16:creationId xmlns:a16="http://schemas.microsoft.com/office/drawing/2014/main" id="{DC51FC29-0499-4784-B76B-EB154E9FAD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DF16F1-343E-4A51-A34B-2CE12409370F}"/>
              </a:ext>
            </a:extLst>
          </p:cNvPr>
          <p:cNvSpPr>
            <a:spLocks noGrp="1"/>
          </p:cNvSpPr>
          <p:nvPr>
            <p:ph type="sldNum" sz="quarter" idx="12"/>
          </p:nvPr>
        </p:nvSpPr>
        <p:spPr/>
        <p:txBody>
          <a:bodyPr/>
          <a:lstStyle/>
          <a:p>
            <a:fld id="{E5A3DF0F-F34A-45BA-81BA-7123DC13A504}" type="slidenum">
              <a:rPr lang="en-US" smtClean="0"/>
              <a:t>‹#›</a:t>
            </a:fld>
            <a:endParaRPr lang="en-US"/>
          </a:p>
        </p:txBody>
      </p:sp>
    </p:spTree>
    <p:extLst>
      <p:ext uri="{BB962C8B-B14F-4D97-AF65-F5344CB8AC3E}">
        <p14:creationId xmlns:p14="http://schemas.microsoft.com/office/powerpoint/2010/main" val="3690899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AD2B63-3BCE-4905-9720-AF3540558E3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D52E80-BD17-47A4-92E3-9171CDD51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5CC9D9-CAE6-434D-9887-1F6DC2CE5C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BEFD9D-F03D-4149-96F2-F94499BAB263}" type="datetimeFigureOut">
              <a:rPr lang="en-US" smtClean="0"/>
              <a:t>6/10/2022</a:t>
            </a:fld>
            <a:endParaRPr lang="en-US"/>
          </a:p>
        </p:txBody>
      </p:sp>
      <p:sp>
        <p:nvSpPr>
          <p:cNvPr id="5" name="Footer Placeholder 4">
            <a:extLst>
              <a:ext uri="{FF2B5EF4-FFF2-40B4-BE49-F238E27FC236}">
                <a16:creationId xmlns:a16="http://schemas.microsoft.com/office/drawing/2014/main" id="{D69BDE11-3C68-48DF-92FF-2BB6D11407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8D30E7-42D7-4E04-B4BF-2CC7B58467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3DF0F-F34A-45BA-81BA-7123DC13A504}" type="slidenum">
              <a:rPr lang="en-US" smtClean="0"/>
              <a:t>‹#›</a:t>
            </a:fld>
            <a:endParaRPr lang="en-US"/>
          </a:p>
        </p:txBody>
      </p:sp>
    </p:spTree>
    <p:extLst>
      <p:ext uri="{BB962C8B-B14F-4D97-AF65-F5344CB8AC3E}">
        <p14:creationId xmlns:p14="http://schemas.microsoft.com/office/powerpoint/2010/main" val="3882008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CF5572-8F6F-38F3-5C76-BDE6D79DA152}"/>
              </a:ext>
            </a:extLst>
          </p:cNvPr>
          <p:cNvSpPr txBox="1"/>
          <p:nvPr/>
        </p:nvSpPr>
        <p:spPr>
          <a:xfrm>
            <a:off x="4454396" y="3244334"/>
            <a:ext cx="3283207" cy="369332"/>
          </a:xfrm>
          <a:prstGeom prst="rect">
            <a:avLst/>
          </a:prstGeom>
          <a:noFill/>
        </p:spPr>
        <p:txBody>
          <a:bodyPr wrap="square">
            <a:spAutoFit/>
          </a:bodyPr>
          <a:lstStyle/>
          <a:p>
            <a:r>
              <a:rPr lang="en-US" b="1" dirty="0">
                <a:solidFill>
                  <a:srgbClr val="212121"/>
                </a:solidFill>
                <a:latin typeface="Verdana" panose="020B0604030504040204" pitchFamily="34" charset="0"/>
                <a:cs typeface="Segoe UI" panose="020B0502040204020203" pitchFamily="34" charset="0"/>
              </a:rPr>
              <a:t>Supplementary Figures</a:t>
            </a:r>
          </a:p>
        </p:txBody>
      </p:sp>
    </p:spTree>
    <p:extLst>
      <p:ext uri="{BB962C8B-B14F-4D97-AF65-F5344CB8AC3E}">
        <p14:creationId xmlns:p14="http://schemas.microsoft.com/office/powerpoint/2010/main" val="3839356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8B0AD3-EE2D-3DCC-A4BA-4D87F04BCD2C}"/>
              </a:ext>
            </a:extLst>
          </p:cNvPr>
          <p:cNvSpPr txBox="1"/>
          <p:nvPr/>
        </p:nvSpPr>
        <p:spPr>
          <a:xfrm>
            <a:off x="1766135" y="2482300"/>
            <a:ext cx="8659729" cy="1118255"/>
          </a:xfrm>
          <a:prstGeom prst="rect">
            <a:avLst/>
          </a:prstGeom>
          <a:noFill/>
        </p:spPr>
        <p:txBody>
          <a:bodyPr wrap="square">
            <a:spAutoFit/>
          </a:bodyPr>
          <a:lstStyle/>
          <a:p>
            <a:pPr fontAlgn="base">
              <a:lnSpc>
                <a:spcPct val="200000"/>
              </a:lnSpc>
              <a:spcAft>
                <a:spcPts val="800"/>
              </a:spcAft>
            </a:pPr>
            <a:r>
              <a:rPr lang="en-GB" dirty="0">
                <a:solidFill>
                  <a:srgbClr val="212121"/>
                </a:solidFill>
                <a:latin typeface="Verdana" panose="020B0604030504040204" pitchFamily="34" charset="0"/>
                <a:ea typeface="Times New Roman" panose="02020603050405020304" pitchFamily="18" charset="0"/>
                <a:cs typeface="Segoe UI" panose="020B0502040204020203" pitchFamily="34" charset="0"/>
              </a:rPr>
              <a:t> </a:t>
            </a:r>
            <a:endParaRPr lang="en-GB" sz="1600" dirty="0">
              <a:latin typeface="Calibri" panose="020F0502020204030204" pitchFamily="34" charset="0"/>
              <a:ea typeface="Calibri" panose="020F0502020204030204" pitchFamily="34" charset="0"/>
              <a:cs typeface="Arial" panose="020B0604020202020204" pitchFamily="34" charset="0"/>
            </a:endParaRPr>
          </a:p>
          <a:p>
            <a:r>
              <a:rPr lang="en-GB" sz="1200" b="1" dirty="0">
                <a:solidFill>
                  <a:srgbClr val="212121"/>
                </a:solidFill>
                <a:latin typeface="Verdana" panose="020B0604030504040204" pitchFamily="34" charset="0"/>
                <a:cs typeface="Segoe UI" panose="020B0502040204020203" pitchFamily="34" charset="0"/>
              </a:rPr>
              <a:t>Supplementary Figure 3 . </a:t>
            </a:r>
            <a:r>
              <a:rPr lang="en-GB" sz="1200" dirty="0">
                <a:solidFill>
                  <a:srgbClr val="212121"/>
                </a:solidFill>
                <a:latin typeface="Verdana" panose="020B0604030504040204" pitchFamily="34" charset="0"/>
                <a:cs typeface="Segoe UI" panose="020B0502040204020203" pitchFamily="34" charset="0"/>
              </a:rPr>
              <a:t>shows Pearson correlation between  Hub genes with MKi67, the most common marker of proliferation.</a:t>
            </a:r>
            <a:endParaRPr lang="en-US" sz="1200" dirty="0">
              <a:solidFill>
                <a:srgbClr val="212121"/>
              </a:solidFill>
              <a:latin typeface="Verdana" panose="020B0604030504040204" pitchFamily="34" charset="0"/>
              <a:cs typeface="Segoe UI" panose="020B0502040204020203" pitchFamily="34" charset="0"/>
            </a:endParaRPr>
          </a:p>
        </p:txBody>
      </p:sp>
    </p:spTree>
    <p:extLst>
      <p:ext uri="{BB962C8B-B14F-4D97-AF65-F5344CB8AC3E}">
        <p14:creationId xmlns:p14="http://schemas.microsoft.com/office/powerpoint/2010/main" val="1374990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5511-F04E-9F9B-CACE-1D60281404B1}"/>
              </a:ext>
            </a:extLst>
          </p:cNvPr>
          <p:cNvSpPr txBox="1">
            <a:spLocks/>
          </p:cNvSpPr>
          <p:nvPr/>
        </p:nvSpPr>
        <p:spPr>
          <a:xfrm>
            <a:off x="4496334" y="3160378"/>
            <a:ext cx="4367447" cy="5372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rgbClr val="212121"/>
                </a:solidFill>
                <a:latin typeface="Verdana" panose="020B0604030504040204" pitchFamily="34" charset="0"/>
                <a:cs typeface="Segoe UI" panose="020B0502040204020203" pitchFamily="34" charset="0"/>
              </a:rPr>
              <a:t>Supplementary Figure 4</a:t>
            </a:r>
          </a:p>
        </p:txBody>
      </p:sp>
    </p:spTree>
    <p:extLst>
      <p:ext uri="{BB962C8B-B14F-4D97-AF65-F5344CB8AC3E}">
        <p14:creationId xmlns:p14="http://schemas.microsoft.com/office/powerpoint/2010/main" val="131596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8C225C1-4D22-C939-EA5A-7D7621420B7F}"/>
              </a:ext>
            </a:extLst>
          </p:cNvPr>
          <p:cNvPicPr>
            <a:picLocks/>
          </p:cNvPicPr>
          <p:nvPr/>
        </p:nvPicPr>
        <p:blipFill>
          <a:blip r:embed="rId2"/>
          <a:stretch>
            <a:fillRect/>
          </a:stretch>
        </p:blipFill>
        <p:spPr>
          <a:xfrm>
            <a:off x="103109" y="715234"/>
            <a:ext cx="3791173" cy="2830812"/>
          </a:xfrm>
          <a:prstGeom prst="rect">
            <a:avLst/>
          </a:prstGeom>
        </p:spPr>
      </p:pic>
      <p:pic>
        <p:nvPicPr>
          <p:cNvPr id="27" name="Picture 26">
            <a:extLst>
              <a:ext uri="{FF2B5EF4-FFF2-40B4-BE49-F238E27FC236}">
                <a16:creationId xmlns:a16="http://schemas.microsoft.com/office/drawing/2014/main" id="{0C6A7657-7FD6-CEA4-BEA9-541E587F92AB}"/>
              </a:ext>
            </a:extLst>
          </p:cNvPr>
          <p:cNvPicPr>
            <a:picLocks/>
          </p:cNvPicPr>
          <p:nvPr/>
        </p:nvPicPr>
        <p:blipFill>
          <a:blip r:embed="rId3"/>
          <a:stretch>
            <a:fillRect/>
          </a:stretch>
        </p:blipFill>
        <p:spPr>
          <a:xfrm>
            <a:off x="4074353" y="673771"/>
            <a:ext cx="3791173" cy="2879999"/>
          </a:xfrm>
          <a:prstGeom prst="rect">
            <a:avLst/>
          </a:prstGeom>
        </p:spPr>
      </p:pic>
      <p:pic>
        <p:nvPicPr>
          <p:cNvPr id="35" name="Picture 34">
            <a:extLst>
              <a:ext uri="{FF2B5EF4-FFF2-40B4-BE49-F238E27FC236}">
                <a16:creationId xmlns:a16="http://schemas.microsoft.com/office/drawing/2014/main" id="{06DAA011-2E13-1A39-FE03-F56CBFB99FC1}"/>
              </a:ext>
            </a:extLst>
          </p:cNvPr>
          <p:cNvPicPr>
            <a:picLocks/>
          </p:cNvPicPr>
          <p:nvPr/>
        </p:nvPicPr>
        <p:blipFill>
          <a:blip r:embed="rId4"/>
          <a:stretch>
            <a:fillRect/>
          </a:stretch>
        </p:blipFill>
        <p:spPr>
          <a:xfrm>
            <a:off x="7971553" y="639505"/>
            <a:ext cx="3746046" cy="2880000"/>
          </a:xfrm>
          <a:prstGeom prst="rect">
            <a:avLst/>
          </a:prstGeom>
        </p:spPr>
      </p:pic>
      <p:pic>
        <p:nvPicPr>
          <p:cNvPr id="14" name="Picture 13">
            <a:extLst>
              <a:ext uri="{FF2B5EF4-FFF2-40B4-BE49-F238E27FC236}">
                <a16:creationId xmlns:a16="http://schemas.microsoft.com/office/drawing/2014/main" id="{05076C8F-EFFD-6860-97FB-D0DB8D5A5EFE}"/>
              </a:ext>
            </a:extLst>
          </p:cNvPr>
          <p:cNvPicPr>
            <a:picLocks/>
          </p:cNvPicPr>
          <p:nvPr/>
        </p:nvPicPr>
        <p:blipFill>
          <a:blip r:embed="rId5"/>
          <a:stretch>
            <a:fillRect/>
          </a:stretch>
        </p:blipFill>
        <p:spPr>
          <a:xfrm>
            <a:off x="7992427" y="4025585"/>
            <a:ext cx="3600000" cy="2832415"/>
          </a:xfrm>
          <a:prstGeom prst="rect">
            <a:avLst/>
          </a:prstGeom>
        </p:spPr>
      </p:pic>
      <p:pic>
        <p:nvPicPr>
          <p:cNvPr id="12" name="Picture 11">
            <a:extLst>
              <a:ext uri="{FF2B5EF4-FFF2-40B4-BE49-F238E27FC236}">
                <a16:creationId xmlns:a16="http://schemas.microsoft.com/office/drawing/2014/main" id="{9D67C3E5-3ECB-F3F5-10E3-613F7CAF781B}"/>
              </a:ext>
            </a:extLst>
          </p:cNvPr>
          <p:cNvPicPr>
            <a:picLocks/>
          </p:cNvPicPr>
          <p:nvPr/>
        </p:nvPicPr>
        <p:blipFill>
          <a:blip r:embed="rId6"/>
          <a:stretch>
            <a:fillRect/>
          </a:stretch>
        </p:blipFill>
        <p:spPr>
          <a:xfrm>
            <a:off x="4141804" y="4002251"/>
            <a:ext cx="3600000" cy="2880000"/>
          </a:xfrm>
          <a:prstGeom prst="rect">
            <a:avLst/>
          </a:prstGeom>
        </p:spPr>
      </p:pic>
      <p:pic>
        <p:nvPicPr>
          <p:cNvPr id="8" name="Picture 7">
            <a:extLst>
              <a:ext uri="{FF2B5EF4-FFF2-40B4-BE49-F238E27FC236}">
                <a16:creationId xmlns:a16="http://schemas.microsoft.com/office/drawing/2014/main" id="{820D88B3-9799-EC94-25AC-0CAC9C5B7E89}"/>
              </a:ext>
            </a:extLst>
          </p:cNvPr>
          <p:cNvPicPr>
            <a:picLocks/>
          </p:cNvPicPr>
          <p:nvPr/>
        </p:nvPicPr>
        <p:blipFill>
          <a:blip r:embed="rId7"/>
          <a:stretch>
            <a:fillRect/>
          </a:stretch>
        </p:blipFill>
        <p:spPr>
          <a:xfrm>
            <a:off x="109016" y="3967695"/>
            <a:ext cx="3549895" cy="2821052"/>
          </a:xfrm>
          <a:prstGeom prst="rect">
            <a:avLst/>
          </a:prstGeom>
        </p:spPr>
      </p:pic>
      <p:sp>
        <p:nvSpPr>
          <p:cNvPr id="4" name="TextBox 3">
            <a:extLst>
              <a:ext uri="{FF2B5EF4-FFF2-40B4-BE49-F238E27FC236}">
                <a16:creationId xmlns:a16="http://schemas.microsoft.com/office/drawing/2014/main" id="{2E955BA0-4C81-81F6-ABDD-5F698B6F5F28}"/>
              </a:ext>
            </a:extLst>
          </p:cNvPr>
          <p:cNvSpPr txBox="1"/>
          <p:nvPr/>
        </p:nvSpPr>
        <p:spPr>
          <a:xfrm>
            <a:off x="5128173" y="26273"/>
            <a:ext cx="2478271" cy="646331"/>
          </a:xfrm>
          <a:prstGeom prst="rect">
            <a:avLst/>
          </a:prstGeom>
          <a:noFill/>
        </p:spPr>
        <p:txBody>
          <a:bodyPr wrap="square" rtlCol="0">
            <a:spAutoFit/>
          </a:bodyPr>
          <a:lstStyle/>
          <a:p>
            <a:pPr algn="ctr"/>
            <a:r>
              <a:rPr lang="en-US" sz="3600" b="1" dirty="0"/>
              <a:t>TCGA </a:t>
            </a:r>
          </a:p>
        </p:txBody>
      </p:sp>
      <p:sp>
        <p:nvSpPr>
          <p:cNvPr id="6" name="TextBox 5">
            <a:extLst>
              <a:ext uri="{FF2B5EF4-FFF2-40B4-BE49-F238E27FC236}">
                <a16:creationId xmlns:a16="http://schemas.microsoft.com/office/drawing/2014/main" id="{14E5A444-A396-C514-AD72-D891ACDCBDFB}"/>
              </a:ext>
            </a:extLst>
          </p:cNvPr>
          <p:cNvSpPr txBox="1"/>
          <p:nvPr/>
        </p:nvSpPr>
        <p:spPr>
          <a:xfrm>
            <a:off x="2096331" y="2454581"/>
            <a:ext cx="1422997" cy="523220"/>
          </a:xfrm>
          <a:prstGeom prst="rect">
            <a:avLst/>
          </a:prstGeom>
          <a:noFill/>
        </p:spPr>
        <p:txBody>
          <a:bodyPr wrap="square" rtlCol="0">
            <a:spAutoFit/>
          </a:bodyPr>
          <a:lstStyle/>
          <a:p>
            <a:r>
              <a:rPr lang="en-US" sz="1400" dirty="0"/>
              <a:t>Log rank= 0.174</a:t>
            </a:r>
          </a:p>
          <a:p>
            <a:r>
              <a:rPr lang="en-US" sz="1400" dirty="0"/>
              <a:t>p =0.676</a:t>
            </a:r>
          </a:p>
        </p:txBody>
      </p:sp>
      <p:sp>
        <p:nvSpPr>
          <p:cNvPr id="7" name="TextBox 6">
            <a:extLst>
              <a:ext uri="{FF2B5EF4-FFF2-40B4-BE49-F238E27FC236}">
                <a16:creationId xmlns:a16="http://schemas.microsoft.com/office/drawing/2014/main" id="{93B99070-5151-488F-9D1E-382F1D60BACB}"/>
              </a:ext>
            </a:extLst>
          </p:cNvPr>
          <p:cNvSpPr txBox="1"/>
          <p:nvPr/>
        </p:nvSpPr>
        <p:spPr>
          <a:xfrm>
            <a:off x="653205" y="2658896"/>
            <a:ext cx="959515" cy="369332"/>
          </a:xfrm>
          <a:prstGeom prst="rect">
            <a:avLst/>
          </a:prstGeom>
          <a:noFill/>
        </p:spPr>
        <p:txBody>
          <a:bodyPr wrap="square" rtlCol="0">
            <a:spAutoFit/>
          </a:bodyPr>
          <a:lstStyle/>
          <a:p>
            <a:r>
              <a:rPr lang="en-US" b="1" dirty="0"/>
              <a:t>Stage 1</a:t>
            </a:r>
          </a:p>
        </p:txBody>
      </p:sp>
      <p:sp>
        <p:nvSpPr>
          <p:cNvPr id="10" name="TextBox 9">
            <a:extLst>
              <a:ext uri="{FF2B5EF4-FFF2-40B4-BE49-F238E27FC236}">
                <a16:creationId xmlns:a16="http://schemas.microsoft.com/office/drawing/2014/main" id="{41116B7A-1B14-EAA4-78F1-38490324DDB4}"/>
              </a:ext>
            </a:extLst>
          </p:cNvPr>
          <p:cNvSpPr txBox="1"/>
          <p:nvPr/>
        </p:nvSpPr>
        <p:spPr>
          <a:xfrm>
            <a:off x="2059302" y="1106425"/>
            <a:ext cx="1599610" cy="307777"/>
          </a:xfrm>
          <a:prstGeom prst="rect">
            <a:avLst/>
          </a:prstGeom>
          <a:noFill/>
        </p:spPr>
        <p:txBody>
          <a:bodyPr wrap="square" rtlCol="0">
            <a:spAutoFit/>
          </a:bodyPr>
          <a:lstStyle/>
          <a:p>
            <a:r>
              <a:rPr lang="en-US" sz="1400" dirty="0"/>
              <a:t>Low ORC6 =117</a:t>
            </a:r>
          </a:p>
        </p:txBody>
      </p:sp>
      <p:sp>
        <p:nvSpPr>
          <p:cNvPr id="11" name="TextBox 10">
            <a:extLst>
              <a:ext uri="{FF2B5EF4-FFF2-40B4-BE49-F238E27FC236}">
                <a16:creationId xmlns:a16="http://schemas.microsoft.com/office/drawing/2014/main" id="{69908EB2-EE8A-E28D-6046-316BFA33F998}"/>
              </a:ext>
            </a:extLst>
          </p:cNvPr>
          <p:cNvSpPr txBox="1"/>
          <p:nvPr/>
        </p:nvSpPr>
        <p:spPr>
          <a:xfrm>
            <a:off x="2021138" y="1677622"/>
            <a:ext cx="1346376" cy="307777"/>
          </a:xfrm>
          <a:prstGeom prst="rect">
            <a:avLst/>
          </a:prstGeom>
          <a:noFill/>
        </p:spPr>
        <p:txBody>
          <a:bodyPr wrap="square" rtlCol="0">
            <a:spAutoFit/>
          </a:bodyPr>
          <a:lstStyle/>
          <a:p>
            <a:r>
              <a:rPr lang="en-US" sz="1400" dirty="0"/>
              <a:t>High ORC6 =41</a:t>
            </a:r>
          </a:p>
        </p:txBody>
      </p:sp>
      <p:sp>
        <p:nvSpPr>
          <p:cNvPr id="19" name="TextBox 18">
            <a:extLst>
              <a:ext uri="{FF2B5EF4-FFF2-40B4-BE49-F238E27FC236}">
                <a16:creationId xmlns:a16="http://schemas.microsoft.com/office/drawing/2014/main" id="{069060CC-F131-34BC-EA00-BCDD8D27A113}"/>
              </a:ext>
            </a:extLst>
          </p:cNvPr>
          <p:cNvSpPr txBox="1"/>
          <p:nvPr/>
        </p:nvSpPr>
        <p:spPr>
          <a:xfrm>
            <a:off x="8469119" y="2524510"/>
            <a:ext cx="912590" cy="369332"/>
          </a:xfrm>
          <a:prstGeom prst="rect">
            <a:avLst/>
          </a:prstGeom>
          <a:noFill/>
        </p:spPr>
        <p:txBody>
          <a:bodyPr wrap="square" rtlCol="0">
            <a:spAutoFit/>
          </a:bodyPr>
          <a:lstStyle/>
          <a:p>
            <a:r>
              <a:rPr lang="en-US" b="1" dirty="0"/>
              <a:t>Stage 3</a:t>
            </a:r>
          </a:p>
        </p:txBody>
      </p:sp>
      <p:sp>
        <p:nvSpPr>
          <p:cNvPr id="20" name="TextBox 19">
            <a:extLst>
              <a:ext uri="{FF2B5EF4-FFF2-40B4-BE49-F238E27FC236}">
                <a16:creationId xmlns:a16="http://schemas.microsoft.com/office/drawing/2014/main" id="{0E176151-DE34-C244-1AAF-268DC9DCF4A4}"/>
              </a:ext>
            </a:extLst>
          </p:cNvPr>
          <p:cNvSpPr txBox="1"/>
          <p:nvPr/>
        </p:nvSpPr>
        <p:spPr>
          <a:xfrm>
            <a:off x="4524815" y="2603420"/>
            <a:ext cx="1027442" cy="369332"/>
          </a:xfrm>
          <a:prstGeom prst="rect">
            <a:avLst/>
          </a:prstGeom>
          <a:noFill/>
        </p:spPr>
        <p:txBody>
          <a:bodyPr wrap="square" rtlCol="0">
            <a:spAutoFit/>
          </a:bodyPr>
          <a:lstStyle/>
          <a:p>
            <a:r>
              <a:rPr lang="en-US" b="1" dirty="0"/>
              <a:t>Stage 2</a:t>
            </a:r>
          </a:p>
        </p:txBody>
      </p:sp>
      <p:sp>
        <p:nvSpPr>
          <p:cNvPr id="21" name="TextBox 20">
            <a:extLst>
              <a:ext uri="{FF2B5EF4-FFF2-40B4-BE49-F238E27FC236}">
                <a16:creationId xmlns:a16="http://schemas.microsoft.com/office/drawing/2014/main" id="{66A68FF4-8A9E-A852-2B94-E22A89340E68}"/>
              </a:ext>
            </a:extLst>
          </p:cNvPr>
          <p:cNvSpPr txBox="1"/>
          <p:nvPr/>
        </p:nvSpPr>
        <p:spPr>
          <a:xfrm>
            <a:off x="9989058" y="1219944"/>
            <a:ext cx="1463014" cy="307777"/>
          </a:xfrm>
          <a:prstGeom prst="rect">
            <a:avLst/>
          </a:prstGeom>
          <a:noFill/>
        </p:spPr>
        <p:txBody>
          <a:bodyPr wrap="square" rtlCol="0">
            <a:spAutoFit/>
          </a:bodyPr>
          <a:lstStyle/>
          <a:p>
            <a:r>
              <a:rPr lang="en-US" sz="1400" dirty="0"/>
              <a:t>Low ORC6 =131</a:t>
            </a:r>
          </a:p>
        </p:txBody>
      </p:sp>
      <p:sp>
        <p:nvSpPr>
          <p:cNvPr id="22" name="TextBox 21">
            <a:extLst>
              <a:ext uri="{FF2B5EF4-FFF2-40B4-BE49-F238E27FC236}">
                <a16:creationId xmlns:a16="http://schemas.microsoft.com/office/drawing/2014/main" id="{8C5A77B1-FC7C-6273-E176-35BD3C911785}"/>
              </a:ext>
            </a:extLst>
          </p:cNvPr>
          <p:cNvSpPr txBox="1"/>
          <p:nvPr/>
        </p:nvSpPr>
        <p:spPr>
          <a:xfrm>
            <a:off x="5942878" y="1197276"/>
            <a:ext cx="1332931" cy="307777"/>
          </a:xfrm>
          <a:prstGeom prst="rect">
            <a:avLst/>
          </a:prstGeom>
          <a:noFill/>
        </p:spPr>
        <p:txBody>
          <a:bodyPr wrap="square" rtlCol="0">
            <a:spAutoFit/>
          </a:bodyPr>
          <a:lstStyle/>
          <a:p>
            <a:r>
              <a:rPr lang="en-US" sz="1400" dirty="0"/>
              <a:t>Low ORC6 =322</a:t>
            </a:r>
          </a:p>
        </p:txBody>
      </p:sp>
      <p:sp>
        <p:nvSpPr>
          <p:cNvPr id="23" name="TextBox 22">
            <a:extLst>
              <a:ext uri="{FF2B5EF4-FFF2-40B4-BE49-F238E27FC236}">
                <a16:creationId xmlns:a16="http://schemas.microsoft.com/office/drawing/2014/main" id="{D2CCCC38-50E1-971C-91F9-39B492A16279}"/>
              </a:ext>
            </a:extLst>
          </p:cNvPr>
          <p:cNvSpPr txBox="1"/>
          <p:nvPr/>
        </p:nvSpPr>
        <p:spPr>
          <a:xfrm>
            <a:off x="6010308" y="1834802"/>
            <a:ext cx="1828800" cy="307777"/>
          </a:xfrm>
          <a:prstGeom prst="rect">
            <a:avLst/>
          </a:prstGeom>
          <a:noFill/>
        </p:spPr>
        <p:txBody>
          <a:bodyPr wrap="square" rtlCol="0">
            <a:spAutoFit/>
          </a:bodyPr>
          <a:lstStyle/>
          <a:p>
            <a:r>
              <a:rPr lang="en-US" sz="1400" dirty="0"/>
              <a:t>High ORC6 =164</a:t>
            </a:r>
          </a:p>
        </p:txBody>
      </p:sp>
      <p:sp>
        <p:nvSpPr>
          <p:cNvPr id="24" name="TextBox 23">
            <a:extLst>
              <a:ext uri="{FF2B5EF4-FFF2-40B4-BE49-F238E27FC236}">
                <a16:creationId xmlns:a16="http://schemas.microsoft.com/office/drawing/2014/main" id="{FADC3B62-87A1-68E2-26B2-9472C919B954}"/>
              </a:ext>
            </a:extLst>
          </p:cNvPr>
          <p:cNvSpPr txBox="1"/>
          <p:nvPr/>
        </p:nvSpPr>
        <p:spPr>
          <a:xfrm>
            <a:off x="10164632" y="1831510"/>
            <a:ext cx="1828800" cy="307777"/>
          </a:xfrm>
          <a:prstGeom prst="rect">
            <a:avLst/>
          </a:prstGeom>
          <a:noFill/>
        </p:spPr>
        <p:txBody>
          <a:bodyPr wrap="square" rtlCol="0">
            <a:spAutoFit/>
          </a:bodyPr>
          <a:lstStyle/>
          <a:p>
            <a:r>
              <a:rPr lang="en-US" sz="1400" dirty="0"/>
              <a:t>High ORC6 =54</a:t>
            </a:r>
          </a:p>
        </p:txBody>
      </p:sp>
      <p:sp>
        <p:nvSpPr>
          <p:cNvPr id="25" name="TextBox 24">
            <a:extLst>
              <a:ext uri="{FF2B5EF4-FFF2-40B4-BE49-F238E27FC236}">
                <a16:creationId xmlns:a16="http://schemas.microsoft.com/office/drawing/2014/main" id="{169454F1-1641-F7DD-AA6C-1093F0C816DD}"/>
              </a:ext>
            </a:extLst>
          </p:cNvPr>
          <p:cNvSpPr txBox="1"/>
          <p:nvPr/>
        </p:nvSpPr>
        <p:spPr>
          <a:xfrm>
            <a:off x="10110594" y="2361860"/>
            <a:ext cx="1288533" cy="523220"/>
          </a:xfrm>
          <a:prstGeom prst="rect">
            <a:avLst/>
          </a:prstGeom>
          <a:noFill/>
        </p:spPr>
        <p:txBody>
          <a:bodyPr wrap="square" rtlCol="0">
            <a:spAutoFit/>
          </a:bodyPr>
          <a:lstStyle/>
          <a:p>
            <a:r>
              <a:rPr lang="en-US" sz="1400" dirty="0"/>
              <a:t>Log rank= 7.59</a:t>
            </a:r>
          </a:p>
          <a:p>
            <a:r>
              <a:rPr lang="en-US" sz="1400" dirty="0"/>
              <a:t>p =0.006</a:t>
            </a:r>
          </a:p>
        </p:txBody>
      </p:sp>
      <p:sp>
        <p:nvSpPr>
          <p:cNvPr id="30" name="TextBox 29">
            <a:extLst>
              <a:ext uri="{FF2B5EF4-FFF2-40B4-BE49-F238E27FC236}">
                <a16:creationId xmlns:a16="http://schemas.microsoft.com/office/drawing/2014/main" id="{66FEF5FB-E99F-ABB9-C962-75203633359F}"/>
              </a:ext>
            </a:extLst>
          </p:cNvPr>
          <p:cNvSpPr txBox="1"/>
          <p:nvPr/>
        </p:nvSpPr>
        <p:spPr>
          <a:xfrm>
            <a:off x="10164853" y="5790720"/>
            <a:ext cx="1287219" cy="523220"/>
          </a:xfrm>
          <a:prstGeom prst="rect">
            <a:avLst/>
          </a:prstGeom>
          <a:noFill/>
        </p:spPr>
        <p:txBody>
          <a:bodyPr wrap="square" rtlCol="0">
            <a:spAutoFit/>
          </a:bodyPr>
          <a:lstStyle/>
          <a:p>
            <a:r>
              <a:rPr lang="en-US" sz="1400" dirty="0"/>
              <a:t>Log rank= 4.7</a:t>
            </a:r>
          </a:p>
          <a:p>
            <a:r>
              <a:rPr lang="en-US" sz="1400" dirty="0"/>
              <a:t>p =0.03</a:t>
            </a:r>
          </a:p>
        </p:txBody>
      </p:sp>
      <p:sp>
        <p:nvSpPr>
          <p:cNvPr id="31" name="TextBox 30">
            <a:extLst>
              <a:ext uri="{FF2B5EF4-FFF2-40B4-BE49-F238E27FC236}">
                <a16:creationId xmlns:a16="http://schemas.microsoft.com/office/drawing/2014/main" id="{DB255891-0E9F-9DA4-9771-BCD0B8845767}"/>
              </a:ext>
            </a:extLst>
          </p:cNvPr>
          <p:cNvSpPr txBox="1"/>
          <p:nvPr/>
        </p:nvSpPr>
        <p:spPr>
          <a:xfrm>
            <a:off x="8411693" y="5885203"/>
            <a:ext cx="970016" cy="369332"/>
          </a:xfrm>
          <a:prstGeom prst="rect">
            <a:avLst/>
          </a:prstGeom>
          <a:noFill/>
        </p:spPr>
        <p:txBody>
          <a:bodyPr wrap="square" rtlCol="0">
            <a:spAutoFit/>
          </a:bodyPr>
          <a:lstStyle/>
          <a:p>
            <a:r>
              <a:rPr lang="en-US" b="1" dirty="0"/>
              <a:t>Stage 3</a:t>
            </a:r>
          </a:p>
        </p:txBody>
      </p:sp>
      <p:sp>
        <p:nvSpPr>
          <p:cNvPr id="32" name="TextBox 31">
            <a:extLst>
              <a:ext uri="{FF2B5EF4-FFF2-40B4-BE49-F238E27FC236}">
                <a16:creationId xmlns:a16="http://schemas.microsoft.com/office/drawing/2014/main" id="{34F0D269-5702-455A-0636-0896D381B1F0}"/>
              </a:ext>
            </a:extLst>
          </p:cNvPr>
          <p:cNvSpPr txBox="1"/>
          <p:nvPr/>
        </p:nvSpPr>
        <p:spPr>
          <a:xfrm>
            <a:off x="9844576" y="5119265"/>
            <a:ext cx="1484095" cy="307777"/>
          </a:xfrm>
          <a:prstGeom prst="rect">
            <a:avLst/>
          </a:prstGeom>
          <a:noFill/>
        </p:spPr>
        <p:txBody>
          <a:bodyPr wrap="square" rtlCol="0">
            <a:spAutoFit/>
          </a:bodyPr>
          <a:lstStyle/>
          <a:p>
            <a:r>
              <a:rPr lang="en-US" sz="1400" dirty="0"/>
              <a:t>High SKP2 =83</a:t>
            </a:r>
          </a:p>
        </p:txBody>
      </p:sp>
      <p:sp>
        <p:nvSpPr>
          <p:cNvPr id="33" name="TextBox 32">
            <a:extLst>
              <a:ext uri="{FF2B5EF4-FFF2-40B4-BE49-F238E27FC236}">
                <a16:creationId xmlns:a16="http://schemas.microsoft.com/office/drawing/2014/main" id="{5831F050-0E0B-F8AF-8546-033DB6C3C21D}"/>
              </a:ext>
            </a:extLst>
          </p:cNvPr>
          <p:cNvSpPr txBox="1"/>
          <p:nvPr/>
        </p:nvSpPr>
        <p:spPr>
          <a:xfrm>
            <a:off x="9813642" y="4386586"/>
            <a:ext cx="1599610" cy="307777"/>
          </a:xfrm>
          <a:prstGeom prst="rect">
            <a:avLst/>
          </a:prstGeom>
          <a:noFill/>
        </p:spPr>
        <p:txBody>
          <a:bodyPr wrap="square" rtlCol="0">
            <a:spAutoFit/>
          </a:bodyPr>
          <a:lstStyle/>
          <a:p>
            <a:r>
              <a:rPr lang="en-US" sz="1400" dirty="0"/>
              <a:t>Low SKP2=102</a:t>
            </a:r>
          </a:p>
        </p:txBody>
      </p:sp>
      <p:sp>
        <p:nvSpPr>
          <p:cNvPr id="34" name="TextBox 33">
            <a:extLst>
              <a:ext uri="{FF2B5EF4-FFF2-40B4-BE49-F238E27FC236}">
                <a16:creationId xmlns:a16="http://schemas.microsoft.com/office/drawing/2014/main" id="{9A547C02-66C1-4435-9E10-4D756626D517}"/>
              </a:ext>
            </a:extLst>
          </p:cNvPr>
          <p:cNvSpPr txBox="1"/>
          <p:nvPr/>
        </p:nvSpPr>
        <p:spPr>
          <a:xfrm>
            <a:off x="6085326" y="2443410"/>
            <a:ext cx="1396319" cy="523220"/>
          </a:xfrm>
          <a:prstGeom prst="rect">
            <a:avLst/>
          </a:prstGeom>
          <a:noFill/>
        </p:spPr>
        <p:txBody>
          <a:bodyPr wrap="square" rtlCol="0">
            <a:spAutoFit/>
          </a:bodyPr>
          <a:lstStyle/>
          <a:p>
            <a:r>
              <a:rPr lang="en-US" sz="1400" dirty="0"/>
              <a:t>Log rank= 11.22</a:t>
            </a:r>
          </a:p>
          <a:p>
            <a:r>
              <a:rPr lang="en-US" sz="1400" dirty="0"/>
              <a:t>p =0.001</a:t>
            </a:r>
          </a:p>
        </p:txBody>
      </p:sp>
      <p:sp>
        <p:nvSpPr>
          <p:cNvPr id="37" name="TextBox 36">
            <a:extLst>
              <a:ext uri="{FF2B5EF4-FFF2-40B4-BE49-F238E27FC236}">
                <a16:creationId xmlns:a16="http://schemas.microsoft.com/office/drawing/2014/main" id="{4799CB96-3B2F-B4AB-D3F1-252BCA118823}"/>
              </a:ext>
            </a:extLst>
          </p:cNvPr>
          <p:cNvSpPr txBox="1"/>
          <p:nvPr/>
        </p:nvSpPr>
        <p:spPr>
          <a:xfrm>
            <a:off x="659844" y="5846630"/>
            <a:ext cx="966580" cy="369332"/>
          </a:xfrm>
          <a:prstGeom prst="rect">
            <a:avLst/>
          </a:prstGeom>
          <a:noFill/>
        </p:spPr>
        <p:txBody>
          <a:bodyPr wrap="square" rtlCol="0">
            <a:spAutoFit/>
          </a:bodyPr>
          <a:lstStyle/>
          <a:p>
            <a:r>
              <a:rPr lang="en-US" b="1" dirty="0"/>
              <a:t>Stage 1</a:t>
            </a:r>
          </a:p>
        </p:txBody>
      </p:sp>
      <p:sp>
        <p:nvSpPr>
          <p:cNvPr id="38" name="TextBox 37">
            <a:extLst>
              <a:ext uri="{FF2B5EF4-FFF2-40B4-BE49-F238E27FC236}">
                <a16:creationId xmlns:a16="http://schemas.microsoft.com/office/drawing/2014/main" id="{52F6825D-4F59-3598-9ADE-1D2609F9C424}"/>
              </a:ext>
            </a:extLst>
          </p:cNvPr>
          <p:cNvSpPr txBox="1"/>
          <p:nvPr/>
        </p:nvSpPr>
        <p:spPr>
          <a:xfrm>
            <a:off x="2224384" y="5692742"/>
            <a:ext cx="1327320" cy="523220"/>
          </a:xfrm>
          <a:prstGeom prst="rect">
            <a:avLst/>
          </a:prstGeom>
          <a:noFill/>
        </p:spPr>
        <p:txBody>
          <a:bodyPr wrap="square" rtlCol="0">
            <a:spAutoFit/>
          </a:bodyPr>
          <a:lstStyle/>
          <a:p>
            <a:r>
              <a:rPr lang="en-US" sz="1400" dirty="0"/>
              <a:t>Log rank= 1.56</a:t>
            </a:r>
          </a:p>
          <a:p>
            <a:r>
              <a:rPr lang="en-US" sz="1400" dirty="0"/>
              <a:t>p =0.21</a:t>
            </a:r>
          </a:p>
        </p:txBody>
      </p:sp>
      <p:sp>
        <p:nvSpPr>
          <p:cNvPr id="39" name="TextBox 38">
            <a:extLst>
              <a:ext uri="{FF2B5EF4-FFF2-40B4-BE49-F238E27FC236}">
                <a16:creationId xmlns:a16="http://schemas.microsoft.com/office/drawing/2014/main" id="{6736433B-BC01-F3CC-B658-5CE5F00088D2}"/>
              </a:ext>
            </a:extLst>
          </p:cNvPr>
          <p:cNvSpPr txBox="1"/>
          <p:nvPr/>
        </p:nvSpPr>
        <p:spPr>
          <a:xfrm>
            <a:off x="6097207" y="5767335"/>
            <a:ext cx="1375497" cy="523220"/>
          </a:xfrm>
          <a:prstGeom prst="rect">
            <a:avLst/>
          </a:prstGeom>
          <a:noFill/>
        </p:spPr>
        <p:txBody>
          <a:bodyPr wrap="square" rtlCol="0">
            <a:spAutoFit/>
          </a:bodyPr>
          <a:lstStyle/>
          <a:p>
            <a:r>
              <a:rPr lang="en-US" sz="1400" dirty="0"/>
              <a:t>Log rank= 6.52</a:t>
            </a:r>
          </a:p>
          <a:p>
            <a:r>
              <a:rPr lang="en-US" sz="1400" dirty="0"/>
              <a:t>p =0.01</a:t>
            </a:r>
          </a:p>
        </p:txBody>
      </p:sp>
      <p:sp>
        <p:nvSpPr>
          <p:cNvPr id="40" name="TextBox 39">
            <a:extLst>
              <a:ext uri="{FF2B5EF4-FFF2-40B4-BE49-F238E27FC236}">
                <a16:creationId xmlns:a16="http://schemas.microsoft.com/office/drawing/2014/main" id="{A3E81D8D-38B2-CF11-920E-6B092789BC7B}"/>
              </a:ext>
            </a:extLst>
          </p:cNvPr>
          <p:cNvSpPr txBox="1"/>
          <p:nvPr/>
        </p:nvSpPr>
        <p:spPr>
          <a:xfrm>
            <a:off x="2350809" y="4349665"/>
            <a:ext cx="1327320" cy="307777"/>
          </a:xfrm>
          <a:prstGeom prst="rect">
            <a:avLst/>
          </a:prstGeom>
          <a:noFill/>
        </p:spPr>
        <p:txBody>
          <a:bodyPr wrap="square" rtlCol="0">
            <a:spAutoFit/>
          </a:bodyPr>
          <a:lstStyle/>
          <a:p>
            <a:r>
              <a:rPr lang="en-US" sz="1400" dirty="0"/>
              <a:t>Low SKP2=97</a:t>
            </a:r>
          </a:p>
        </p:txBody>
      </p:sp>
      <p:sp>
        <p:nvSpPr>
          <p:cNvPr id="41" name="TextBox 40">
            <a:extLst>
              <a:ext uri="{FF2B5EF4-FFF2-40B4-BE49-F238E27FC236}">
                <a16:creationId xmlns:a16="http://schemas.microsoft.com/office/drawing/2014/main" id="{1A665669-8E2B-F297-B1BC-7BDA29CB419F}"/>
              </a:ext>
            </a:extLst>
          </p:cNvPr>
          <p:cNvSpPr txBox="1"/>
          <p:nvPr/>
        </p:nvSpPr>
        <p:spPr>
          <a:xfrm>
            <a:off x="6142194" y="4513226"/>
            <a:ext cx="1599610" cy="307777"/>
          </a:xfrm>
          <a:prstGeom prst="rect">
            <a:avLst/>
          </a:prstGeom>
          <a:noFill/>
        </p:spPr>
        <p:txBody>
          <a:bodyPr wrap="square" rtlCol="0">
            <a:spAutoFit/>
          </a:bodyPr>
          <a:lstStyle/>
          <a:p>
            <a:r>
              <a:rPr lang="en-US" sz="1400" dirty="0"/>
              <a:t>Low SKP2=257</a:t>
            </a:r>
          </a:p>
        </p:txBody>
      </p:sp>
      <p:sp>
        <p:nvSpPr>
          <p:cNvPr id="42" name="TextBox 41">
            <a:extLst>
              <a:ext uri="{FF2B5EF4-FFF2-40B4-BE49-F238E27FC236}">
                <a16:creationId xmlns:a16="http://schemas.microsoft.com/office/drawing/2014/main" id="{2F199D30-43BE-54B1-8936-7E36FE51F746}"/>
              </a:ext>
            </a:extLst>
          </p:cNvPr>
          <p:cNvSpPr txBox="1">
            <a:spLocks/>
          </p:cNvSpPr>
          <p:nvPr/>
        </p:nvSpPr>
        <p:spPr>
          <a:xfrm>
            <a:off x="6102283" y="5166977"/>
            <a:ext cx="1504161" cy="307777"/>
          </a:xfrm>
          <a:prstGeom prst="rect">
            <a:avLst/>
          </a:prstGeom>
          <a:noFill/>
        </p:spPr>
        <p:txBody>
          <a:bodyPr wrap="square" rtlCol="0">
            <a:spAutoFit/>
          </a:bodyPr>
          <a:lstStyle/>
          <a:p>
            <a:r>
              <a:rPr lang="en-US" sz="1400" dirty="0"/>
              <a:t>High SKP2 =229</a:t>
            </a:r>
          </a:p>
        </p:txBody>
      </p:sp>
      <p:sp>
        <p:nvSpPr>
          <p:cNvPr id="43" name="TextBox 42">
            <a:extLst>
              <a:ext uri="{FF2B5EF4-FFF2-40B4-BE49-F238E27FC236}">
                <a16:creationId xmlns:a16="http://schemas.microsoft.com/office/drawing/2014/main" id="{06F6EBF0-A184-3A69-DF9F-F9884B4D7EB5}"/>
              </a:ext>
            </a:extLst>
          </p:cNvPr>
          <p:cNvSpPr txBox="1"/>
          <p:nvPr/>
        </p:nvSpPr>
        <p:spPr>
          <a:xfrm>
            <a:off x="2234243" y="4870534"/>
            <a:ext cx="1224959" cy="307777"/>
          </a:xfrm>
          <a:prstGeom prst="rect">
            <a:avLst/>
          </a:prstGeom>
          <a:noFill/>
        </p:spPr>
        <p:txBody>
          <a:bodyPr wrap="square" rtlCol="0">
            <a:spAutoFit/>
          </a:bodyPr>
          <a:lstStyle/>
          <a:p>
            <a:r>
              <a:rPr lang="en-US" sz="1400" dirty="0"/>
              <a:t>High SKP2 =60</a:t>
            </a:r>
          </a:p>
        </p:txBody>
      </p:sp>
      <p:sp>
        <p:nvSpPr>
          <p:cNvPr id="46" name="TextBox 45">
            <a:extLst>
              <a:ext uri="{FF2B5EF4-FFF2-40B4-BE49-F238E27FC236}">
                <a16:creationId xmlns:a16="http://schemas.microsoft.com/office/drawing/2014/main" id="{9C64AC37-317B-91A5-C70B-7B01BC9047F8}"/>
              </a:ext>
            </a:extLst>
          </p:cNvPr>
          <p:cNvSpPr txBox="1"/>
          <p:nvPr/>
        </p:nvSpPr>
        <p:spPr>
          <a:xfrm>
            <a:off x="90146" y="555566"/>
            <a:ext cx="409908" cy="369332"/>
          </a:xfrm>
          <a:prstGeom prst="rect">
            <a:avLst/>
          </a:prstGeom>
          <a:noFill/>
        </p:spPr>
        <p:txBody>
          <a:bodyPr wrap="square" rtlCol="0">
            <a:spAutoFit/>
          </a:bodyPr>
          <a:lstStyle/>
          <a:p>
            <a:r>
              <a:rPr lang="en-US" b="1" dirty="0"/>
              <a:t>A</a:t>
            </a:r>
          </a:p>
        </p:txBody>
      </p:sp>
      <p:sp>
        <p:nvSpPr>
          <p:cNvPr id="47" name="TextBox 46">
            <a:extLst>
              <a:ext uri="{FF2B5EF4-FFF2-40B4-BE49-F238E27FC236}">
                <a16:creationId xmlns:a16="http://schemas.microsoft.com/office/drawing/2014/main" id="{4C492878-77E0-D0F2-50C9-4609F679FB33}"/>
              </a:ext>
            </a:extLst>
          </p:cNvPr>
          <p:cNvSpPr txBox="1"/>
          <p:nvPr/>
        </p:nvSpPr>
        <p:spPr>
          <a:xfrm>
            <a:off x="3806444" y="639505"/>
            <a:ext cx="409908" cy="369332"/>
          </a:xfrm>
          <a:prstGeom prst="rect">
            <a:avLst/>
          </a:prstGeom>
          <a:noFill/>
        </p:spPr>
        <p:txBody>
          <a:bodyPr wrap="square" rtlCol="0">
            <a:spAutoFit/>
          </a:bodyPr>
          <a:lstStyle/>
          <a:p>
            <a:r>
              <a:rPr lang="en-US" b="1" dirty="0"/>
              <a:t>B</a:t>
            </a:r>
          </a:p>
        </p:txBody>
      </p:sp>
      <p:sp>
        <p:nvSpPr>
          <p:cNvPr id="48" name="TextBox 47">
            <a:extLst>
              <a:ext uri="{FF2B5EF4-FFF2-40B4-BE49-F238E27FC236}">
                <a16:creationId xmlns:a16="http://schemas.microsoft.com/office/drawing/2014/main" id="{687106DF-745B-13CE-9FC6-A37241A1683D}"/>
              </a:ext>
            </a:extLst>
          </p:cNvPr>
          <p:cNvSpPr txBox="1"/>
          <p:nvPr/>
        </p:nvSpPr>
        <p:spPr>
          <a:xfrm>
            <a:off x="7857102" y="672604"/>
            <a:ext cx="409908" cy="369332"/>
          </a:xfrm>
          <a:prstGeom prst="rect">
            <a:avLst/>
          </a:prstGeom>
          <a:noFill/>
        </p:spPr>
        <p:txBody>
          <a:bodyPr wrap="square" rtlCol="0">
            <a:spAutoFit/>
          </a:bodyPr>
          <a:lstStyle/>
          <a:p>
            <a:r>
              <a:rPr lang="en-US" b="1" dirty="0"/>
              <a:t>C</a:t>
            </a:r>
          </a:p>
        </p:txBody>
      </p:sp>
      <p:sp>
        <p:nvSpPr>
          <p:cNvPr id="49" name="TextBox 48">
            <a:extLst>
              <a:ext uri="{FF2B5EF4-FFF2-40B4-BE49-F238E27FC236}">
                <a16:creationId xmlns:a16="http://schemas.microsoft.com/office/drawing/2014/main" id="{44B167A1-FFAC-8F0B-B4F2-4F63E32B34D8}"/>
              </a:ext>
            </a:extLst>
          </p:cNvPr>
          <p:cNvSpPr txBox="1"/>
          <p:nvPr/>
        </p:nvSpPr>
        <p:spPr>
          <a:xfrm>
            <a:off x="154278" y="3743455"/>
            <a:ext cx="409908" cy="369332"/>
          </a:xfrm>
          <a:prstGeom prst="rect">
            <a:avLst/>
          </a:prstGeom>
          <a:noFill/>
        </p:spPr>
        <p:txBody>
          <a:bodyPr wrap="square" rtlCol="0">
            <a:spAutoFit/>
          </a:bodyPr>
          <a:lstStyle/>
          <a:p>
            <a:r>
              <a:rPr lang="en-US" b="1" dirty="0"/>
              <a:t>D</a:t>
            </a:r>
          </a:p>
        </p:txBody>
      </p:sp>
      <p:sp>
        <p:nvSpPr>
          <p:cNvPr id="50" name="TextBox 49">
            <a:extLst>
              <a:ext uri="{FF2B5EF4-FFF2-40B4-BE49-F238E27FC236}">
                <a16:creationId xmlns:a16="http://schemas.microsoft.com/office/drawing/2014/main" id="{9F5BFAF9-48E5-E573-9B3F-7BF8A257EDF8}"/>
              </a:ext>
            </a:extLst>
          </p:cNvPr>
          <p:cNvSpPr txBox="1"/>
          <p:nvPr/>
        </p:nvSpPr>
        <p:spPr>
          <a:xfrm>
            <a:off x="3806444" y="3746038"/>
            <a:ext cx="409908" cy="369332"/>
          </a:xfrm>
          <a:prstGeom prst="rect">
            <a:avLst/>
          </a:prstGeom>
          <a:noFill/>
        </p:spPr>
        <p:txBody>
          <a:bodyPr wrap="square" rtlCol="0">
            <a:spAutoFit/>
          </a:bodyPr>
          <a:lstStyle/>
          <a:p>
            <a:r>
              <a:rPr lang="en-US" b="1" dirty="0"/>
              <a:t>E</a:t>
            </a:r>
          </a:p>
        </p:txBody>
      </p:sp>
      <p:sp>
        <p:nvSpPr>
          <p:cNvPr id="51" name="TextBox 50">
            <a:extLst>
              <a:ext uri="{FF2B5EF4-FFF2-40B4-BE49-F238E27FC236}">
                <a16:creationId xmlns:a16="http://schemas.microsoft.com/office/drawing/2014/main" id="{7CAA9ABE-C789-1164-23A7-52E6A05D11BF}"/>
              </a:ext>
            </a:extLst>
          </p:cNvPr>
          <p:cNvSpPr txBox="1"/>
          <p:nvPr/>
        </p:nvSpPr>
        <p:spPr>
          <a:xfrm>
            <a:off x="7971553" y="3438848"/>
            <a:ext cx="409908" cy="369332"/>
          </a:xfrm>
          <a:prstGeom prst="rect">
            <a:avLst/>
          </a:prstGeom>
          <a:noFill/>
        </p:spPr>
        <p:txBody>
          <a:bodyPr wrap="square" rtlCol="0">
            <a:spAutoFit/>
          </a:bodyPr>
          <a:lstStyle/>
          <a:p>
            <a:r>
              <a:rPr lang="en-US" b="1" dirty="0"/>
              <a:t>F</a:t>
            </a:r>
          </a:p>
        </p:txBody>
      </p:sp>
      <p:sp>
        <p:nvSpPr>
          <p:cNvPr id="52" name="TextBox 51">
            <a:extLst>
              <a:ext uri="{FF2B5EF4-FFF2-40B4-BE49-F238E27FC236}">
                <a16:creationId xmlns:a16="http://schemas.microsoft.com/office/drawing/2014/main" id="{41C3E35F-C130-C114-0FAB-51C5042935BB}"/>
              </a:ext>
            </a:extLst>
          </p:cNvPr>
          <p:cNvSpPr txBox="1"/>
          <p:nvPr/>
        </p:nvSpPr>
        <p:spPr>
          <a:xfrm>
            <a:off x="4602675" y="5885203"/>
            <a:ext cx="931890" cy="369332"/>
          </a:xfrm>
          <a:prstGeom prst="rect">
            <a:avLst/>
          </a:prstGeom>
          <a:noFill/>
        </p:spPr>
        <p:txBody>
          <a:bodyPr wrap="square" rtlCol="0">
            <a:spAutoFit/>
          </a:bodyPr>
          <a:lstStyle/>
          <a:p>
            <a:r>
              <a:rPr lang="en-US" b="1" dirty="0"/>
              <a:t>Stage 2</a:t>
            </a:r>
          </a:p>
        </p:txBody>
      </p:sp>
      <p:sp>
        <p:nvSpPr>
          <p:cNvPr id="44" name="TextBox 43">
            <a:extLst>
              <a:ext uri="{FF2B5EF4-FFF2-40B4-BE49-F238E27FC236}">
                <a16:creationId xmlns:a16="http://schemas.microsoft.com/office/drawing/2014/main" id="{AC7566F2-D437-733F-8950-E0EA1AA70417}"/>
              </a:ext>
            </a:extLst>
          </p:cNvPr>
          <p:cNvSpPr txBox="1"/>
          <p:nvPr/>
        </p:nvSpPr>
        <p:spPr>
          <a:xfrm>
            <a:off x="720834" y="721815"/>
            <a:ext cx="2750994" cy="369332"/>
          </a:xfrm>
          <a:prstGeom prst="rect">
            <a:avLst/>
          </a:prstGeom>
          <a:noFill/>
        </p:spPr>
        <p:txBody>
          <a:bodyPr wrap="square" rtlCol="0">
            <a:spAutoFit/>
          </a:bodyPr>
          <a:lstStyle/>
          <a:p>
            <a:pPr algn="ctr"/>
            <a:r>
              <a:rPr lang="en-US" dirty="0"/>
              <a:t>ORC6 mRNA Expression</a:t>
            </a:r>
          </a:p>
        </p:txBody>
      </p:sp>
      <p:sp>
        <p:nvSpPr>
          <p:cNvPr id="45" name="TextBox 44">
            <a:extLst>
              <a:ext uri="{FF2B5EF4-FFF2-40B4-BE49-F238E27FC236}">
                <a16:creationId xmlns:a16="http://schemas.microsoft.com/office/drawing/2014/main" id="{FF45F09B-83B9-2F21-6E4C-7248FA1F9EF8}"/>
              </a:ext>
            </a:extLst>
          </p:cNvPr>
          <p:cNvSpPr txBox="1"/>
          <p:nvPr/>
        </p:nvSpPr>
        <p:spPr>
          <a:xfrm>
            <a:off x="8696708" y="715157"/>
            <a:ext cx="2750994" cy="369332"/>
          </a:xfrm>
          <a:prstGeom prst="rect">
            <a:avLst/>
          </a:prstGeom>
          <a:noFill/>
        </p:spPr>
        <p:txBody>
          <a:bodyPr wrap="square" rtlCol="0">
            <a:spAutoFit/>
          </a:bodyPr>
          <a:lstStyle/>
          <a:p>
            <a:pPr algn="ctr"/>
            <a:r>
              <a:rPr lang="en-US" dirty="0"/>
              <a:t>ORC6 mRNA Expression</a:t>
            </a:r>
          </a:p>
        </p:txBody>
      </p:sp>
      <p:sp>
        <p:nvSpPr>
          <p:cNvPr id="57" name="TextBox 56">
            <a:extLst>
              <a:ext uri="{FF2B5EF4-FFF2-40B4-BE49-F238E27FC236}">
                <a16:creationId xmlns:a16="http://schemas.microsoft.com/office/drawing/2014/main" id="{9ADD9BDB-3F07-088C-C4A8-D6F1E4541519}"/>
              </a:ext>
            </a:extLst>
          </p:cNvPr>
          <p:cNvSpPr txBox="1"/>
          <p:nvPr/>
        </p:nvSpPr>
        <p:spPr>
          <a:xfrm>
            <a:off x="4676410" y="717235"/>
            <a:ext cx="2750994" cy="369332"/>
          </a:xfrm>
          <a:prstGeom prst="rect">
            <a:avLst/>
          </a:prstGeom>
          <a:noFill/>
        </p:spPr>
        <p:txBody>
          <a:bodyPr wrap="square" rtlCol="0">
            <a:spAutoFit/>
          </a:bodyPr>
          <a:lstStyle/>
          <a:p>
            <a:pPr algn="ctr"/>
            <a:r>
              <a:rPr lang="en-US" dirty="0"/>
              <a:t>ORC6 mRNA Expression</a:t>
            </a:r>
          </a:p>
        </p:txBody>
      </p:sp>
      <p:sp>
        <p:nvSpPr>
          <p:cNvPr id="58" name="TextBox 57">
            <a:extLst>
              <a:ext uri="{FF2B5EF4-FFF2-40B4-BE49-F238E27FC236}">
                <a16:creationId xmlns:a16="http://schemas.microsoft.com/office/drawing/2014/main" id="{DFD2AAEB-9B7C-78F0-684B-A1033C444747}"/>
              </a:ext>
            </a:extLst>
          </p:cNvPr>
          <p:cNvSpPr txBox="1"/>
          <p:nvPr/>
        </p:nvSpPr>
        <p:spPr>
          <a:xfrm>
            <a:off x="755096" y="3937237"/>
            <a:ext cx="2750994" cy="369332"/>
          </a:xfrm>
          <a:prstGeom prst="rect">
            <a:avLst/>
          </a:prstGeom>
          <a:noFill/>
        </p:spPr>
        <p:txBody>
          <a:bodyPr wrap="square" rtlCol="0">
            <a:spAutoFit/>
          </a:bodyPr>
          <a:lstStyle/>
          <a:p>
            <a:pPr algn="ctr"/>
            <a:r>
              <a:rPr lang="en-US" dirty="0"/>
              <a:t>SKP2 mRNA Expression</a:t>
            </a:r>
          </a:p>
        </p:txBody>
      </p:sp>
      <p:sp>
        <p:nvSpPr>
          <p:cNvPr id="59" name="TextBox 58">
            <a:extLst>
              <a:ext uri="{FF2B5EF4-FFF2-40B4-BE49-F238E27FC236}">
                <a16:creationId xmlns:a16="http://schemas.microsoft.com/office/drawing/2014/main" id="{2A295FF3-A09D-BE6C-37CA-6FF0371F421F}"/>
              </a:ext>
            </a:extLst>
          </p:cNvPr>
          <p:cNvSpPr txBox="1"/>
          <p:nvPr/>
        </p:nvSpPr>
        <p:spPr>
          <a:xfrm>
            <a:off x="4839872" y="3930704"/>
            <a:ext cx="2750994" cy="369332"/>
          </a:xfrm>
          <a:prstGeom prst="rect">
            <a:avLst/>
          </a:prstGeom>
          <a:noFill/>
        </p:spPr>
        <p:txBody>
          <a:bodyPr wrap="square" rtlCol="0">
            <a:spAutoFit/>
          </a:bodyPr>
          <a:lstStyle/>
          <a:p>
            <a:pPr algn="ctr"/>
            <a:r>
              <a:rPr lang="en-US" dirty="0"/>
              <a:t>SKP2 mRNA Expression</a:t>
            </a:r>
          </a:p>
        </p:txBody>
      </p:sp>
      <p:sp>
        <p:nvSpPr>
          <p:cNvPr id="60" name="TextBox 59">
            <a:extLst>
              <a:ext uri="{FF2B5EF4-FFF2-40B4-BE49-F238E27FC236}">
                <a16:creationId xmlns:a16="http://schemas.microsoft.com/office/drawing/2014/main" id="{D5E798C5-6A3D-333F-633D-5D659F491BBB}"/>
              </a:ext>
            </a:extLst>
          </p:cNvPr>
          <p:cNvSpPr txBox="1"/>
          <p:nvPr/>
        </p:nvSpPr>
        <p:spPr>
          <a:xfrm>
            <a:off x="8533533" y="3961399"/>
            <a:ext cx="2750994" cy="369332"/>
          </a:xfrm>
          <a:prstGeom prst="rect">
            <a:avLst/>
          </a:prstGeom>
          <a:noFill/>
        </p:spPr>
        <p:txBody>
          <a:bodyPr wrap="square" rtlCol="0">
            <a:spAutoFit/>
          </a:bodyPr>
          <a:lstStyle/>
          <a:p>
            <a:pPr algn="ctr"/>
            <a:r>
              <a:rPr lang="en-US" dirty="0"/>
              <a:t>SKP2 mRNA Expression</a:t>
            </a:r>
          </a:p>
        </p:txBody>
      </p:sp>
    </p:spTree>
    <p:extLst>
      <p:ext uri="{BB962C8B-B14F-4D97-AF65-F5344CB8AC3E}">
        <p14:creationId xmlns:p14="http://schemas.microsoft.com/office/powerpoint/2010/main" val="2512723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31B7FA-08C2-63D6-0872-6BB92B1FC41F}"/>
              </a:ext>
            </a:extLst>
          </p:cNvPr>
          <p:cNvSpPr txBox="1"/>
          <p:nvPr/>
        </p:nvSpPr>
        <p:spPr>
          <a:xfrm>
            <a:off x="1277957" y="2664760"/>
            <a:ext cx="10653310" cy="2585323"/>
          </a:xfrm>
          <a:prstGeom prst="rect">
            <a:avLst/>
          </a:prstGeom>
          <a:noFill/>
        </p:spPr>
        <p:txBody>
          <a:bodyPr wrap="square">
            <a:spAutoFit/>
          </a:bodyPr>
          <a:lstStyle/>
          <a:p>
            <a:r>
              <a:rPr lang="en-GB" sz="1800" dirty="0"/>
              <a:t>Association between ORC6  and SKP2 mRNA expression and BCSS of different stages of invasive BC patients in the TCGA cohort </a:t>
            </a:r>
            <a:endParaRPr lang="en-US" sz="1800" i="1" dirty="0">
              <a:latin typeface="+mj-lt"/>
              <a:ea typeface="+mj-ea"/>
              <a:cs typeface="+mj-cs"/>
            </a:endParaRPr>
          </a:p>
          <a:p>
            <a:r>
              <a:rPr lang="en-US" sz="1800" b="1" dirty="0">
                <a:latin typeface="+mj-lt"/>
                <a:ea typeface="+mj-ea"/>
                <a:cs typeface="+mj-cs"/>
              </a:rPr>
              <a:t>A.</a:t>
            </a:r>
            <a:r>
              <a:rPr lang="en-US" sz="1800" dirty="0">
                <a:latin typeface="+mj-lt"/>
                <a:ea typeface="+mj-ea"/>
                <a:cs typeface="+mj-cs"/>
              </a:rPr>
              <a:t> ORC6 mRNA Expression in Sage 1 BC Patients</a:t>
            </a:r>
          </a:p>
          <a:p>
            <a:r>
              <a:rPr lang="en-US" sz="1800" b="1" dirty="0">
                <a:latin typeface="+mj-lt"/>
                <a:ea typeface="+mj-ea"/>
                <a:cs typeface="+mj-cs"/>
              </a:rPr>
              <a:t>B.</a:t>
            </a:r>
            <a:r>
              <a:rPr lang="en-US" sz="1800" dirty="0">
                <a:latin typeface="+mj-lt"/>
                <a:ea typeface="+mj-ea"/>
                <a:cs typeface="+mj-cs"/>
              </a:rPr>
              <a:t> ORC6 mRNA Expression in Sage 2 BC Patients.</a:t>
            </a:r>
          </a:p>
          <a:p>
            <a:r>
              <a:rPr lang="en-US" sz="1800" b="1" dirty="0">
                <a:latin typeface="+mj-lt"/>
                <a:ea typeface="+mj-ea"/>
                <a:cs typeface="+mj-cs"/>
              </a:rPr>
              <a:t>C.</a:t>
            </a:r>
            <a:r>
              <a:rPr lang="en-US" sz="1800" dirty="0">
                <a:latin typeface="+mj-lt"/>
                <a:ea typeface="+mj-ea"/>
                <a:cs typeface="+mj-cs"/>
              </a:rPr>
              <a:t> ORC6 mRNA Expression in Sage 3 BC Patients.</a:t>
            </a:r>
          </a:p>
          <a:p>
            <a:r>
              <a:rPr lang="en-US" sz="1800" b="1" dirty="0">
                <a:latin typeface="+mj-lt"/>
                <a:ea typeface="+mj-ea"/>
                <a:cs typeface="+mj-cs"/>
              </a:rPr>
              <a:t>D.</a:t>
            </a:r>
            <a:r>
              <a:rPr lang="en-US" sz="1800" dirty="0">
                <a:latin typeface="+mj-lt"/>
                <a:ea typeface="+mj-ea"/>
                <a:cs typeface="+mj-cs"/>
              </a:rPr>
              <a:t> SKP2 mRNA Expression in Sage 1 BC Patients</a:t>
            </a:r>
          </a:p>
          <a:p>
            <a:r>
              <a:rPr lang="en-US" sz="1800" b="1" dirty="0">
                <a:latin typeface="+mj-lt"/>
                <a:ea typeface="+mj-ea"/>
                <a:cs typeface="+mj-cs"/>
              </a:rPr>
              <a:t>E.</a:t>
            </a:r>
            <a:r>
              <a:rPr lang="en-US" sz="1800" dirty="0">
                <a:latin typeface="+mj-lt"/>
                <a:ea typeface="+mj-ea"/>
                <a:cs typeface="+mj-cs"/>
              </a:rPr>
              <a:t> SKP2 mRNA Expression in Sage 2 BC Patients.</a:t>
            </a:r>
          </a:p>
          <a:p>
            <a:r>
              <a:rPr lang="en-US" sz="1800" b="1" dirty="0">
                <a:latin typeface="+mj-lt"/>
                <a:ea typeface="+mj-ea"/>
                <a:cs typeface="+mj-cs"/>
              </a:rPr>
              <a:t>F.</a:t>
            </a:r>
            <a:r>
              <a:rPr lang="en-US" sz="1800" dirty="0">
                <a:latin typeface="+mj-lt"/>
                <a:ea typeface="+mj-ea"/>
                <a:cs typeface="+mj-cs"/>
              </a:rPr>
              <a:t> SKP2 mRNA Expression in Sage 3 </a:t>
            </a:r>
            <a:r>
              <a:rPr lang="en-US" sz="1800">
                <a:latin typeface="+mj-lt"/>
                <a:ea typeface="+mj-ea"/>
                <a:cs typeface="+mj-cs"/>
              </a:rPr>
              <a:t>BC Patients</a:t>
            </a:r>
            <a:r>
              <a:rPr lang="en-US">
                <a:latin typeface="+mj-lt"/>
                <a:ea typeface="+mj-ea"/>
                <a:cs typeface="+mj-cs"/>
              </a:rPr>
              <a:t>.</a:t>
            </a:r>
            <a:endParaRPr lang="en-US" sz="1800" dirty="0">
              <a:latin typeface="+mj-lt"/>
              <a:ea typeface="+mj-ea"/>
              <a:cs typeface="+mj-cs"/>
            </a:endParaRPr>
          </a:p>
          <a:p>
            <a:endParaRPr lang="en-US" dirty="0">
              <a:latin typeface="+mj-lt"/>
              <a:ea typeface="+mj-ea"/>
              <a:cs typeface="+mj-cs"/>
            </a:endParaRPr>
          </a:p>
        </p:txBody>
      </p:sp>
    </p:spTree>
    <p:extLst>
      <p:ext uri="{BB962C8B-B14F-4D97-AF65-F5344CB8AC3E}">
        <p14:creationId xmlns:p14="http://schemas.microsoft.com/office/powerpoint/2010/main" val="2814368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5511-F04E-9F9B-CACE-1D60281404B1}"/>
              </a:ext>
            </a:extLst>
          </p:cNvPr>
          <p:cNvSpPr txBox="1">
            <a:spLocks/>
          </p:cNvSpPr>
          <p:nvPr/>
        </p:nvSpPr>
        <p:spPr>
          <a:xfrm>
            <a:off x="4496334" y="3160378"/>
            <a:ext cx="4367447" cy="5372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rgbClr val="212121"/>
                </a:solidFill>
                <a:latin typeface="Verdana" panose="020B0604030504040204" pitchFamily="34" charset="0"/>
                <a:cs typeface="Segoe UI" panose="020B0502040204020203" pitchFamily="34" charset="0"/>
              </a:rPr>
              <a:t>Supplementary Figure 5</a:t>
            </a:r>
          </a:p>
        </p:txBody>
      </p:sp>
    </p:spTree>
    <p:extLst>
      <p:ext uri="{BB962C8B-B14F-4D97-AF65-F5344CB8AC3E}">
        <p14:creationId xmlns:p14="http://schemas.microsoft.com/office/powerpoint/2010/main" val="1807402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B533E2CF-64A7-9D1E-A68F-5D2B8B534A1C}"/>
              </a:ext>
            </a:extLst>
          </p:cNvPr>
          <p:cNvPicPr preferRelativeResize="0">
            <a:picLocks/>
          </p:cNvPicPr>
          <p:nvPr/>
        </p:nvPicPr>
        <p:blipFill>
          <a:blip r:embed="rId2"/>
          <a:stretch>
            <a:fillRect/>
          </a:stretch>
        </p:blipFill>
        <p:spPr>
          <a:xfrm>
            <a:off x="4013218" y="3845301"/>
            <a:ext cx="3600000" cy="3121221"/>
          </a:xfrm>
          <a:prstGeom prst="rect">
            <a:avLst/>
          </a:prstGeom>
        </p:spPr>
      </p:pic>
      <p:pic>
        <p:nvPicPr>
          <p:cNvPr id="3" name="Picture 2">
            <a:extLst>
              <a:ext uri="{FF2B5EF4-FFF2-40B4-BE49-F238E27FC236}">
                <a16:creationId xmlns:a16="http://schemas.microsoft.com/office/drawing/2014/main" id="{B470E11A-59AB-E2E2-DF26-01E7ADA40854}"/>
              </a:ext>
            </a:extLst>
          </p:cNvPr>
          <p:cNvPicPr preferRelativeResize="0">
            <a:picLocks/>
          </p:cNvPicPr>
          <p:nvPr/>
        </p:nvPicPr>
        <p:blipFill>
          <a:blip r:embed="rId3"/>
          <a:stretch>
            <a:fillRect/>
          </a:stretch>
        </p:blipFill>
        <p:spPr>
          <a:xfrm>
            <a:off x="292871" y="901361"/>
            <a:ext cx="3600000" cy="2652526"/>
          </a:xfrm>
          <a:prstGeom prst="rect">
            <a:avLst/>
          </a:prstGeom>
        </p:spPr>
      </p:pic>
      <p:sp>
        <p:nvSpPr>
          <p:cNvPr id="5" name="TextBox 4">
            <a:extLst>
              <a:ext uri="{FF2B5EF4-FFF2-40B4-BE49-F238E27FC236}">
                <a16:creationId xmlns:a16="http://schemas.microsoft.com/office/drawing/2014/main" id="{DA844D47-6924-D30A-095E-6B6C83836EE5}"/>
              </a:ext>
            </a:extLst>
          </p:cNvPr>
          <p:cNvSpPr txBox="1"/>
          <p:nvPr/>
        </p:nvSpPr>
        <p:spPr>
          <a:xfrm>
            <a:off x="885186" y="579757"/>
            <a:ext cx="2750994" cy="369332"/>
          </a:xfrm>
          <a:prstGeom prst="rect">
            <a:avLst/>
          </a:prstGeom>
          <a:noFill/>
        </p:spPr>
        <p:txBody>
          <a:bodyPr wrap="square" rtlCol="0">
            <a:spAutoFit/>
          </a:bodyPr>
          <a:lstStyle/>
          <a:p>
            <a:pPr algn="ctr"/>
            <a:r>
              <a:rPr lang="en-US" dirty="0"/>
              <a:t>ORC6 mRNA Expression</a:t>
            </a:r>
          </a:p>
        </p:txBody>
      </p:sp>
      <p:sp>
        <p:nvSpPr>
          <p:cNvPr id="6" name="TextBox 5">
            <a:extLst>
              <a:ext uri="{FF2B5EF4-FFF2-40B4-BE49-F238E27FC236}">
                <a16:creationId xmlns:a16="http://schemas.microsoft.com/office/drawing/2014/main" id="{14E5A444-A396-C514-AD72-D891ACDCBDFB}"/>
              </a:ext>
            </a:extLst>
          </p:cNvPr>
          <p:cNvSpPr txBox="1"/>
          <p:nvPr/>
        </p:nvSpPr>
        <p:spPr>
          <a:xfrm>
            <a:off x="2547984" y="2485420"/>
            <a:ext cx="1343975" cy="523220"/>
          </a:xfrm>
          <a:prstGeom prst="rect">
            <a:avLst/>
          </a:prstGeom>
          <a:noFill/>
        </p:spPr>
        <p:txBody>
          <a:bodyPr wrap="square" rtlCol="0">
            <a:spAutoFit/>
          </a:bodyPr>
          <a:lstStyle/>
          <a:p>
            <a:r>
              <a:rPr lang="en-US" sz="1400" dirty="0"/>
              <a:t>Log rank= 4.56</a:t>
            </a:r>
          </a:p>
          <a:p>
            <a:r>
              <a:rPr lang="en-US" sz="1400" dirty="0"/>
              <a:t>p =0.03</a:t>
            </a:r>
          </a:p>
        </p:txBody>
      </p:sp>
      <p:sp>
        <p:nvSpPr>
          <p:cNvPr id="7" name="TextBox 6">
            <a:extLst>
              <a:ext uri="{FF2B5EF4-FFF2-40B4-BE49-F238E27FC236}">
                <a16:creationId xmlns:a16="http://schemas.microsoft.com/office/drawing/2014/main" id="{93B99070-5151-488F-9D1E-382F1D60BACB}"/>
              </a:ext>
            </a:extLst>
          </p:cNvPr>
          <p:cNvSpPr txBox="1"/>
          <p:nvPr/>
        </p:nvSpPr>
        <p:spPr>
          <a:xfrm>
            <a:off x="767635" y="2692480"/>
            <a:ext cx="1263074" cy="369332"/>
          </a:xfrm>
          <a:prstGeom prst="rect">
            <a:avLst/>
          </a:prstGeom>
          <a:noFill/>
        </p:spPr>
        <p:txBody>
          <a:bodyPr wrap="square" rtlCol="0">
            <a:spAutoFit/>
          </a:bodyPr>
          <a:lstStyle/>
          <a:p>
            <a:r>
              <a:rPr lang="en-US" b="1" dirty="0"/>
              <a:t>Luminal BC</a:t>
            </a:r>
          </a:p>
        </p:txBody>
      </p:sp>
      <p:sp>
        <p:nvSpPr>
          <p:cNvPr id="10" name="TextBox 9">
            <a:extLst>
              <a:ext uri="{FF2B5EF4-FFF2-40B4-BE49-F238E27FC236}">
                <a16:creationId xmlns:a16="http://schemas.microsoft.com/office/drawing/2014/main" id="{41116B7A-1B14-EAA4-78F1-38490324DDB4}"/>
              </a:ext>
            </a:extLst>
          </p:cNvPr>
          <p:cNvSpPr txBox="1"/>
          <p:nvPr/>
        </p:nvSpPr>
        <p:spPr>
          <a:xfrm>
            <a:off x="2312801" y="1085343"/>
            <a:ext cx="1463070" cy="307777"/>
          </a:xfrm>
          <a:prstGeom prst="rect">
            <a:avLst/>
          </a:prstGeom>
          <a:noFill/>
        </p:spPr>
        <p:txBody>
          <a:bodyPr wrap="square" rtlCol="0">
            <a:spAutoFit/>
          </a:bodyPr>
          <a:lstStyle/>
          <a:p>
            <a:r>
              <a:rPr lang="en-US" sz="1400" dirty="0"/>
              <a:t>Low ORC6 =513</a:t>
            </a:r>
          </a:p>
        </p:txBody>
      </p:sp>
      <p:sp>
        <p:nvSpPr>
          <p:cNvPr id="11" name="TextBox 10">
            <a:extLst>
              <a:ext uri="{FF2B5EF4-FFF2-40B4-BE49-F238E27FC236}">
                <a16:creationId xmlns:a16="http://schemas.microsoft.com/office/drawing/2014/main" id="{69908EB2-EE8A-E28D-6046-316BFA33F998}"/>
              </a:ext>
            </a:extLst>
          </p:cNvPr>
          <p:cNvSpPr txBox="1"/>
          <p:nvPr/>
        </p:nvSpPr>
        <p:spPr>
          <a:xfrm>
            <a:off x="2358352" y="1642206"/>
            <a:ext cx="1440006" cy="307777"/>
          </a:xfrm>
          <a:prstGeom prst="rect">
            <a:avLst/>
          </a:prstGeom>
          <a:noFill/>
        </p:spPr>
        <p:txBody>
          <a:bodyPr wrap="square" rtlCol="0">
            <a:spAutoFit/>
          </a:bodyPr>
          <a:lstStyle/>
          <a:p>
            <a:r>
              <a:rPr lang="en-US" sz="1400" dirty="0"/>
              <a:t>High ORC6 =108</a:t>
            </a:r>
          </a:p>
        </p:txBody>
      </p:sp>
      <p:pic>
        <p:nvPicPr>
          <p:cNvPr id="16" name="Picture 15">
            <a:extLst>
              <a:ext uri="{FF2B5EF4-FFF2-40B4-BE49-F238E27FC236}">
                <a16:creationId xmlns:a16="http://schemas.microsoft.com/office/drawing/2014/main" id="{5C73E24E-4E74-CE63-BCC6-6473EEE675B4}"/>
              </a:ext>
            </a:extLst>
          </p:cNvPr>
          <p:cNvPicPr preferRelativeResize="0">
            <a:picLocks/>
          </p:cNvPicPr>
          <p:nvPr/>
        </p:nvPicPr>
        <p:blipFill>
          <a:blip r:embed="rId4"/>
          <a:stretch>
            <a:fillRect/>
          </a:stretch>
        </p:blipFill>
        <p:spPr>
          <a:xfrm>
            <a:off x="3900618" y="556802"/>
            <a:ext cx="3562659" cy="3047091"/>
          </a:xfrm>
          <a:prstGeom prst="rect">
            <a:avLst/>
          </a:prstGeom>
        </p:spPr>
      </p:pic>
      <p:pic>
        <p:nvPicPr>
          <p:cNvPr id="18" name="Picture 17">
            <a:extLst>
              <a:ext uri="{FF2B5EF4-FFF2-40B4-BE49-F238E27FC236}">
                <a16:creationId xmlns:a16="http://schemas.microsoft.com/office/drawing/2014/main" id="{34517FF1-EA3C-3464-2FBE-AD126CD01E4B}"/>
              </a:ext>
            </a:extLst>
          </p:cNvPr>
          <p:cNvPicPr preferRelativeResize="0">
            <a:picLocks/>
          </p:cNvPicPr>
          <p:nvPr/>
        </p:nvPicPr>
        <p:blipFill>
          <a:blip r:embed="rId5"/>
          <a:stretch>
            <a:fillRect/>
          </a:stretch>
        </p:blipFill>
        <p:spPr>
          <a:xfrm>
            <a:off x="7610401" y="746424"/>
            <a:ext cx="3600000" cy="2778434"/>
          </a:xfrm>
          <a:prstGeom prst="rect">
            <a:avLst/>
          </a:prstGeom>
        </p:spPr>
      </p:pic>
      <p:sp>
        <p:nvSpPr>
          <p:cNvPr id="19" name="TextBox 18">
            <a:extLst>
              <a:ext uri="{FF2B5EF4-FFF2-40B4-BE49-F238E27FC236}">
                <a16:creationId xmlns:a16="http://schemas.microsoft.com/office/drawing/2014/main" id="{069060CC-F131-34BC-EA00-BCDD8D27A113}"/>
              </a:ext>
            </a:extLst>
          </p:cNvPr>
          <p:cNvSpPr txBox="1"/>
          <p:nvPr/>
        </p:nvSpPr>
        <p:spPr>
          <a:xfrm>
            <a:off x="8084922" y="2627664"/>
            <a:ext cx="713981" cy="369332"/>
          </a:xfrm>
          <a:prstGeom prst="rect">
            <a:avLst/>
          </a:prstGeom>
          <a:noFill/>
        </p:spPr>
        <p:txBody>
          <a:bodyPr wrap="square" rtlCol="0">
            <a:spAutoFit/>
          </a:bodyPr>
          <a:lstStyle/>
          <a:p>
            <a:r>
              <a:rPr lang="en-US" b="1" dirty="0"/>
              <a:t>TNBC</a:t>
            </a:r>
          </a:p>
        </p:txBody>
      </p:sp>
      <p:sp>
        <p:nvSpPr>
          <p:cNvPr id="20" name="TextBox 19">
            <a:extLst>
              <a:ext uri="{FF2B5EF4-FFF2-40B4-BE49-F238E27FC236}">
                <a16:creationId xmlns:a16="http://schemas.microsoft.com/office/drawing/2014/main" id="{0E176151-DE34-C244-1AAF-268DC9DCF4A4}"/>
              </a:ext>
            </a:extLst>
          </p:cNvPr>
          <p:cNvSpPr txBox="1"/>
          <p:nvPr/>
        </p:nvSpPr>
        <p:spPr>
          <a:xfrm>
            <a:off x="4343400" y="2651852"/>
            <a:ext cx="848925" cy="369332"/>
          </a:xfrm>
          <a:prstGeom prst="rect">
            <a:avLst/>
          </a:prstGeom>
          <a:noFill/>
        </p:spPr>
        <p:txBody>
          <a:bodyPr wrap="square" rtlCol="0">
            <a:spAutoFit/>
          </a:bodyPr>
          <a:lstStyle/>
          <a:p>
            <a:r>
              <a:rPr lang="en-US" b="1" dirty="0"/>
              <a:t>HER2+</a:t>
            </a:r>
          </a:p>
        </p:txBody>
      </p:sp>
      <p:sp>
        <p:nvSpPr>
          <p:cNvPr id="21" name="TextBox 20">
            <a:extLst>
              <a:ext uri="{FF2B5EF4-FFF2-40B4-BE49-F238E27FC236}">
                <a16:creationId xmlns:a16="http://schemas.microsoft.com/office/drawing/2014/main" id="{66A68FF4-8A9E-A852-2B94-E22A89340E68}"/>
              </a:ext>
            </a:extLst>
          </p:cNvPr>
          <p:cNvSpPr txBox="1"/>
          <p:nvPr/>
        </p:nvSpPr>
        <p:spPr>
          <a:xfrm>
            <a:off x="9490313" y="995047"/>
            <a:ext cx="1599610" cy="307777"/>
          </a:xfrm>
          <a:prstGeom prst="rect">
            <a:avLst/>
          </a:prstGeom>
          <a:noFill/>
        </p:spPr>
        <p:txBody>
          <a:bodyPr wrap="square" rtlCol="0">
            <a:spAutoFit/>
          </a:bodyPr>
          <a:lstStyle/>
          <a:p>
            <a:r>
              <a:rPr lang="en-US" sz="1400" dirty="0"/>
              <a:t>Low ORC6 =16</a:t>
            </a:r>
          </a:p>
        </p:txBody>
      </p:sp>
      <p:sp>
        <p:nvSpPr>
          <p:cNvPr id="22" name="TextBox 21">
            <a:extLst>
              <a:ext uri="{FF2B5EF4-FFF2-40B4-BE49-F238E27FC236}">
                <a16:creationId xmlns:a16="http://schemas.microsoft.com/office/drawing/2014/main" id="{8C5A77B1-FC7C-6273-E176-35BD3C911785}"/>
              </a:ext>
            </a:extLst>
          </p:cNvPr>
          <p:cNvSpPr txBox="1"/>
          <p:nvPr/>
        </p:nvSpPr>
        <p:spPr>
          <a:xfrm>
            <a:off x="5579375" y="1013044"/>
            <a:ext cx="1599610" cy="307777"/>
          </a:xfrm>
          <a:prstGeom prst="rect">
            <a:avLst/>
          </a:prstGeom>
          <a:noFill/>
        </p:spPr>
        <p:txBody>
          <a:bodyPr wrap="square" rtlCol="0">
            <a:spAutoFit/>
          </a:bodyPr>
          <a:lstStyle/>
          <a:p>
            <a:r>
              <a:rPr lang="en-US" sz="1400" dirty="0"/>
              <a:t>Low ORC6 =22</a:t>
            </a:r>
          </a:p>
        </p:txBody>
      </p:sp>
      <p:sp>
        <p:nvSpPr>
          <p:cNvPr id="23" name="TextBox 22">
            <a:extLst>
              <a:ext uri="{FF2B5EF4-FFF2-40B4-BE49-F238E27FC236}">
                <a16:creationId xmlns:a16="http://schemas.microsoft.com/office/drawing/2014/main" id="{D2CCCC38-50E1-971C-91F9-39B492A16279}"/>
              </a:ext>
            </a:extLst>
          </p:cNvPr>
          <p:cNvSpPr txBox="1"/>
          <p:nvPr/>
        </p:nvSpPr>
        <p:spPr>
          <a:xfrm>
            <a:off x="5420633" y="1796095"/>
            <a:ext cx="1828800" cy="307777"/>
          </a:xfrm>
          <a:prstGeom prst="rect">
            <a:avLst/>
          </a:prstGeom>
          <a:noFill/>
        </p:spPr>
        <p:txBody>
          <a:bodyPr wrap="square" rtlCol="0">
            <a:spAutoFit/>
          </a:bodyPr>
          <a:lstStyle/>
          <a:p>
            <a:r>
              <a:rPr lang="en-US" sz="1400" dirty="0"/>
              <a:t>High ORC6 =33</a:t>
            </a:r>
          </a:p>
        </p:txBody>
      </p:sp>
      <p:sp>
        <p:nvSpPr>
          <p:cNvPr id="24" name="TextBox 23">
            <a:extLst>
              <a:ext uri="{FF2B5EF4-FFF2-40B4-BE49-F238E27FC236}">
                <a16:creationId xmlns:a16="http://schemas.microsoft.com/office/drawing/2014/main" id="{FADC3B62-87A1-68E2-26B2-9472C919B954}"/>
              </a:ext>
            </a:extLst>
          </p:cNvPr>
          <p:cNvSpPr txBox="1"/>
          <p:nvPr/>
        </p:nvSpPr>
        <p:spPr>
          <a:xfrm>
            <a:off x="9388640" y="1516967"/>
            <a:ext cx="1828800" cy="307777"/>
          </a:xfrm>
          <a:prstGeom prst="rect">
            <a:avLst/>
          </a:prstGeom>
          <a:noFill/>
        </p:spPr>
        <p:txBody>
          <a:bodyPr wrap="square" rtlCol="0">
            <a:spAutoFit/>
          </a:bodyPr>
          <a:lstStyle/>
          <a:p>
            <a:r>
              <a:rPr lang="en-US" sz="1400" dirty="0"/>
              <a:t>High ORC6 =76</a:t>
            </a:r>
          </a:p>
        </p:txBody>
      </p:sp>
      <p:sp>
        <p:nvSpPr>
          <p:cNvPr id="25" name="TextBox 24">
            <a:extLst>
              <a:ext uri="{FF2B5EF4-FFF2-40B4-BE49-F238E27FC236}">
                <a16:creationId xmlns:a16="http://schemas.microsoft.com/office/drawing/2014/main" id="{169454F1-1641-F7DD-AA6C-1093F0C816DD}"/>
              </a:ext>
            </a:extLst>
          </p:cNvPr>
          <p:cNvSpPr txBox="1"/>
          <p:nvPr/>
        </p:nvSpPr>
        <p:spPr>
          <a:xfrm>
            <a:off x="9674234" y="2413191"/>
            <a:ext cx="1407390" cy="523220"/>
          </a:xfrm>
          <a:prstGeom prst="rect">
            <a:avLst/>
          </a:prstGeom>
          <a:noFill/>
        </p:spPr>
        <p:txBody>
          <a:bodyPr wrap="square" rtlCol="0">
            <a:spAutoFit/>
          </a:bodyPr>
          <a:lstStyle/>
          <a:p>
            <a:r>
              <a:rPr lang="en-US" sz="1400" dirty="0"/>
              <a:t>Log rank= 0.052</a:t>
            </a:r>
          </a:p>
          <a:p>
            <a:r>
              <a:rPr lang="en-US" sz="1400" dirty="0"/>
              <a:t>p =0.82</a:t>
            </a:r>
          </a:p>
        </p:txBody>
      </p:sp>
      <p:pic>
        <p:nvPicPr>
          <p:cNvPr id="29" name="Picture 28">
            <a:extLst>
              <a:ext uri="{FF2B5EF4-FFF2-40B4-BE49-F238E27FC236}">
                <a16:creationId xmlns:a16="http://schemas.microsoft.com/office/drawing/2014/main" id="{BBEBFEC7-2C41-4F3C-C3CB-68A3B389F0F5}"/>
              </a:ext>
            </a:extLst>
          </p:cNvPr>
          <p:cNvPicPr preferRelativeResize="0">
            <a:picLocks/>
          </p:cNvPicPr>
          <p:nvPr/>
        </p:nvPicPr>
        <p:blipFill>
          <a:blip r:embed="rId6"/>
          <a:stretch>
            <a:fillRect/>
          </a:stretch>
        </p:blipFill>
        <p:spPr>
          <a:xfrm>
            <a:off x="7714446" y="4049443"/>
            <a:ext cx="3596146" cy="2843237"/>
          </a:xfrm>
          <a:prstGeom prst="rect">
            <a:avLst/>
          </a:prstGeom>
        </p:spPr>
      </p:pic>
      <p:sp>
        <p:nvSpPr>
          <p:cNvPr id="30" name="TextBox 29">
            <a:extLst>
              <a:ext uri="{FF2B5EF4-FFF2-40B4-BE49-F238E27FC236}">
                <a16:creationId xmlns:a16="http://schemas.microsoft.com/office/drawing/2014/main" id="{66FEF5FB-E99F-ABB9-C962-75203633359F}"/>
              </a:ext>
            </a:extLst>
          </p:cNvPr>
          <p:cNvSpPr txBox="1"/>
          <p:nvPr/>
        </p:nvSpPr>
        <p:spPr>
          <a:xfrm>
            <a:off x="9828250" y="5721049"/>
            <a:ext cx="1291577" cy="523220"/>
          </a:xfrm>
          <a:prstGeom prst="rect">
            <a:avLst/>
          </a:prstGeom>
          <a:noFill/>
        </p:spPr>
        <p:txBody>
          <a:bodyPr wrap="square" rtlCol="0">
            <a:spAutoFit/>
          </a:bodyPr>
          <a:lstStyle/>
          <a:p>
            <a:r>
              <a:rPr lang="en-US" sz="1400" dirty="0"/>
              <a:t>Log rank= 0.35</a:t>
            </a:r>
          </a:p>
          <a:p>
            <a:r>
              <a:rPr lang="en-US" sz="1400" dirty="0"/>
              <a:t>p =0. 553</a:t>
            </a:r>
          </a:p>
        </p:txBody>
      </p:sp>
      <p:sp>
        <p:nvSpPr>
          <p:cNvPr id="31" name="TextBox 30">
            <a:extLst>
              <a:ext uri="{FF2B5EF4-FFF2-40B4-BE49-F238E27FC236}">
                <a16:creationId xmlns:a16="http://schemas.microsoft.com/office/drawing/2014/main" id="{DB255891-0E9F-9DA4-9771-BCD0B8845767}"/>
              </a:ext>
            </a:extLst>
          </p:cNvPr>
          <p:cNvSpPr txBox="1"/>
          <p:nvPr/>
        </p:nvSpPr>
        <p:spPr>
          <a:xfrm>
            <a:off x="8131237" y="5942497"/>
            <a:ext cx="743196" cy="369332"/>
          </a:xfrm>
          <a:prstGeom prst="rect">
            <a:avLst/>
          </a:prstGeom>
          <a:noFill/>
        </p:spPr>
        <p:txBody>
          <a:bodyPr wrap="square" rtlCol="0">
            <a:spAutoFit/>
          </a:bodyPr>
          <a:lstStyle/>
          <a:p>
            <a:r>
              <a:rPr lang="en-US" b="1" dirty="0"/>
              <a:t>TNBC</a:t>
            </a:r>
          </a:p>
        </p:txBody>
      </p:sp>
      <p:sp>
        <p:nvSpPr>
          <p:cNvPr id="32" name="TextBox 31">
            <a:extLst>
              <a:ext uri="{FF2B5EF4-FFF2-40B4-BE49-F238E27FC236}">
                <a16:creationId xmlns:a16="http://schemas.microsoft.com/office/drawing/2014/main" id="{34F0D269-5702-455A-0636-0896D381B1F0}"/>
              </a:ext>
            </a:extLst>
          </p:cNvPr>
          <p:cNvSpPr txBox="1"/>
          <p:nvPr/>
        </p:nvSpPr>
        <p:spPr>
          <a:xfrm>
            <a:off x="9767340" y="4821677"/>
            <a:ext cx="1352487" cy="307777"/>
          </a:xfrm>
          <a:prstGeom prst="rect">
            <a:avLst/>
          </a:prstGeom>
          <a:noFill/>
        </p:spPr>
        <p:txBody>
          <a:bodyPr wrap="square" rtlCol="0">
            <a:spAutoFit/>
          </a:bodyPr>
          <a:lstStyle/>
          <a:p>
            <a:r>
              <a:rPr lang="en-US" sz="1400" dirty="0"/>
              <a:t>High SKP2 =76</a:t>
            </a:r>
          </a:p>
        </p:txBody>
      </p:sp>
      <p:sp>
        <p:nvSpPr>
          <p:cNvPr id="33" name="TextBox 32">
            <a:extLst>
              <a:ext uri="{FF2B5EF4-FFF2-40B4-BE49-F238E27FC236}">
                <a16:creationId xmlns:a16="http://schemas.microsoft.com/office/drawing/2014/main" id="{5831F050-0E0B-F8AF-8546-033DB6C3C21D}"/>
              </a:ext>
            </a:extLst>
          </p:cNvPr>
          <p:cNvSpPr txBox="1"/>
          <p:nvPr/>
        </p:nvSpPr>
        <p:spPr>
          <a:xfrm>
            <a:off x="9790731" y="4264886"/>
            <a:ext cx="1329096" cy="307777"/>
          </a:xfrm>
          <a:prstGeom prst="rect">
            <a:avLst/>
          </a:prstGeom>
          <a:noFill/>
        </p:spPr>
        <p:txBody>
          <a:bodyPr wrap="square" rtlCol="0">
            <a:spAutoFit/>
          </a:bodyPr>
          <a:lstStyle/>
          <a:p>
            <a:r>
              <a:rPr lang="en-US" sz="1400" dirty="0"/>
              <a:t>Low SKP2=16</a:t>
            </a:r>
          </a:p>
        </p:txBody>
      </p:sp>
      <p:sp>
        <p:nvSpPr>
          <p:cNvPr id="34" name="TextBox 33">
            <a:extLst>
              <a:ext uri="{FF2B5EF4-FFF2-40B4-BE49-F238E27FC236}">
                <a16:creationId xmlns:a16="http://schemas.microsoft.com/office/drawing/2014/main" id="{9A547C02-66C1-4435-9E10-4D756626D517}"/>
              </a:ext>
            </a:extLst>
          </p:cNvPr>
          <p:cNvSpPr txBox="1"/>
          <p:nvPr/>
        </p:nvSpPr>
        <p:spPr>
          <a:xfrm>
            <a:off x="6111575" y="2344871"/>
            <a:ext cx="1278613" cy="523220"/>
          </a:xfrm>
          <a:prstGeom prst="rect">
            <a:avLst/>
          </a:prstGeom>
          <a:noFill/>
        </p:spPr>
        <p:txBody>
          <a:bodyPr wrap="square" rtlCol="0">
            <a:spAutoFit/>
          </a:bodyPr>
          <a:lstStyle/>
          <a:p>
            <a:r>
              <a:rPr lang="en-US" sz="1400" dirty="0"/>
              <a:t>Log rank= 0.04</a:t>
            </a:r>
          </a:p>
          <a:p>
            <a:r>
              <a:rPr lang="en-US" sz="1400" dirty="0"/>
              <a:t>p =0.84</a:t>
            </a:r>
          </a:p>
        </p:txBody>
      </p:sp>
      <p:pic>
        <p:nvPicPr>
          <p:cNvPr id="36" name="Picture 35">
            <a:extLst>
              <a:ext uri="{FF2B5EF4-FFF2-40B4-BE49-F238E27FC236}">
                <a16:creationId xmlns:a16="http://schemas.microsoft.com/office/drawing/2014/main" id="{D7F3AD87-943E-E017-76BE-2046A78F9C5F}"/>
              </a:ext>
            </a:extLst>
          </p:cNvPr>
          <p:cNvPicPr preferRelativeResize="0">
            <a:picLocks/>
          </p:cNvPicPr>
          <p:nvPr/>
        </p:nvPicPr>
        <p:blipFill>
          <a:blip r:embed="rId7"/>
          <a:stretch>
            <a:fillRect/>
          </a:stretch>
        </p:blipFill>
        <p:spPr>
          <a:xfrm>
            <a:off x="288673" y="3808437"/>
            <a:ext cx="3623317" cy="3185173"/>
          </a:xfrm>
          <a:prstGeom prst="rect">
            <a:avLst/>
          </a:prstGeom>
        </p:spPr>
      </p:pic>
      <p:sp>
        <p:nvSpPr>
          <p:cNvPr id="37" name="TextBox 36">
            <a:extLst>
              <a:ext uri="{FF2B5EF4-FFF2-40B4-BE49-F238E27FC236}">
                <a16:creationId xmlns:a16="http://schemas.microsoft.com/office/drawing/2014/main" id="{4799CB96-3B2F-B4AB-D3F1-252BCA118823}"/>
              </a:ext>
            </a:extLst>
          </p:cNvPr>
          <p:cNvSpPr txBox="1"/>
          <p:nvPr/>
        </p:nvSpPr>
        <p:spPr>
          <a:xfrm>
            <a:off x="752590" y="5988758"/>
            <a:ext cx="1343975" cy="369332"/>
          </a:xfrm>
          <a:prstGeom prst="rect">
            <a:avLst/>
          </a:prstGeom>
          <a:noFill/>
        </p:spPr>
        <p:txBody>
          <a:bodyPr wrap="square" rtlCol="0">
            <a:spAutoFit/>
          </a:bodyPr>
          <a:lstStyle/>
          <a:p>
            <a:r>
              <a:rPr lang="en-US" b="1" dirty="0"/>
              <a:t>Luminal BC</a:t>
            </a:r>
          </a:p>
        </p:txBody>
      </p:sp>
      <p:sp>
        <p:nvSpPr>
          <p:cNvPr id="38" name="TextBox 37">
            <a:extLst>
              <a:ext uri="{FF2B5EF4-FFF2-40B4-BE49-F238E27FC236}">
                <a16:creationId xmlns:a16="http://schemas.microsoft.com/office/drawing/2014/main" id="{52F6825D-4F59-3598-9ADE-1D2609F9C424}"/>
              </a:ext>
            </a:extLst>
          </p:cNvPr>
          <p:cNvSpPr txBox="1"/>
          <p:nvPr/>
        </p:nvSpPr>
        <p:spPr>
          <a:xfrm>
            <a:off x="2476920" y="5865553"/>
            <a:ext cx="1343975" cy="523220"/>
          </a:xfrm>
          <a:prstGeom prst="rect">
            <a:avLst/>
          </a:prstGeom>
          <a:noFill/>
        </p:spPr>
        <p:txBody>
          <a:bodyPr wrap="square" rtlCol="0">
            <a:spAutoFit/>
          </a:bodyPr>
          <a:lstStyle/>
          <a:p>
            <a:r>
              <a:rPr lang="en-US" sz="1400" dirty="0"/>
              <a:t>Log rank= 8.732</a:t>
            </a:r>
          </a:p>
          <a:p>
            <a:r>
              <a:rPr lang="en-US" sz="1400" dirty="0"/>
              <a:t>p =0.003</a:t>
            </a:r>
          </a:p>
        </p:txBody>
      </p:sp>
      <p:sp>
        <p:nvSpPr>
          <p:cNvPr id="39" name="TextBox 38">
            <a:extLst>
              <a:ext uri="{FF2B5EF4-FFF2-40B4-BE49-F238E27FC236}">
                <a16:creationId xmlns:a16="http://schemas.microsoft.com/office/drawing/2014/main" id="{6736433B-BC01-F3CC-B658-5CE5F00088D2}"/>
              </a:ext>
            </a:extLst>
          </p:cNvPr>
          <p:cNvSpPr txBox="1"/>
          <p:nvPr/>
        </p:nvSpPr>
        <p:spPr>
          <a:xfrm>
            <a:off x="6173711" y="5798217"/>
            <a:ext cx="1333258" cy="523220"/>
          </a:xfrm>
          <a:prstGeom prst="rect">
            <a:avLst/>
          </a:prstGeom>
          <a:noFill/>
        </p:spPr>
        <p:txBody>
          <a:bodyPr wrap="square" rtlCol="0">
            <a:spAutoFit/>
          </a:bodyPr>
          <a:lstStyle/>
          <a:p>
            <a:r>
              <a:rPr lang="en-US" sz="1400" dirty="0"/>
              <a:t>Log rank= 0.137</a:t>
            </a:r>
          </a:p>
          <a:p>
            <a:r>
              <a:rPr lang="en-US" sz="1400" dirty="0"/>
              <a:t>p =0.712</a:t>
            </a:r>
          </a:p>
        </p:txBody>
      </p:sp>
      <p:sp>
        <p:nvSpPr>
          <p:cNvPr id="40" name="TextBox 39">
            <a:extLst>
              <a:ext uri="{FF2B5EF4-FFF2-40B4-BE49-F238E27FC236}">
                <a16:creationId xmlns:a16="http://schemas.microsoft.com/office/drawing/2014/main" id="{A3E81D8D-38B2-CF11-920E-6B092789BC7B}"/>
              </a:ext>
            </a:extLst>
          </p:cNvPr>
          <p:cNvSpPr txBox="1"/>
          <p:nvPr/>
        </p:nvSpPr>
        <p:spPr>
          <a:xfrm>
            <a:off x="2260683" y="4426139"/>
            <a:ext cx="1316681" cy="307777"/>
          </a:xfrm>
          <a:prstGeom prst="rect">
            <a:avLst/>
          </a:prstGeom>
          <a:noFill/>
        </p:spPr>
        <p:txBody>
          <a:bodyPr wrap="square" rtlCol="0">
            <a:spAutoFit/>
          </a:bodyPr>
          <a:lstStyle/>
          <a:p>
            <a:r>
              <a:rPr lang="en-US" sz="1400" dirty="0"/>
              <a:t>Low SKP2=16</a:t>
            </a:r>
          </a:p>
        </p:txBody>
      </p:sp>
      <p:sp>
        <p:nvSpPr>
          <p:cNvPr id="41" name="TextBox 40">
            <a:extLst>
              <a:ext uri="{FF2B5EF4-FFF2-40B4-BE49-F238E27FC236}">
                <a16:creationId xmlns:a16="http://schemas.microsoft.com/office/drawing/2014/main" id="{1A665669-8E2B-F297-B1BC-7BDA29CB419F}"/>
              </a:ext>
            </a:extLst>
          </p:cNvPr>
          <p:cNvSpPr txBox="1"/>
          <p:nvPr/>
        </p:nvSpPr>
        <p:spPr>
          <a:xfrm>
            <a:off x="6036727" y="4578996"/>
            <a:ext cx="1376120" cy="307777"/>
          </a:xfrm>
          <a:prstGeom prst="rect">
            <a:avLst/>
          </a:prstGeom>
          <a:noFill/>
        </p:spPr>
        <p:txBody>
          <a:bodyPr wrap="square" rtlCol="0">
            <a:spAutoFit/>
          </a:bodyPr>
          <a:lstStyle/>
          <a:p>
            <a:r>
              <a:rPr lang="en-US" sz="1400" dirty="0"/>
              <a:t>Low SKP2=17</a:t>
            </a:r>
          </a:p>
        </p:txBody>
      </p:sp>
      <p:sp>
        <p:nvSpPr>
          <p:cNvPr id="42" name="TextBox 41">
            <a:extLst>
              <a:ext uri="{FF2B5EF4-FFF2-40B4-BE49-F238E27FC236}">
                <a16:creationId xmlns:a16="http://schemas.microsoft.com/office/drawing/2014/main" id="{2F199D30-43BE-54B1-8936-7E36FE51F746}"/>
              </a:ext>
            </a:extLst>
          </p:cNvPr>
          <p:cNvSpPr txBox="1"/>
          <p:nvPr/>
        </p:nvSpPr>
        <p:spPr>
          <a:xfrm>
            <a:off x="6110296" y="5077771"/>
            <a:ext cx="1278399" cy="307777"/>
          </a:xfrm>
          <a:prstGeom prst="rect">
            <a:avLst/>
          </a:prstGeom>
          <a:noFill/>
        </p:spPr>
        <p:txBody>
          <a:bodyPr wrap="square" rtlCol="0">
            <a:spAutoFit/>
          </a:bodyPr>
          <a:lstStyle/>
          <a:p>
            <a:r>
              <a:rPr lang="en-US" sz="1400" dirty="0"/>
              <a:t>High SKP2 =37</a:t>
            </a:r>
          </a:p>
        </p:txBody>
      </p:sp>
      <p:sp>
        <p:nvSpPr>
          <p:cNvPr id="43" name="TextBox 42">
            <a:extLst>
              <a:ext uri="{FF2B5EF4-FFF2-40B4-BE49-F238E27FC236}">
                <a16:creationId xmlns:a16="http://schemas.microsoft.com/office/drawing/2014/main" id="{06F6EBF0-A184-3A69-DF9F-F9884B4D7EB5}"/>
              </a:ext>
            </a:extLst>
          </p:cNvPr>
          <p:cNvSpPr txBox="1"/>
          <p:nvPr/>
        </p:nvSpPr>
        <p:spPr>
          <a:xfrm>
            <a:off x="2246768" y="5206619"/>
            <a:ext cx="1377539" cy="307777"/>
          </a:xfrm>
          <a:prstGeom prst="rect">
            <a:avLst/>
          </a:prstGeom>
          <a:noFill/>
        </p:spPr>
        <p:txBody>
          <a:bodyPr wrap="square" rtlCol="0">
            <a:spAutoFit/>
          </a:bodyPr>
          <a:lstStyle/>
          <a:p>
            <a:r>
              <a:rPr lang="en-US" sz="1400" dirty="0"/>
              <a:t>High SKP2 =76</a:t>
            </a:r>
          </a:p>
        </p:txBody>
      </p:sp>
      <p:sp>
        <p:nvSpPr>
          <p:cNvPr id="46" name="TextBox 45">
            <a:extLst>
              <a:ext uri="{FF2B5EF4-FFF2-40B4-BE49-F238E27FC236}">
                <a16:creationId xmlns:a16="http://schemas.microsoft.com/office/drawing/2014/main" id="{9C64AC37-317B-91A5-C70B-7B01BC9047F8}"/>
              </a:ext>
            </a:extLst>
          </p:cNvPr>
          <p:cNvSpPr txBox="1"/>
          <p:nvPr/>
        </p:nvSpPr>
        <p:spPr>
          <a:xfrm>
            <a:off x="77146" y="142464"/>
            <a:ext cx="409908" cy="369332"/>
          </a:xfrm>
          <a:prstGeom prst="rect">
            <a:avLst/>
          </a:prstGeom>
          <a:noFill/>
        </p:spPr>
        <p:txBody>
          <a:bodyPr wrap="square" rtlCol="0">
            <a:spAutoFit/>
          </a:bodyPr>
          <a:lstStyle/>
          <a:p>
            <a:r>
              <a:rPr lang="en-US" b="1" dirty="0"/>
              <a:t>A</a:t>
            </a:r>
          </a:p>
        </p:txBody>
      </p:sp>
      <p:sp>
        <p:nvSpPr>
          <p:cNvPr id="47" name="TextBox 46">
            <a:extLst>
              <a:ext uri="{FF2B5EF4-FFF2-40B4-BE49-F238E27FC236}">
                <a16:creationId xmlns:a16="http://schemas.microsoft.com/office/drawing/2014/main" id="{4C492878-77E0-D0F2-50C9-4609F679FB33}"/>
              </a:ext>
            </a:extLst>
          </p:cNvPr>
          <p:cNvSpPr txBox="1"/>
          <p:nvPr/>
        </p:nvSpPr>
        <p:spPr>
          <a:xfrm>
            <a:off x="3849938" y="126222"/>
            <a:ext cx="409908" cy="369332"/>
          </a:xfrm>
          <a:prstGeom prst="rect">
            <a:avLst/>
          </a:prstGeom>
          <a:noFill/>
        </p:spPr>
        <p:txBody>
          <a:bodyPr wrap="square" rtlCol="0">
            <a:spAutoFit/>
          </a:bodyPr>
          <a:lstStyle/>
          <a:p>
            <a:r>
              <a:rPr lang="en-US" b="1" dirty="0"/>
              <a:t>B</a:t>
            </a:r>
          </a:p>
        </p:txBody>
      </p:sp>
      <p:sp>
        <p:nvSpPr>
          <p:cNvPr id="48" name="TextBox 47">
            <a:extLst>
              <a:ext uri="{FF2B5EF4-FFF2-40B4-BE49-F238E27FC236}">
                <a16:creationId xmlns:a16="http://schemas.microsoft.com/office/drawing/2014/main" id="{687106DF-745B-13CE-9FC6-A37241A1683D}"/>
              </a:ext>
            </a:extLst>
          </p:cNvPr>
          <p:cNvSpPr txBox="1"/>
          <p:nvPr/>
        </p:nvSpPr>
        <p:spPr>
          <a:xfrm>
            <a:off x="7608278" y="237180"/>
            <a:ext cx="409908" cy="369332"/>
          </a:xfrm>
          <a:prstGeom prst="rect">
            <a:avLst/>
          </a:prstGeom>
          <a:noFill/>
        </p:spPr>
        <p:txBody>
          <a:bodyPr wrap="square" rtlCol="0">
            <a:spAutoFit/>
          </a:bodyPr>
          <a:lstStyle/>
          <a:p>
            <a:r>
              <a:rPr lang="en-US" b="1" dirty="0"/>
              <a:t>C</a:t>
            </a:r>
          </a:p>
        </p:txBody>
      </p:sp>
      <p:sp>
        <p:nvSpPr>
          <p:cNvPr id="49" name="TextBox 48">
            <a:extLst>
              <a:ext uri="{FF2B5EF4-FFF2-40B4-BE49-F238E27FC236}">
                <a16:creationId xmlns:a16="http://schemas.microsoft.com/office/drawing/2014/main" id="{44B167A1-FFAC-8F0B-B4F2-4F63E32B34D8}"/>
              </a:ext>
            </a:extLst>
          </p:cNvPr>
          <p:cNvSpPr txBox="1"/>
          <p:nvPr/>
        </p:nvSpPr>
        <p:spPr>
          <a:xfrm>
            <a:off x="212315" y="3737387"/>
            <a:ext cx="409908" cy="369332"/>
          </a:xfrm>
          <a:prstGeom prst="rect">
            <a:avLst/>
          </a:prstGeom>
          <a:noFill/>
        </p:spPr>
        <p:txBody>
          <a:bodyPr wrap="square" rtlCol="0">
            <a:spAutoFit/>
          </a:bodyPr>
          <a:lstStyle/>
          <a:p>
            <a:r>
              <a:rPr lang="en-US" b="1" dirty="0"/>
              <a:t>D</a:t>
            </a:r>
          </a:p>
        </p:txBody>
      </p:sp>
      <p:sp>
        <p:nvSpPr>
          <p:cNvPr id="50" name="TextBox 49">
            <a:extLst>
              <a:ext uri="{FF2B5EF4-FFF2-40B4-BE49-F238E27FC236}">
                <a16:creationId xmlns:a16="http://schemas.microsoft.com/office/drawing/2014/main" id="{9F5BFAF9-48E5-E573-9B3F-7BF8A257EDF8}"/>
              </a:ext>
            </a:extLst>
          </p:cNvPr>
          <p:cNvSpPr txBox="1"/>
          <p:nvPr/>
        </p:nvSpPr>
        <p:spPr>
          <a:xfrm>
            <a:off x="3892871" y="3596976"/>
            <a:ext cx="409908" cy="369332"/>
          </a:xfrm>
          <a:prstGeom prst="rect">
            <a:avLst/>
          </a:prstGeom>
          <a:noFill/>
        </p:spPr>
        <p:txBody>
          <a:bodyPr wrap="square" rtlCol="0">
            <a:spAutoFit/>
          </a:bodyPr>
          <a:lstStyle/>
          <a:p>
            <a:r>
              <a:rPr lang="en-US" b="1" dirty="0"/>
              <a:t>E</a:t>
            </a:r>
          </a:p>
        </p:txBody>
      </p:sp>
      <p:sp>
        <p:nvSpPr>
          <p:cNvPr id="51" name="TextBox 50">
            <a:extLst>
              <a:ext uri="{FF2B5EF4-FFF2-40B4-BE49-F238E27FC236}">
                <a16:creationId xmlns:a16="http://schemas.microsoft.com/office/drawing/2014/main" id="{7CAA9ABE-C789-1164-23A7-52E6A05D11BF}"/>
              </a:ext>
            </a:extLst>
          </p:cNvPr>
          <p:cNvSpPr txBox="1"/>
          <p:nvPr/>
        </p:nvSpPr>
        <p:spPr>
          <a:xfrm>
            <a:off x="7675014" y="3540199"/>
            <a:ext cx="409908" cy="369332"/>
          </a:xfrm>
          <a:prstGeom prst="rect">
            <a:avLst/>
          </a:prstGeom>
          <a:noFill/>
        </p:spPr>
        <p:txBody>
          <a:bodyPr wrap="square" rtlCol="0">
            <a:spAutoFit/>
          </a:bodyPr>
          <a:lstStyle/>
          <a:p>
            <a:r>
              <a:rPr lang="en-US" b="1" dirty="0"/>
              <a:t>F</a:t>
            </a:r>
          </a:p>
        </p:txBody>
      </p:sp>
      <p:sp>
        <p:nvSpPr>
          <p:cNvPr id="54" name="TextBox 53">
            <a:extLst>
              <a:ext uri="{FF2B5EF4-FFF2-40B4-BE49-F238E27FC236}">
                <a16:creationId xmlns:a16="http://schemas.microsoft.com/office/drawing/2014/main" id="{6BEE0172-7D37-A2B8-D03E-1C967032FE85}"/>
              </a:ext>
            </a:extLst>
          </p:cNvPr>
          <p:cNvSpPr txBox="1"/>
          <p:nvPr/>
        </p:nvSpPr>
        <p:spPr>
          <a:xfrm>
            <a:off x="4934576" y="-79854"/>
            <a:ext cx="2478271" cy="646331"/>
          </a:xfrm>
          <a:prstGeom prst="rect">
            <a:avLst/>
          </a:prstGeom>
          <a:noFill/>
        </p:spPr>
        <p:txBody>
          <a:bodyPr wrap="square" rtlCol="0">
            <a:spAutoFit/>
          </a:bodyPr>
          <a:lstStyle/>
          <a:p>
            <a:pPr algn="ctr"/>
            <a:r>
              <a:rPr lang="en-US" sz="3600" b="1" dirty="0"/>
              <a:t>TCGA </a:t>
            </a:r>
          </a:p>
        </p:txBody>
      </p:sp>
      <p:sp>
        <p:nvSpPr>
          <p:cNvPr id="44" name="TextBox 43">
            <a:extLst>
              <a:ext uri="{FF2B5EF4-FFF2-40B4-BE49-F238E27FC236}">
                <a16:creationId xmlns:a16="http://schemas.microsoft.com/office/drawing/2014/main" id="{1CA8FB70-D450-A0C8-BB94-17195AE7C525}"/>
              </a:ext>
            </a:extLst>
          </p:cNvPr>
          <p:cNvSpPr txBox="1"/>
          <p:nvPr/>
        </p:nvSpPr>
        <p:spPr>
          <a:xfrm>
            <a:off x="4453080" y="5988336"/>
            <a:ext cx="827175" cy="369332"/>
          </a:xfrm>
          <a:prstGeom prst="rect">
            <a:avLst/>
          </a:prstGeom>
          <a:noFill/>
        </p:spPr>
        <p:txBody>
          <a:bodyPr wrap="square" rtlCol="0">
            <a:spAutoFit/>
          </a:bodyPr>
          <a:lstStyle/>
          <a:p>
            <a:r>
              <a:rPr lang="en-US" b="1" dirty="0"/>
              <a:t>HER2+</a:t>
            </a:r>
          </a:p>
        </p:txBody>
      </p:sp>
      <p:sp>
        <p:nvSpPr>
          <p:cNvPr id="55" name="TextBox 54">
            <a:extLst>
              <a:ext uri="{FF2B5EF4-FFF2-40B4-BE49-F238E27FC236}">
                <a16:creationId xmlns:a16="http://schemas.microsoft.com/office/drawing/2014/main" id="{C958151A-6E78-E662-B65F-978EA75EB9DD}"/>
              </a:ext>
            </a:extLst>
          </p:cNvPr>
          <p:cNvSpPr txBox="1"/>
          <p:nvPr/>
        </p:nvSpPr>
        <p:spPr>
          <a:xfrm>
            <a:off x="4571555" y="555795"/>
            <a:ext cx="2750994" cy="369332"/>
          </a:xfrm>
          <a:prstGeom prst="rect">
            <a:avLst/>
          </a:prstGeom>
          <a:noFill/>
        </p:spPr>
        <p:txBody>
          <a:bodyPr wrap="square" rtlCol="0">
            <a:spAutoFit/>
          </a:bodyPr>
          <a:lstStyle/>
          <a:p>
            <a:pPr algn="ctr"/>
            <a:r>
              <a:rPr lang="en-US" dirty="0"/>
              <a:t>ORC6 mRNA Expression</a:t>
            </a:r>
          </a:p>
        </p:txBody>
      </p:sp>
      <p:sp>
        <p:nvSpPr>
          <p:cNvPr id="56" name="TextBox 55">
            <a:extLst>
              <a:ext uri="{FF2B5EF4-FFF2-40B4-BE49-F238E27FC236}">
                <a16:creationId xmlns:a16="http://schemas.microsoft.com/office/drawing/2014/main" id="{90F9F28F-DED9-EF7E-FFE0-217BCFD8E1FC}"/>
              </a:ext>
            </a:extLst>
          </p:cNvPr>
          <p:cNvSpPr txBox="1"/>
          <p:nvPr/>
        </p:nvSpPr>
        <p:spPr>
          <a:xfrm>
            <a:off x="8282624" y="509136"/>
            <a:ext cx="2750994" cy="369332"/>
          </a:xfrm>
          <a:prstGeom prst="rect">
            <a:avLst/>
          </a:prstGeom>
          <a:noFill/>
        </p:spPr>
        <p:txBody>
          <a:bodyPr wrap="square" rtlCol="0">
            <a:spAutoFit/>
          </a:bodyPr>
          <a:lstStyle/>
          <a:p>
            <a:pPr algn="ctr"/>
            <a:r>
              <a:rPr lang="en-US" dirty="0"/>
              <a:t>ORC6 mRNA Expression</a:t>
            </a:r>
          </a:p>
        </p:txBody>
      </p:sp>
      <p:sp>
        <p:nvSpPr>
          <p:cNvPr id="57" name="TextBox 56">
            <a:extLst>
              <a:ext uri="{FF2B5EF4-FFF2-40B4-BE49-F238E27FC236}">
                <a16:creationId xmlns:a16="http://schemas.microsoft.com/office/drawing/2014/main" id="{866A0865-AF1B-EC15-7CC8-859A40A18988}"/>
              </a:ext>
            </a:extLst>
          </p:cNvPr>
          <p:cNvSpPr txBox="1"/>
          <p:nvPr/>
        </p:nvSpPr>
        <p:spPr>
          <a:xfrm>
            <a:off x="913018" y="3821395"/>
            <a:ext cx="2750994" cy="369332"/>
          </a:xfrm>
          <a:prstGeom prst="rect">
            <a:avLst/>
          </a:prstGeom>
          <a:noFill/>
        </p:spPr>
        <p:txBody>
          <a:bodyPr wrap="square" rtlCol="0">
            <a:spAutoFit/>
          </a:bodyPr>
          <a:lstStyle/>
          <a:p>
            <a:pPr algn="ctr"/>
            <a:r>
              <a:rPr lang="en-US" dirty="0"/>
              <a:t>SKP2 mRNA Expression</a:t>
            </a:r>
          </a:p>
        </p:txBody>
      </p:sp>
      <p:sp>
        <p:nvSpPr>
          <p:cNvPr id="58" name="TextBox 57">
            <a:extLst>
              <a:ext uri="{FF2B5EF4-FFF2-40B4-BE49-F238E27FC236}">
                <a16:creationId xmlns:a16="http://schemas.microsoft.com/office/drawing/2014/main" id="{8A81D29C-5867-010F-848D-D92DCF040611}"/>
              </a:ext>
            </a:extLst>
          </p:cNvPr>
          <p:cNvSpPr txBox="1"/>
          <p:nvPr/>
        </p:nvSpPr>
        <p:spPr>
          <a:xfrm>
            <a:off x="4637701" y="3864777"/>
            <a:ext cx="2750994" cy="369332"/>
          </a:xfrm>
          <a:prstGeom prst="rect">
            <a:avLst/>
          </a:prstGeom>
          <a:noFill/>
        </p:spPr>
        <p:txBody>
          <a:bodyPr wrap="square" rtlCol="0">
            <a:spAutoFit/>
          </a:bodyPr>
          <a:lstStyle/>
          <a:p>
            <a:pPr algn="ctr"/>
            <a:r>
              <a:rPr lang="en-US" dirty="0"/>
              <a:t>SKP2 mRNA Expression</a:t>
            </a:r>
          </a:p>
        </p:txBody>
      </p:sp>
      <p:sp>
        <p:nvSpPr>
          <p:cNvPr id="59" name="TextBox 58">
            <a:extLst>
              <a:ext uri="{FF2B5EF4-FFF2-40B4-BE49-F238E27FC236}">
                <a16:creationId xmlns:a16="http://schemas.microsoft.com/office/drawing/2014/main" id="{5E5CA733-EFCF-2202-742E-7C3BF757C438}"/>
              </a:ext>
            </a:extLst>
          </p:cNvPr>
          <p:cNvSpPr txBox="1"/>
          <p:nvPr/>
        </p:nvSpPr>
        <p:spPr>
          <a:xfrm>
            <a:off x="8315919" y="3795326"/>
            <a:ext cx="2750994" cy="369332"/>
          </a:xfrm>
          <a:prstGeom prst="rect">
            <a:avLst/>
          </a:prstGeom>
          <a:noFill/>
        </p:spPr>
        <p:txBody>
          <a:bodyPr wrap="square" rtlCol="0">
            <a:spAutoFit/>
          </a:bodyPr>
          <a:lstStyle/>
          <a:p>
            <a:pPr algn="ctr"/>
            <a:r>
              <a:rPr lang="en-US" dirty="0"/>
              <a:t>SKP2 mRNA Expression</a:t>
            </a:r>
          </a:p>
        </p:txBody>
      </p:sp>
    </p:spTree>
    <p:extLst>
      <p:ext uri="{BB962C8B-B14F-4D97-AF65-F5344CB8AC3E}">
        <p14:creationId xmlns:p14="http://schemas.microsoft.com/office/powerpoint/2010/main" val="3387046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DDE710-4370-E1AE-1359-7DDAA1D09459}"/>
              </a:ext>
            </a:extLst>
          </p:cNvPr>
          <p:cNvSpPr txBox="1"/>
          <p:nvPr/>
        </p:nvSpPr>
        <p:spPr>
          <a:xfrm>
            <a:off x="1277957" y="2664760"/>
            <a:ext cx="10653310" cy="2585323"/>
          </a:xfrm>
          <a:prstGeom prst="rect">
            <a:avLst/>
          </a:prstGeom>
          <a:noFill/>
        </p:spPr>
        <p:txBody>
          <a:bodyPr wrap="square">
            <a:spAutoFit/>
          </a:bodyPr>
          <a:lstStyle/>
          <a:p>
            <a:r>
              <a:rPr lang="en-GB" sz="1800" dirty="0"/>
              <a:t>Association between ORC6  and SKP2 mRNA expression and BCSS of </a:t>
            </a:r>
            <a:r>
              <a:rPr lang="en-GB" dirty="0"/>
              <a:t>different molecular subtypes </a:t>
            </a:r>
            <a:r>
              <a:rPr lang="en-GB" sz="1800" dirty="0"/>
              <a:t>of invasive BC patients in the TCGA cohort </a:t>
            </a:r>
            <a:endParaRPr lang="en-US" sz="1800" i="1" dirty="0">
              <a:latin typeface="+mj-lt"/>
              <a:ea typeface="+mj-ea"/>
              <a:cs typeface="+mj-cs"/>
            </a:endParaRPr>
          </a:p>
          <a:p>
            <a:r>
              <a:rPr lang="en-US" sz="1800" b="1" dirty="0">
                <a:latin typeface="+mj-lt"/>
                <a:ea typeface="+mj-ea"/>
                <a:cs typeface="+mj-cs"/>
              </a:rPr>
              <a:t>A.</a:t>
            </a:r>
            <a:r>
              <a:rPr lang="en-US" sz="1800" dirty="0">
                <a:latin typeface="+mj-lt"/>
                <a:ea typeface="+mj-ea"/>
                <a:cs typeface="+mj-cs"/>
              </a:rPr>
              <a:t> ORC6 mRNA Expression in Luminal BC Patients</a:t>
            </a:r>
          </a:p>
          <a:p>
            <a:r>
              <a:rPr lang="en-US" sz="1800" b="1" dirty="0">
                <a:latin typeface="+mj-lt"/>
                <a:ea typeface="+mj-ea"/>
                <a:cs typeface="+mj-cs"/>
              </a:rPr>
              <a:t>B.</a:t>
            </a:r>
            <a:r>
              <a:rPr lang="en-US" sz="1800" dirty="0">
                <a:latin typeface="+mj-lt"/>
                <a:ea typeface="+mj-ea"/>
                <a:cs typeface="+mj-cs"/>
              </a:rPr>
              <a:t> ORC6 mRNA Expression in Her2 enriched BC Patients.</a:t>
            </a:r>
          </a:p>
          <a:p>
            <a:r>
              <a:rPr lang="en-US" sz="1800" b="1" dirty="0">
                <a:latin typeface="+mj-lt"/>
                <a:ea typeface="+mj-ea"/>
                <a:cs typeface="+mj-cs"/>
              </a:rPr>
              <a:t>C.</a:t>
            </a:r>
            <a:r>
              <a:rPr lang="en-US" sz="1800" dirty="0">
                <a:latin typeface="+mj-lt"/>
                <a:ea typeface="+mj-ea"/>
                <a:cs typeface="+mj-cs"/>
              </a:rPr>
              <a:t> ORC6 mRNA Expression in TNBC  Patients.</a:t>
            </a:r>
          </a:p>
          <a:p>
            <a:r>
              <a:rPr lang="en-US" sz="1800" b="1" dirty="0">
                <a:latin typeface="+mj-lt"/>
                <a:ea typeface="+mj-ea"/>
                <a:cs typeface="+mj-cs"/>
              </a:rPr>
              <a:t>D.</a:t>
            </a:r>
            <a:r>
              <a:rPr lang="en-US" sz="1800" dirty="0">
                <a:latin typeface="+mj-lt"/>
                <a:ea typeface="+mj-ea"/>
                <a:cs typeface="+mj-cs"/>
              </a:rPr>
              <a:t> SKP2 mRNA Expression in Luminal BC Patients</a:t>
            </a:r>
          </a:p>
          <a:p>
            <a:r>
              <a:rPr lang="en-US" sz="1800" b="1" dirty="0">
                <a:latin typeface="+mj-lt"/>
                <a:ea typeface="+mj-ea"/>
                <a:cs typeface="+mj-cs"/>
              </a:rPr>
              <a:t>E.</a:t>
            </a:r>
            <a:r>
              <a:rPr lang="en-US" sz="1800" dirty="0">
                <a:latin typeface="+mj-lt"/>
                <a:ea typeface="+mj-ea"/>
                <a:cs typeface="+mj-cs"/>
              </a:rPr>
              <a:t> SKP2 mRNA Expression in Her2 enriched  BC Patients.</a:t>
            </a:r>
          </a:p>
          <a:p>
            <a:r>
              <a:rPr lang="en-US" sz="1800" b="1" dirty="0">
                <a:latin typeface="+mj-lt"/>
                <a:ea typeface="+mj-ea"/>
                <a:cs typeface="+mj-cs"/>
              </a:rPr>
              <a:t>F.</a:t>
            </a:r>
            <a:r>
              <a:rPr lang="en-US" sz="1800" dirty="0">
                <a:latin typeface="+mj-lt"/>
                <a:ea typeface="+mj-ea"/>
                <a:cs typeface="+mj-cs"/>
              </a:rPr>
              <a:t> SKP2 mRNA Expression in TNBC Patients. </a:t>
            </a:r>
          </a:p>
          <a:p>
            <a:endParaRPr lang="en-US" dirty="0">
              <a:latin typeface="+mj-lt"/>
              <a:ea typeface="+mj-ea"/>
              <a:cs typeface="+mj-cs"/>
            </a:endParaRPr>
          </a:p>
        </p:txBody>
      </p:sp>
    </p:spTree>
    <p:extLst>
      <p:ext uri="{BB962C8B-B14F-4D97-AF65-F5344CB8AC3E}">
        <p14:creationId xmlns:p14="http://schemas.microsoft.com/office/powerpoint/2010/main" val="1563658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B62D9A-8E68-808B-71FE-AA665F0F1DAB}"/>
              </a:ext>
            </a:extLst>
          </p:cNvPr>
          <p:cNvSpPr txBox="1"/>
          <p:nvPr/>
        </p:nvSpPr>
        <p:spPr>
          <a:xfrm>
            <a:off x="4052972" y="2772096"/>
            <a:ext cx="4086055" cy="565989"/>
          </a:xfrm>
          <a:prstGeom prst="rect">
            <a:avLst/>
          </a:prstGeom>
          <a:noFill/>
        </p:spPr>
        <p:txBody>
          <a:bodyPr wrap="square">
            <a:spAutoFit/>
          </a:bodyPr>
          <a:lstStyle/>
          <a:p>
            <a:pPr fontAlgn="base">
              <a:lnSpc>
                <a:spcPct val="200000"/>
              </a:lnSpc>
              <a:spcAft>
                <a:spcPts val="800"/>
              </a:spcAft>
            </a:pPr>
            <a:r>
              <a:rPr lang="en-GB" b="1" dirty="0">
                <a:solidFill>
                  <a:srgbClr val="212121"/>
                </a:solidFill>
                <a:latin typeface="Verdana" panose="020B0604030504040204" pitchFamily="34" charset="0"/>
                <a:ea typeface="Times New Roman" panose="02020603050405020304" pitchFamily="18" charset="0"/>
                <a:cs typeface="Segoe UI" panose="020B0502040204020203" pitchFamily="34" charset="0"/>
              </a:rPr>
              <a:t>Supplementary Figure 6.</a:t>
            </a:r>
            <a:r>
              <a:rPr lang="en-GB" dirty="0">
                <a:solidFill>
                  <a:srgbClr val="212121"/>
                </a:solidFill>
                <a:latin typeface="Verdana" panose="020B0604030504040204" pitchFamily="34" charset="0"/>
                <a:ea typeface="Times New Roman" panose="02020603050405020304" pitchFamily="18" charset="0"/>
                <a:cs typeface="Segoe UI" panose="020B0502040204020203" pitchFamily="34" charset="0"/>
              </a:rPr>
              <a:t> </a:t>
            </a:r>
            <a:endParaRPr lang="en-GB" sz="1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75782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28593B-A182-631A-FADC-DD3538EE86A0}"/>
              </a:ext>
            </a:extLst>
          </p:cNvPr>
          <p:cNvPicPr>
            <a:picLocks noChangeAspect="1"/>
          </p:cNvPicPr>
          <p:nvPr/>
        </p:nvPicPr>
        <p:blipFill>
          <a:blip r:embed="rId2"/>
          <a:stretch>
            <a:fillRect/>
          </a:stretch>
        </p:blipFill>
        <p:spPr>
          <a:xfrm>
            <a:off x="140178" y="4026940"/>
            <a:ext cx="4320602" cy="2772132"/>
          </a:xfrm>
          <a:prstGeom prst="rect">
            <a:avLst/>
          </a:prstGeom>
        </p:spPr>
      </p:pic>
      <p:pic>
        <p:nvPicPr>
          <p:cNvPr id="3" name="Picture 2">
            <a:extLst>
              <a:ext uri="{FF2B5EF4-FFF2-40B4-BE49-F238E27FC236}">
                <a16:creationId xmlns:a16="http://schemas.microsoft.com/office/drawing/2014/main" id="{5BCE9D1B-044F-5BA3-BDEF-24E978EF4BF1}"/>
              </a:ext>
            </a:extLst>
          </p:cNvPr>
          <p:cNvPicPr>
            <a:picLocks noChangeAspect="1"/>
          </p:cNvPicPr>
          <p:nvPr/>
        </p:nvPicPr>
        <p:blipFill>
          <a:blip r:embed="rId3"/>
          <a:stretch>
            <a:fillRect/>
          </a:stretch>
        </p:blipFill>
        <p:spPr>
          <a:xfrm>
            <a:off x="8363959" y="3992785"/>
            <a:ext cx="3762984" cy="2805396"/>
          </a:xfrm>
          <a:prstGeom prst="rect">
            <a:avLst/>
          </a:prstGeom>
        </p:spPr>
      </p:pic>
      <p:pic>
        <p:nvPicPr>
          <p:cNvPr id="28" name="Picture 27">
            <a:extLst>
              <a:ext uri="{FF2B5EF4-FFF2-40B4-BE49-F238E27FC236}">
                <a16:creationId xmlns:a16="http://schemas.microsoft.com/office/drawing/2014/main" id="{17C6F57D-A27E-A008-C1D3-4495DFE3443C}"/>
              </a:ext>
            </a:extLst>
          </p:cNvPr>
          <p:cNvPicPr>
            <a:picLocks noChangeAspect="1"/>
          </p:cNvPicPr>
          <p:nvPr/>
        </p:nvPicPr>
        <p:blipFill>
          <a:blip r:embed="rId4"/>
          <a:stretch>
            <a:fillRect/>
          </a:stretch>
        </p:blipFill>
        <p:spPr>
          <a:xfrm>
            <a:off x="4214873" y="711199"/>
            <a:ext cx="4400756" cy="2770437"/>
          </a:xfrm>
          <a:prstGeom prst="rect">
            <a:avLst/>
          </a:prstGeom>
        </p:spPr>
      </p:pic>
      <p:pic>
        <p:nvPicPr>
          <p:cNvPr id="44" name="Picture 43">
            <a:extLst>
              <a:ext uri="{FF2B5EF4-FFF2-40B4-BE49-F238E27FC236}">
                <a16:creationId xmlns:a16="http://schemas.microsoft.com/office/drawing/2014/main" id="{E9B50219-23A3-0E3B-AC8E-2723799369A2}"/>
              </a:ext>
            </a:extLst>
          </p:cNvPr>
          <p:cNvPicPr>
            <a:picLocks noChangeAspect="1"/>
          </p:cNvPicPr>
          <p:nvPr/>
        </p:nvPicPr>
        <p:blipFill>
          <a:blip r:embed="rId5"/>
          <a:stretch>
            <a:fillRect/>
          </a:stretch>
        </p:blipFill>
        <p:spPr>
          <a:xfrm>
            <a:off x="8150636" y="710161"/>
            <a:ext cx="3738746" cy="2793743"/>
          </a:xfrm>
          <a:prstGeom prst="rect">
            <a:avLst/>
          </a:prstGeom>
        </p:spPr>
      </p:pic>
      <p:pic>
        <p:nvPicPr>
          <p:cNvPr id="13" name="Picture 12">
            <a:extLst>
              <a:ext uri="{FF2B5EF4-FFF2-40B4-BE49-F238E27FC236}">
                <a16:creationId xmlns:a16="http://schemas.microsoft.com/office/drawing/2014/main" id="{6D724E5D-DE01-298C-B89B-582083799CEB}"/>
              </a:ext>
            </a:extLst>
          </p:cNvPr>
          <p:cNvPicPr>
            <a:picLocks noChangeAspect="1"/>
          </p:cNvPicPr>
          <p:nvPr/>
        </p:nvPicPr>
        <p:blipFill>
          <a:blip r:embed="rId6"/>
          <a:stretch>
            <a:fillRect/>
          </a:stretch>
        </p:blipFill>
        <p:spPr>
          <a:xfrm>
            <a:off x="4307610" y="3986226"/>
            <a:ext cx="4194044" cy="2800012"/>
          </a:xfrm>
          <a:prstGeom prst="rect">
            <a:avLst/>
          </a:prstGeom>
        </p:spPr>
      </p:pic>
      <p:pic>
        <p:nvPicPr>
          <p:cNvPr id="26" name="Picture 25">
            <a:extLst>
              <a:ext uri="{FF2B5EF4-FFF2-40B4-BE49-F238E27FC236}">
                <a16:creationId xmlns:a16="http://schemas.microsoft.com/office/drawing/2014/main" id="{5682CBA6-356C-D497-CC16-60EBCEA9BB01}"/>
              </a:ext>
            </a:extLst>
          </p:cNvPr>
          <p:cNvPicPr>
            <a:picLocks noChangeAspect="1"/>
          </p:cNvPicPr>
          <p:nvPr/>
        </p:nvPicPr>
        <p:blipFill>
          <a:blip r:embed="rId7"/>
          <a:stretch>
            <a:fillRect/>
          </a:stretch>
        </p:blipFill>
        <p:spPr>
          <a:xfrm>
            <a:off x="136600" y="721815"/>
            <a:ext cx="3738746" cy="2770437"/>
          </a:xfrm>
          <a:prstGeom prst="rect">
            <a:avLst/>
          </a:prstGeom>
        </p:spPr>
      </p:pic>
      <p:sp>
        <p:nvSpPr>
          <p:cNvPr id="4" name="TextBox 3">
            <a:extLst>
              <a:ext uri="{FF2B5EF4-FFF2-40B4-BE49-F238E27FC236}">
                <a16:creationId xmlns:a16="http://schemas.microsoft.com/office/drawing/2014/main" id="{2E955BA0-4C81-81F6-ABDD-5F698B6F5F28}"/>
              </a:ext>
            </a:extLst>
          </p:cNvPr>
          <p:cNvSpPr txBox="1"/>
          <p:nvPr/>
        </p:nvSpPr>
        <p:spPr>
          <a:xfrm>
            <a:off x="5269177" y="-8499"/>
            <a:ext cx="2519545" cy="584775"/>
          </a:xfrm>
          <a:prstGeom prst="rect">
            <a:avLst/>
          </a:prstGeom>
          <a:noFill/>
        </p:spPr>
        <p:txBody>
          <a:bodyPr wrap="square" rtlCol="0">
            <a:spAutoFit/>
          </a:bodyPr>
          <a:lstStyle/>
          <a:p>
            <a:pPr algn="ctr"/>
            <a:r>
              <a:rPr lang="en-US" sz="3200" b="1" dirty="0"/>
              <a:t>METABRIC</a:t>
            </a:r>
          </a:p>
        </p:txBody>
      </p:sp>
      <p:sp>
        <p:nvSpPr>
          <p:cNvPr id="6" name="TextBox 5">
            <a:extLst>
              <a:ext uri="{FF2B5EF4-FFF2-40B4-BE49-F238E27FC236}">
                <a16:creationId xmlns:a16="http://schemas.microsoft.com/office/drawing/2014/main" id="{14E5A444-A396-C514-AD72-D891ACDCBDFB}"/>
              </a:ext>
            </a:extLst>
          </p:cNvPr>
          <p:cNvSpPr txBox="1"/>
          <p:nvPr/>
        </p:nvSpPr>
        <p:spPr>
          <a:xfrm>
            <a:off x="2486961" y="2462965"/>
            <a:ext cx="1343975" cy="523220"/>
          </a:xfrm>
          <a:prstGeom prst="rect">
            <a:avLst/>
          </a:prstGeom>
          <a:noFill/>
        </p:spPr>
        <p:txBody>
          <a:bodyPr wrap="square" rtlCol="0">
            <a:spAutoFit/>
          </a:bodyPr>
          <a:lstStyle/>
          <a:p>
            <a:r>
              <a:rPr lang="en-US" sz="1400" dirty="0"/>
              <a:t>Log rank= 44.3</a:t>
            </a:r>
          </a:p>
          <a:p>
            <a:r>
              <a:rPr lang="en-US" sz="1400" dirty="0"/>
              <a:t>p &lt;0.001</a:t>
            </a:r>
          </a:p>
        </p:txBody>
      </p:sp>
      <p:sp>
        <p:nvSpPr>
          <p:cNvPr id="7" name="TextBox 6">
            <a:extLst>
              <a:ext uri="{FF2B5EF4-FFF2-40B4-BE49-F238E27FC236}">
                <a16:creationId xmlns:a16="http://schemas.microsoft.com/office/drawing/2014/main" id="{93B99070-5151-488F-9D1E-382F1D60BACB}"/>
              </a:ext>
            </a:extLst>
          </p:cNvPr>
          <p:cNvSpPr txBox="1"/>
          <p:nvPr/>
        </p:nvSpPr>
        <p:spPr>
          <a:xfrm>
            <a:off x="619782" y="2589768"/>
            <a:ext cx="1343975" cy="369332"/>
          </a:xfrm>
          <a:prstGeom prst="rect">
            <a:avLst/>
          </a:prstGeom>
          <a:noFill/>
        </p:spPr>
        <p:txBody>
          <a:bodyPr wrap="square" rtlCol="0">
            <a:spAutoFit/>
          </a:bodyPr>
          <a:lstStyle/>
          <a:p>
            <a:r>
              <a:rPr lang="en-US" b="1" dirty="0"/>
              <a:t>Luminal BC</a:t>
            </a:r>
          </a:p>
        </p:txBody>
      </p:sp>
      <p:sp>
        <p:nvSpPr>
          <p:cNvPr id="10" name="TextBox 9">
            <a:extLst>
              <a:ext uri="{FF2B5EF4-FFF2-40B4-BE49-F238E27FC236}">
                <a16:creationId xmlns:a16="http://schemas.microsoft.com/office/drawing/2014/main" id="{41116B7A-1B14-EAA4-78F1-38490324DDB4}"/>
              </a:ext>
            </a:extLst>
          </p:cNvPr>
          <p:cNvSpPr txBox="1"/>
          <p:nvPr/>
        </p:nvSpPr>
        <p:spPr>
          <a:xfrm>
            <a:off x="2260813" y="1196550"/>
            <a:ext cx="1343975" cy="307777"/>
          </a:xfrm>
          <a:prstGeom prst="rect">
            <a:avLst/>
          </a:prstGeom>
          <a:noFill/>
        </p:spPr>
        <p:txBody>
          <a:bodyPr wrap="square" rtlCol="0">
            <a:spAutoFit/>
          </a:bodyPr>
          <a:lstStyle/>
          <a:p>
            <a:r>
              <a:rPr lang="en-US" sz="1400" dirty="0"/>
              <a:t>Low ORC6 =778</a:t>
            </a:r>
          </a:p>
        </p:txBody>
      </p:sp>
      <p:sp>
        <p:nvSpPr>
          <p:cNvPr id="11" name="TextBox 10">
            <a:extLst>
              <a:ext uri="{FF2B5EF4-FFF2-40B4-BE49-F238E27FC236}">
                <a16:creationId xmlns:a16="http://schemas.microsoft.com/office/drawing/2014/main" id="{69908EB2-EE8A-E28D-6046-316BFA33F998}"/>
              </a:ext>
            </a:extLst>
          </p:cNvPr>
          <p:cNvSpPr txBox="1"/>
          <p:nvPr/>
        </p:nvSpPr>
        <p:spPr>
          <a:xfrm>
            <a:off x="2207456" y="2039015"/>
            <a:ext cx="1450690" cy="307777"/>
          </a:xfrm>
          <a:prstGeom prst="rect">
            <a:avLst/>
          </a:prstGeom>
          <a:noFill/>
        </p:spPr>
        <p:txBody>
          <a:bodyPr wrap="square" rtlCol="0">
            <a:spAutoFit/>
          </a:bodyPr>
          <a:lstStyle/>
          <a:p>
            <a:r>
              <a:rPr lang="en-US" sz="1400" dirty="0"/>
              <a:t>High ORC6 =392</a:t>
            </a:r>
          </a:p>
        </p:txBody>
      </p:sp>
      <p:sp>
        <p:nvSpPr>
          <p:cNvPr id="19" name="TextBox 18">
            <a:extLst>
              <a:ext uri="{FF2B5EF4-FFF2-40B4-BE49-F238E27FC236}">
                <a16:creationId xmlns:a16="http://schemas.microsoft.com/office/drawing/2014/main" id="{069060CC-F131-34BC-EA00-BCDD8D27A113}"/>
              </a:ext>
            </a:extLst>
          </p:cNvPr>
          <p:cNvSpPr txBox="1"/>
          <p:nvPr/>
        </p:nvSpPr>
        <p:spPr>
          <a:xfrm>
            <a:off x="8654616" y="2567523"/>
            <a:ext cx="1027442" cy="369332"/>
          </a:xfrm>
          <a:prstGeom prst="rect">
            <a:avLst/>
          </a:prstGeom>
          <a:noFill/>
        </p:spPr>
        <p:txBody>
          <a:bodyPr wrap="square" rtlCol="0">
            <a:spAutoFit/>
          </a:bodyPr>
          <a:lstStyle/>
          <a:p>
            <a:r>
              <a:rPr lang="en-US" b="1" dirty="0"/>
              <a:t>TNBC</a:t>
            </a:r>
          </a:p>
        </p:txBody>
      </p:sp>
      <p:sp>
        <p:nvSpPr>
          <p:cNvPr id="20" name="TextBox 19">
            <a:extLst>
              <a:ext uri="{FF2B5EF4-FFF2-40B4-BE49-F238E27FC236}">
                <a16:creationId xmlns:a16="http://schemas.microsoft.com/office/drawing/2014/main" id="{0E176151-DE34-C244-1AAF-268DC9DCF4A4}"/>
              </a:ext>
            </a:extLst>
          </p:cNvPr>
          <p:cNvSpPr txBox="1"/>
          <p:nvPr/>
        </p:nvSpPr>
        <p:spPr>
          <a:xfrm>
            <a:off x="4811217" y="2564841"/>
            <a:ext cx="827550" cy="369332"/>
          </a:xfrm>
          <a:prstGeom prst="rect">
            <a:avLst/>
          </a:prstGeom>
          <a:noFill/>
        </p:spPr>
        <p:txBody>
          <a:bodyPr wrap="square" rtlCol="0">
            <a:spAutoFit/>
          </a:bodyPr>
          <a:lstStyle/>
          <a:p>
            <a:r>
              <a:rPr lang="en-US" b="1" dirty="0"/>
              <a:t>HER2+</a:t>
            </a:r>
          </a:p>
        </p:txBody>
      </p:sp>
      <p:sp>
        <p:nvSpPr>
          <p:cNvPr id="21" name="TextBox 20">
            <a:extLst>
              <a:ext uri="{FF2B5EF4-FFF2-40B4-BE49-F238E27FC236}">
                <a16:creationId xmlns:a16="http://schemas.microsoft.com/office/drawing/2014/main" id="{66A68FF4-8A9E-A852-2B94-E22A89340E68}"/>
              </a:ext>
            </a:extLst>
          </p:cNvPr>
          <p:cNvSpPr txBox="1"/>
          <p:nvPr/>
        </p:nvSpPr>
        <p:spPr>
          <a:xfrm>
            <a:off x="10158356" y="1149468"/>
            <a:ext cx="1599610" cy="307777"/>
          </a:xfrm>
          <a:prstGeom prst="rect">
            <a:avLst/>
          </a:prstGeom>
          <a:noFill/>
        </p:spPr>
        <p:txBody>
          <a:bodyPr wrap="square" rtlCol="0">
            <a:spAutoFit/>
          </a:bodyPr>
          <a:lstStyle/>
          <a:p>
            <a:r>
              <a:rPr lang="en-US" sz="1400" dirty="0"/>
              <a:t>Low ORC6 =58</a:t>
            </a:r>
          </a:p>
        </p:txBody>
      </p:sp>
      <p:sp>
        <p:nvSpPr>
          <p:cNvPr id="22" name="TextBox 21">
            <a:extLst>
              <a:ext uri="{FF2B5EF4-FFF2-40B4-BE49-F238E27FC236}">
                <a16:creationId xmlns:a16="http://schemas.microsoft.com/office/drawing/2014/main" id="{8C5A77B1-FC7C-6273-E176-35BD3C911785}"/>
              </a:ext>
            </a:extLst>
          </p:cNvPr>
          <p:cNvSpPr txBox="1"/>
          <p:nvPr/>
        </p:nvSpPr>
        <p:spPr>
          <a:xfrm>
            <a:off x="6394720" y="1223234"/>
            <a:ext cx="1599610" cy="307777"/>
          </a:xfrm>
          <a:prstGeom prst="rect">
            <a:avLst/>
          </a:prstGeom>
          <a:noFill/>
        </p:spPr>
        <p:txBody>
          <a:bodyPr wrap="square" rtlCol="0">
            <a:spAutoFit/>
          </a:bodyPr>
          <a:lstStyle/>
          <a:p>
            <a:r>
              <a:rPr lang="en-US" sz="1400" dirty="0"/>
              <a:t>Low ORC6 =54</a:t>
            </a:r>
          </a:p>
        </p:txBody>
      </p:sp>
      <p:sp>
        <p:nvSpPr>
          <p:cNvPr id="23" name="TextBox 22">
            <a:extLst>
              <a:ext uri="{FF2B5EF4-FFF2-40B4-BE49-F238E27FC236}">
                <a16:creationId xmlns:a16="http://schemas.microsoft.com/office/drawing/2014/main" id="{D2CCCC38-50E1-971C-91F9-39B492A16279}"/>
              </a:ext>
            </a:extLst>
          </p:cNvPr>
          <p:cNvSpPr txBox="1"/>
          <p:nvPr/>
        </p:nvSpPr>
        <p:spPr>
          <a:xfrm>
            <a:off x="6492847" y="1583985"/>
            <a:ext cx="1828800" cy="307777"/>
          </a:xfrm>
          <a:prstGeom prst="rect">
            <a:avLst/>
          </a:prstGeom>
          <a:noFill/>
        </p:spPr>
        <p:txBody>
          <a:bodyPr wrap="square" rtlCol="0">
            <a:spAutoFit/>
          </a:bodyPr>
          <a:lstStyle/>
          <a:p>
            <a:r>
              <a:rPr lang="en-US" sz="1400" dirty="0"/>
              <a:t>High ORC6 =156</a:t>
            </a:r>
          </a:p>
        </p:txBody>
      </p:sp>
      <p:sp>
        <p:nvSpPr>
          <p:cNvPr id="24" name="TextBox 23">
            <a:extLst>
              <a:ext uri="{FF2B5EF4-FFF2-40B4-BE49-F238E27FC236}">
                <a16:creationId xmlns:a16="http://schemas.microsoft.com/office/drawing/2014/main" id="{FADC3B62-87A1-68E2-26B2-9472C919B954}"/>
              </a:ext>
            </a:extLst>
          </p:cNvPr>
          <p:cNvSpPr txBox="1"/>
          <p:nvPr/>
        </p:nvSpPr>
        <p:spPr>
          <a:xfrm>
            <a:off x="10163968" y="1574449"/>
            <a:ext cx="1828800" cy="307777"/>
          </a:xfrm>
          <a:prstGeom prst="rect">
            <a:avLst/>
          </a:prstGeom>
          <a:noFill/>
        </p:spPr>
        <p:txBody>
          <a:bodyPr wrap="square" rtlCol="0">
            <a:spAutoFit/>
          </a:bodyPr>
          <a:lstStyle/>
          <a:p>
            <a:r>
              <a:rPr lang="en-US" sz="1400" dirty="0"/>
              <a:t>High ORC6 =214</a:t>
            </a:r>
          </a:p>
        </p:txBody>
      </p:sp>
      <p:sp>
        <p:nvSpPr>
          <p:cNvPr id="25" name="TextBox 24">
            <a:extLst>
              <a:ext uri="{FF2B5EF4-FFF2-40B4-BE49-F238E27FC236}">
                <a16:creationId xmlns:a16="http://schemas.microsoft.com/office/drawing/2014/main" id="{169454F1-1641-F7DD-AA6C-1093F0C816DD}"/>
              </a:ext>
            </a:extLst>
          </p:cNvPr>
          <p:cNvSpPr txBox="1"/>
          <p:nvPr/>
        </p:nvSpPr>
        <p:spPr>
          <a:xfrm>
            <a:off x="10396627" y="2394069"/>
            <a:ext cx="1363481" cy="523220"/>
          </a:xfrm>
          <a:prstGeom prst="rect">
            <a:avLst/>
          </a:prstGeom>
          <a:noFill/>
        </p:spPr>
        <p:txBody>
          <a:bodyPr wrap="square" rtlCol="0">
            <a:spAutoFit/>
          </a:bodyPr>
          <a:lstStyle/>
          <a:p>
            <a:r>
              <a:rPr lang="en-US" sz="1400" dirty="0"/>
              <a:t>Log rank= 11.07</a:t>
            </a:r>
          </a:p>
          <a:p>
            <a:r>
              <a:rPr lang="en-US" sz="1400" dirty="0"/>
              <a:t>p =0.001</a:t>
            </a:r>
          </a:p>
        </p:txBody>
      </p:sp>
      <p:sp>
        <p:nvSpPr>
          <p:cNvPr id="30" name="TextBox 29">
            <a:extLst>
              <a:ext uri="{FF2B5EF4-FFF2-40B4-BE49-F238E27FC236}">
                <a16:creationId xmlns:a16="http://schemas.microsoft.com/office/drawing/2014/main" id="{66FEF5FB-E99F-ABB9-C962-75203633359F}"/>
              </a:ext>
            </a:extLst>
          </p:cNvPr>
          <p:cNvSpPr txBox="1"/>
          <p:nvPr/>
        </p:nvSpPr>
        <p:spPr>
          <a:xfrm>
            <a:off x="10746059" y="5708046"/>
            <a:ext cx="1355796" cy="523220"/>
          </a:xfrm>
          <a:prstGeom prst="rect">
            <a:avLst/>
          </a:prstGeom>
          <a:noFill/>
        </p:spPr>
        <p:txBody>
          <a:bodyPr wrap="square" rtlCol="0">
            <a:spAutoFit/>
          </a:bodyPr>
          <a:lstStyle/>
          <a:p>
            <a:r>
              <a:rPr lang="en-US" sz="1400" dirty="0"/>
              <a:t>Log rank= 5.73</a:t>
            </a:r>
          </a:p>
          <a:p>
            <a:r>
              <a:rPr lang="en-US" sz="1400" dirty="0"/>
              <a:t>p =0. 017</a:t>
            </a:r>
          </a:p>
        </p:txBody>
      </p:sp>
      <p:sp>
        <p:nvSpPr>
          <p:cNvPr id="31" name="TextBox 30">
            <a:extLst>
              <a:ext uri="{FF2B5EF4-FFF2-40B4-BE49-F238E27FC236}">
                <a16:creationId xmlns:a16="http://schemas.microsoft.com/office/drawing/2014/main" id="{DB255891-0E9F-9DA4-9771-BCD0B8845767}"/>
              </a:ext>
            </a:extLst>
          </p:cNvPr>
          <p:cNvSpPr txBox="1"/>
          <p:nvPr/>
        </p:nvSpPr>
        <p:spPr>
          <a:xfrm>
            <a:off x="8823074" y="5809340"/>
            <a:ext cx="1027442" cy="369332"/>
          </a:xfrm>
          <a:prstGeom prst="rect">
            <a:avLst/>
          </a:prstGeom>
          <a:noFill/>
        </p:spPr>
        <p:txBody>
          <a:bodyPr wrap="square" rtlCol="0">
            <a:spAutoFit/>
          </a:bodyPr>
          <a:lstStyle/>
          <a:p>
            <a:r>
              <a:rPr lang="en-US" b="1" dirty="0"/>
              <a:t>TNBC</a:t>
            </a:r>
          </a:p>
        </p:txBody>
      </p:sp>
      <p:sp>
        <p:nvSpPr>
          <p:cNvPr id="32" name="TextBox 31">
            <a:extLst>
              <a:ext uri="{FF2B5EF4-FFF2-40B4-BE49-F238E27FC236}">
                <a16:creationId xmlns:a16="http://schemas.microsoft.com/office/drawing/2014/main" id="{34F0D269-5702-455A-0636-0896D381B1F0}"/>
              </a:ext>
            </a:extLst>
          </p:cNvPr>
          <p:cNvSpPr txBox="1"/>
          <p:nvPr/>
        </p:nvSpPr>
        <p:spPr>
          <a:xfrm>
            <a:off x="10592708" y="5298439"/>
            <a:ext cx="1350497" cy="307777"/>
          </a:xfrm>
          <a:prstGeom prst="rect">
            <a:avLst/>
          </a:prstGeom>
          <a:noFill/>
        </p:spPr>
        <p:txBody>
          <a:bodyPr wrap="square" rtlCol="0">
            <a:spAutoFit/>
          </a:bodyPr>
          <a:lstStyle/>
          <a:p>
            <a:r>
              <a:rPr lang="en-US" sz="1400" dirty="0"/>
              <a:t>High SKP2 =225</a:t>
            </a:r>
          </a:p>
        </p:txBody>
      </p:sp>
      <p:sp>
        <p:nvSpPr>
          <p:cNvPr id="33" name="TextBox 32">
            <a:extLst>
              <a:ext uri="{FF2B5EF4-FFF2-40B4-BE49-F238E27FC236}">
                <a16:creationId xmlns:a16="http://schemas.microsoft.com/office/drawing/2014/main" id="{5831F050-0E0B-F8AF-8546-033DB6C3C21D}"/>
              </a:ext>
            </a:extLst>
          </p:cNvPr>
          <p:cNvSpPr txBox="1"/>
          <p:nvPr/>
        </p:nvSpPr>
        <p:spPr>
          <a:xfrm>
            <a:off x="10624152" y="4404644"/>
            <a:ext cx="1599610" cy="307777"/>
          </a:xfrm>
          <a:prstGeom prst="rect">
            <a:avLst/>
          </a:prstGeom>
          <a:noFill/>
        </p:spPr>
        <p:txBody>
          <a:bodyPr wrap="square" rtlCol="0">
            <a:spAutoFit/>
          </a:bodyPr>
          <a:lstStyle/>
          <a:p>
            <a:r>
              <a:rPr lang="en-US" sz="1400" dirty="0"/>
              <a:t>Low SKP2=47</a:t>
            </a:r>
          </a:p>
        </p:txBody>
      </p:sp>
      <p:sp>
        <p:nvSpPr>
          <p:cNvPr id="34" name="TextBox 33">
            <a:extLst>
              <a:ext uri="{FF2B5EF4-FFF2-40B4-BE49-F238E27FC236}">
                <a16:creationId xmlns:a16="http://schemas.microsoft.com/office/drawing/2014/main" id="{9A547C02-66C1-4435-9E10-4D756626D517}"/>
              </a:ext>
            </a:extLst>
          </p:cNvPr>
          <p:cNvSpPr txBox="1"/>
          <p:nvPr/>
        </p:nvSpPr>
        <p:spPr>
          <a:xfrm>
            <a:off x="6605591" y="2449876"/>
            <a:ext cx="1278613" cy="523220"/>
          </a:xfrm>
          <a:prstGeom prst="rect">
            <a:avLst/>
          </a:prstGeom>
          <a:noFill/>
        </p:spPr>
        <p:txBody>
          <a:bodyPr wrap="square" rtlCol="0">
            <a:spAutoFit/>
          </a:bodyPr>
          <a:lstStyle/>
          <a:p>
            <a:r>
              <a:rPr lang="en-US" sz="1400" dirty="0"/>
              <a:t>Log rank= 0.0</a:t>
            </a:r>
          </a:p>
          <a:p>
            <a:r>
              <a:rPr lang="en-US" sz="1400" dirty="0"/>
              <a:t>p =0.992</a:t>
            </a:r>
          </a:p>
        </p:txBody>
      </p:sp>
      <p:sp>
        <p:nvSpPr>
          <p:cNvPr id="37" name="TextBox 36">
            <a:extLst>
              <a:ext uri="{FF2B5EF4-FFF2-40B4-BE49-F238E27FC236}">
                <a16:creationId xmlns:a16="http://schemas.microsoft.com/office/drawing/2014/main" id="{4799CB96-3B2F-B4AB-D3F1-252BCA118823}"/>
              </a:ext>
            </a:extLst>
          </p:cNvPr>
          <p:cNvSpPr txBox="1"/>
          <p:nvPr/>
        </p:nvSpPr>
        <p:spPr>
          <a:xfrm>
            <a:off x="646946" y="5907473"/>
            <a:ext cx="1343975" cy="369332"/>
          </a:xfrm>
          <a:prstGeom prst="rect">
            <a:avLst/>
          </a:prstGeom>
          <a:noFill/>
        </p:spPr>
        <p:txBody>
          <a:bodyPr wrap="square" rtlCol="0">
            <a:spAutoFit/>
          </a:bodyPr>
          <a:lstStyle/>
          <a:p>
            <a:r>
              <a:rPr lang="en-US" b="1" dirty="0"/>
              <a:t>Luminal BC</a:t>
            </a:r>
          </a:p>
        </p:txBody>
      </p:sp>
      <p:sp>
        <p:nvSpPr>
          <p:cNvPr id="38" name="TextBox 37">
            <a:extLst>
              <a:ext uri="{FF2B5EF4-FFF2-40B4-BE49-F238E27FC236}">
                <a16:creationId xmlns:a16="http://schemas.microsoft.com/office/drawing/2014/main" id="{52F6825D-4F59-3598-9ADE-1D2609F9C424}"/>
              </a:ext>
            </a:extLst>
          </p:cNvPr>
          <p:cNvSpPr txBox="1"/>
          <p:nvPr/>
        </p:nvSpPr>
        <p:spPr>
          <a:xfrm>
            <a:off x="2514751" y="5801419"/>
            <a:ext cx="1343975" cy="523220"/>
          </a:xfrm>
          <a:prstGeom prst="rect">
            <a:avLst/>
          </a:prstGeom>
          <a:noFill/>
        </p:spPr>
        <p:txBody>
          <a:bodyPr wrap="square" rtlCol="0">
            <a:spAutoFit/>
          </a:bodyPr>
          <a:lstStyle/>
          <a:p>
            <a:r>
              <a:rPr lang="en-US" sz="1400" dirty="0"/>
              <a:t>Log rank= 33.33</a:t>
            </a:r>
          </a:p>
          <a:p>
            <a:r>
              <a:rPr lang="en-US" sz="1400" dirty="0"/>
              <a:t>P&lt;0.001</a:t>
            </a:r>
          </a:p>
        </p:txBody>
      </p:sp>
      <p:sp>
        <p:nvSpPr>
          <p:cNvPr id="39" name="TextBox 38">
            <a:extLst>
              <a:ext uri="{FF2B5EF4-FFF2-40B4-BE49-F238E27FC236}">
                <a16:creationId xmlns:a16="http://schemas.microsoft.com/office/drawing/2014/main" id="{6736433B-BC01-F3CC-B658-5CE5F00088D2}"/>
              </a:ext>
            </a:extLst>
          </p:cNvPr>
          <p:cNvSpPr txBox="1"/>
          <p:nvPr/>
        </p:nvSpPr>
        <p:spPr>
          <a:xfrm>
            <a:off x="6586077" y="5655452"/>
            <a:ext cx="1354556" cy="523220"/>
          </a:xfrm>
          <a:prstGeom prst="rect">
            <a:avLst/>
          </a:prstGeom>
          <a:noFill/>
        </p:spPr>
        <p:txBody>
          <a:bodyPr wrap="square" rtlCol="0">
            <a:spAutoFit/>
          </a:bodyPr>
          <a:lstStyle/>
          <a:p>
            <a:r>
              <a:rPr lang="en-US" sz="1400" dirty="0"/>
              <a:t>Log rank= 0.36</a:t>
            </a:r>
          </a:p>
          <a:p>
            <a:r>
              <a:rPr lang="en-US" sz="1400" dirty="0"/>
              <a:t>p =0.55</a:t>
            </a:r>
          </a:p>
        </p:txBody>
      </p:sp>
      <p:sp>
        <p:nvSpPr>
          <p:cNvPr id="40" name="TextBox 39">
            <a:extLst>
              <a:ext uri="{FF2B5EF4-FFF2-40B4-BE49-F238E27FC236}">
                <a16:creationId xmlns:a16="http://schemas.microsoft.com/office/drawing/2014/main" id="{A3E81D8D-38B2-CF11-920E-6B092789BC7B}"/>
              </a:ext>
            </a:extLst>
          </p:cNvPr>
          <p:cNvSpPr txBox="1"/>
          <p:nvPr/>
        </p:nvSpPr>
        <p:spPr>
          <a:xfrm>
            <a:off x="2465965" y="4454218"/>
            <a:ext cx="1473276" cy="307777"/>
          </a:xfrm>
          <a:prstGeom prst="rect">
            <a:avLst/>
          </a:prstGeom>
          <a:noFill/>
        </p:spPr>
        <p:txBody>
          <a:bodyPr wrap="square" rtlCol="0">
            <a:spAutoFit/>
          </a:bodyPr>
          <a:lstStyle/>
          <a:p>
            <a:r>
              <a:rPr lang="en-US" sz="1400" dirty="0"/>
              <a:t>Low SKP2=723</a:t>
            </a:r>
          </a:p>
        </p:txBody>
      </p:sp>
      <p:sp>
        <p:nvSpPr>
          <p:cNvPr id="41" name="TextBox 40">
            <a:extLst>
              <a:ext uri="{FF2B5EF4-FFF2-40B4-BE49-F238E27FC236}">
                <a16:creationId xmlns:a16="http://schemas.microsoft.com/office/drawing/2014/main" id="{1A665669-8E2B-F297-B1BC-7BDA29CB419F}"/>
              </a:ext>
            </a:extLst>
          </p:cNvPr>
          <p:cNvSpPr txBox="1"/>
          <p:nvPr/>
        </p:nvSpPr>
        <p:spPr>
          <a:xfrm>
            <a:off x="6266075" y="4322630"/>
            <a:ext cx="1311834" cy="307777"/>
          </a:xfrm>
          <a:prstGeom prst="rect">
            <a:avLst/>
          </a:prstGeom>
          <a:noFill/>
        </p:spPr>
        <p:txBody>
          <a:bodyPr wrap="square" rtlCol="0">
            <a:spAutoFit/>
          </a:bodyPr>
          <a:lstStyle/>
          <a:p>
            <a:r>
              <a:rPr lang="en-US" sz="1400" dirty="0"/>
              <a:t>Low SKP2=17</a:t>
            </a:r>
          </a:p>
        </p:txBody>
      </p:sp>
      <p:sp>
        <p:nvSpPr>
          <p:cNvPr id="42" name="TextBox 41">
            <a:extLst>
              <a:ext uri="{FF2B5EF4-FFF2-40B4-BE49-F238E27FC236}">
                <a16:creationId xmlns:a16="http://schemas.microsoft.com/office/drawing/2014/main" id="{2F199D30-43BE-54B1-8936-7E36FE51F746}"/>
              </a:ext>
            </a:extLst>
          </p:cNvPr>
          <p:cNvSpPr txBox="1"/>
          <p:nvPr/>
        </p:nvSpPr>
        <p:spPr>
          <a:xfrm>
            <a:off x="6312045" y="4695016"/>
            <a:ext cx="1445186" cy="307777"/>
          </a:xfrm>
          <a:prstGeom prst="rect">
            <a:avLst/>
          </a:prstGeom>
          <a:noFill/>
        </p:spPr>
        <p:txBody>
          <a:bodyPr wrap="square" rtlCol="0">
            <a:spAutoFit/>
          </a:bodyPr>
          <a:lstStyle/>
          <a:p>
            <a:r>
              <a:rPr lang="en-US" sz="1400" dirty="0"/>
              <a:t>High SKP2 =37</a:t>
            </a:r>
          </a:p>
        </p:txBody>
      </p:sp>
      <p:sp>
        <p:nvSpPr>
          <p:cNvPr id="43" name="TextBox 42">
            <a:extLst>
              <a:ext uri="{FF2B5EF4-FFF2-40B4-BE49-F238E27FC236}">
                <a16:creationId xmlns:a16="http://schemas.microsoft.com/office/drawing/2014/main" id="{06F6EBF0-A184-3A69-DF9F-F9884B4D7EB5}"/>
              </a:ext>
            </a:extLst>
          </p:cNvPr>
          <p:cNvSpPr txBox="1"/>
          <p:nvPr/>
        </p:nvSpPr>
        <p:spPr>
          <a:xfrm>
            <a:off x="2342741" y="5429957"/>
            <a:ext cx="1473276" cy="307777"/>
          </a:xfrm>
          <a:prstGeom prst="rect">
            <a:avLst/>
          </a:prstGeom>
          <a:noFill/>
        </p:spPr>
        <p:txBody>
          <a:bodyPr wrap="square" rtlCol="0">
            <a:spAutoFit/>
          </a:bodyPr>
          <a:lstStyle/>
          <a:p>
            <a:r>
              <a:rPr lang="en-US" sz="1400" dirty="0"/>
              <a:t>High SKP2 =447</a:t>
            </a:r>
          </a:p>
        </p:txBody>
      </p:sp>
      <p:sp>
        <p:nvSpPr>
          <p:cNvPr id="46" name="TextBox 45">
            <a:extLst>
              <a:ext uri="{FF2B5EF4-FFF2-40B4-BE49-F238E27FC236}">
                <a16:creationId xmlns:a16="http://schemas.microsoft.com/office/drawing/2014/main" id="{9C64AC37-317B-91A5-C70B-7B01BC9047F8}"/>
              </a:ext>
            </a:extLst>
          </p:cNvPr>
          <p:cNvSpPr txBox="1"/>
          <p:nvPr/>
        </p:nvSpPr>
        <p:spPr>
          <a:xfrm>
            <a:off x="112362" y="576276"/>
            <a:ext cx="409908" cy="369332"/>
          </a:xfrm>
          <a:prstGeom prst="rect">
            <a:avLst/>
          </a:prstGeom>
          <a:noFill/>
        </p:spPr>
        <p:txBody>
          <a:bodyPr wrap="square" rtlCol="0">
            <a:spAutoFit/>
          </a:bodyPr>
          <a:lstStyle/>
          <a:p>
            <a:r>
              <a:rPr lang="en-US" b="1" dirty="0"/>
              <a:t>A</a:t>
            </a:r>
          </a:p>
        </p:txBody>
      </p:sp>
      <p:sp>
        <p:nvSpPr>
          <p:cNvPr id="47" name="TextBox 46">
            <a:extLst>
              <a:ext uri="{FF2B5EF4-FFF2-40B4-BE49-F238E27FC236}">
                <a16:creationId xmlns:a16="http://schemas.microsoft.com/office/drawing/2014/main" id="{4C492878-77E0-D0F2-50C9-4609F679FB33}"/>
              </a:ext>
            </a:extLst>
          </p:cNvPr>
          <p:cNvSpPr txBox="1"/>
          <p:nvPr/>
        </p:nvSpPr>
        <p:spPr>
          <a:xfrm>
            <a:off x="4078857" y="587315"/>
            <a:ext cx="409908" cy="369332"/>
          </a:xfrm>
          <a:prstGeom prst="rect">
            <a:avLst/>
          </a:prstGeom>
          <a:noFill/>
        </p:spPr>
        <p:txBody>
          <a:bodyPr wrap="square" rtlCol="0">
            <a:spAutoFit/>
          </a:bodyPr>
          <a:lstStyle/>
          <a:p>
            <a:r>
              <a:rPr lang="en-US" b="1" dirty="0"/>
              <a:t>B</a:t>
            </a:r>
          </a:p>
        </p:txBody>
      </p:sp>
      <p:sp>
        <p:nvSpPr>
          <p:cNvPr id="48" name="TextBox 47">
            <a:extLst>
              <a:ext uri="{FF2B5EF4-FFF2-40B4-BE49-F238E27FC236}">
                <a16:creationId xmlns:a16="http://schemas.microsoft.com/office/drawing/2014/main" id="{687106DF-745B-13CE-9FC6-A37241A1683D}"/>
              </a:ext>
            </a:extLst>
          </p:cNvPr>
          <p:cNvSpPr txBox="1"/>
          <p:nvPr/>
        </p:nvSpPr>
        <p:spPr>
          <a:xfrm>
            <a:off x="8072661" y="680544"/>
            <a:ext cx="409908" cy="369332"/>
          </a:xfrm>
          <a:prstGeom prst="rect">
            <a:avLst/>
          </a:prstGeom>
          <a:noFill/>
        </p:spPr>
        <p:txBody>
          <a:bodyPr wrap="square" rtlCol="0">
            <a:spAutoFit/>
          </a:bodyPr>
          <a:lstStyle/>
          <a:p>
            <a:r>
              <a:rPr lang="en-US" b="1" dirty="0"/>
              <a:t>C</a:t>
            </a:r>
          </a:p>
        </p:txBody>
      </p:sp>
      <p:sp>
        <p:nvSpPr>
          <p:cNvPr id="49" name="TextBox 48">
            <a:extLst>
              <a:ext uri="{FF2B5EF4-FFF2-40B4-BE49-F238E27FC236}">
                <a16:creationId xmlns:a16="http://schemas.microsoft.com/office/drawing/2014/main" id="{44B167A1-FFAC-8F0B-B4F2-4F63E32B34D8}"/>
              </a:ext>
            </a:extLst>
          </p:cNvPr>
          <p:cNvSpPr txBox="1"/>
          <p:nvPr/>
        </p:nvSpPr>
        <p:spPr>
          <a:xfrm>
            <a:off x="109242" y="3921179"/>
            <a:ext cx="409908" cy="369332"/>
          </a:xfrm>
          <a:prstGeom prst="rect">
            <a:avLst/>
          </a:prstGeom>
          <a:noFill/>
        </p:spPr>
        <p:txBody>
          <a:bodyPr wrap="square" rtlCol="0">
            <a:spAutoFit/>
          </a:bodyPr>
          <a:lstStyle/>
          <a:p>
            <a:r>
              <a:rPr lang="en-US" b="1" dirty="0"/>
              <a:t>D</a:t>
            </a:r>
          </a:p>
        </p:txBody>
      </p:sp>
      <p:sp>
        <p:nvSpPr>
          <p:cNvPr id="50" name="TextBox 49">
            <a:extLst>
              <a:ext uri="{FF2B5EF4-FFF2-40B4-BE49-F238E27FC236}">
                <a16:creationId xmlns:a16="http://schemas.microsoft.com/office/drawing/2014/main" id="{9F5BFAF9-48E5-E573-9B3F-7BF8A257EDF8}"/>
              </a:ext>
            </a:extLst>
          </p:cNvPr>
          <p:cNvSpPr txBox="1"/>
          <p:nvPr/>
        </p:nvSpPr>
        <p:spPr>
          <a:xfrm>
            <a:off x="4085393" y="3945629"/>
            <a:ext cx="409908" cy="369332"/>
          </a:xfrm>
          <a:prstGeom prst="rect">
            <a:avLst/>
          </a:prstGeom>
          <a:noFill/>
        </p:spPr>
        <p:txBody>
          <a:bodyPr wrap="square" rtlCol="0">
            <a:spAutoFit/>
          </a:bodyPr>
          <a:lstStyle/>
          <a:p>
            <a:r>
              <a:rPr lang="en-US" b="1" dirty="0"/>
              <a:t>E</a:t>
            </a:r>
          </a:p>
        </p:txBody>
      </p:sp>
      <p:sp>
        <p:nvSpPr>
          <p:cNvPr id="51" name="TextBox 50">
            <a:extLst>
              <a:ext uri="{FF2B5EF4-FFF2-40B4-BE49-F238E27FC236}">
                <a16:creationId xmlns:a16="http://schemas.microsoft.com/office/drawing/2014/main" id="{7CAA9ABE-C789-1164-23A7-52E6A05D11BF}"/>
              </a:ext>
            </a:extLst>
          </p:cNvPr>
          <p:cNvSpPr txBox="1"/>
          <p:nvPr/>
        </p:nvSpPr>
        <p:spPr>
          <a:xfrm>
            <a:off x="8186990" y="3932290"/>
            <a:ext cx="409908" cy="369332"/>
          </a:xfrm>
          <a:prstGeom prst="rect">
            <a:avLst/>
          </a:prstGeom>
          <a:noFill/>
        </p:spPr>
        <p:txBody>
          <a:bodyPr wrap="square" rtlCol="0">
            <a:spAutoFit/>
          </a:bodyPr>
          <a:lstStyle/>
          <a:p>
            <a:r>
              <a:rPr lang="en-US" b="1" dirty="0"/>
              <a:t>F</a:t>
            </a:r>
          </a:p>
        </p:txBody>
      </p:sp>
      <p:sp>
        <p:nvSpPr>
          <p:cNvPr id="54" name="TextBox 53">
            <a:extLst>
              <a:ext uri="{FF2B5EF4-FFF2-40B4-BE49-F238E27FC236}">
                <a16:creationId xmlns:a16="http://schemas.microsoft.com/office/drawing/2014/main" id="{08B62712-3323-4381-7EC2-8E8E227FDF0D}"/>
              </a:ext>
            </a:extLst>
          </p:cNvPr>
          <p:cNvSpPr txBox="1"/>
          <p:nvPr/>
        </p:nvSpPr>
        <p:spPr>
          <a:xfrm>
            <a:off x="4811217" y="5801419"/>
            <a:ext cx="915920" cy="369332"/>
          </a:xfrm>
          <a:prstGeom prst="rect">
            <a:avLst/>
          </a:prstGeom>
          <a:noFill/>
        </p:spPr>
        <p:txBody>
          <a:bodyPr wrap="square" rtlCol="0">
            <a:spAutoFit/>
          </a:bodyPr>
          <a:lstStyle/>
          <a:p>
            <a:r>
              <a:rPr lang="en-US" b="1" dirty="0"/>
              <a:t>HER2+</a:t>
            </a:r>
          </a:p>
        </p:txBody>
      </p:sp>
      <p:sp>
        <p:nvSpPr>
          <p:cNvPr id="45" name="TextBox 44">
            <a:extLst>
              <a:ext uri="{FF2B5EF4-FFF2-40B4-BE49-F238E27FC236}">
                <a16:creationId xmlns:a16="http://schemas.microsoft.com/office/drawing/2014/main" id="{90BAE7FF-404E-C49D-89E7-58226D32D217}"/>
              </a:ext>
            </a:extLst>
          </p:cNvPr>
          <p:cNvSpPr txBox="1"/>
          <p:nvPr/>
        </p:nvSpPr>
        <p:spPr>
          <a:xfrm>
            <a:off x="720834" y="721815"/>
            <a:ext cx="2750994" cy="369332"/>
          </a:xfrm>
          <a:prstGeom prst="rect">
            <a:avLst/>
          </a:prstGeom>
          <a:noFill/>
        </p:spPr>
        <p:txBody>
          <a:bodyPr wrap="square" rtlCol="0">
            <a:spAutoFit/>
          </a:bodyPr>
          <a:lstStyle/>
          <a:p>
            <a:pPr algn="ctr"/>
            <a:r>
              <a:rPr lang="en-US" dirty="0"/>
              <a:t>ORC6 mRNA Expression</a:t>
            </a:r>
          </a:p>
        </p:txBody>
      </p:sp>
      <p:sp>
        <p:nvSpPr>
          <p:cNvPr id="52" name="TextBox 51">
            <a:extLst>
              <a:ext uri="{FF2B5EF4-FFF2-40B4-BE49-F238E27FC236}">
                <a16:creationId xmlns:a16="http://schemas.microsoft.com/office/drawing/2014/main" id="{A1B4D13A-2351-C7E8-D941-9BBB5410EF85}"/>
              </a:ext>
            </a:extLst>
          </p:cNvPr>
          <p:cNvSpPr txBox="1"/>
          <p:nvPr/>
        </p:nvSpPr>
        <p:spPr>
          <a:xfrm>
            <a:off x="5055011" y="721815"/>
            <a:ext cx="2750994" cy="369332"/>
          </a:xfrm>
          <a:prstGeom prst="rect">
            <a:avLst/>
          </a:prstGeom>
          <a:noFill/>
        </p:spPr>
        <p:txBody>
          <a:bodyPr wrap="square" rtlCol="0">
            <a:spAutoFit/>
          </a:bodyPr>
          <a:lstStyle/>
          <a:p>
            <a:pPr algn="ctr"/>
            <a:r>
              <a:rPr lang="en-US" dirty="0"/>
              <a:t>ORC6 mRNA Expression</a:t>
            </a:r>
          </a:p>
        </p:txBody>
      </p:sp>
      <p:sp>
        <p:nvSpPr>
          <p:cNvPr id="53" name="TextBox 52">
            <a:extLst>
              <a:ext uri="{FF2B5EF4-FFF2-40B4-BE49-F238E27FC236}">
                <a16:creationId xmlns:a16="http://schemas.microsoft.com/office/drawing/2014/main" id="{CDF8B476-D7A6-915F-6CBC-73DB1DB1B615}"/>
              </a:ext>
            </a:extLst>
          </p:cNvPr>
          <p:cNvSpPr txBox="1"/>
          <p:nvPr/>
        </p:nvSpPr>
        <p:spPr>
          <a:xfrm>
            <a:off x="8877058" y="727442"/>
            <a:ext cx="2750994" cy="369332"/>
          </a:xfrm>
          <a:prstGeom prst="rect">
            <a:avLst/>
          </a:prstGeom>
          <a:noFill/>
        </p:spPr>
        <p:txBody>
          <a:bodyPr wrap="square" rtlCol="0">
            <a:spAutoFit/>
          </a:bodyPr>
          <a:lstStyle/>
          <a:p>
            <a:pPr algn="ctr"/>
            <a:r>
              <a:rPr lang="en-US" dirty="0"/>
              <a:t>ORC6 mRNA Expression</a:t>
            </a:r>
          </a:p>
        </p:txBody>
      </p:sp>
      <p:sp>
        <p:nvSpPr>
          <p:cNvPr id="55" name="TextBox 54">
            <a:extLst>
              <a:ext uri="{FF2B5EF4-FFF2-40B4-BE49-F238E27FC236}">
                <a16:creationId xmlns:a16="http://schemas.microsoft.com/office/drawing/2014/main" id="{B1EF7E0B-5D2E-C09F-C238-345DBE52BC66}"/>
              </a:ext>
            </a:extLst>
          </p:cNvPr>
          <p:cNvSpPr txBox="1"/>
          <p:nvPr/>
        </p:nvSpPr>
        <p:spPr>
          <a:xfrm>
            <a:off x="889624" y="3992785"/>
            <a:ext cx="2750994" cy="369332"/>
          </a:xfrm>
          <a:prstGeom prst="rect">
            <a:avLst/>
          </a:prstGeom>
          <a:noFill/>
        </p:spPr>
        <p:txBody>
          <a:bodyPr wrap="square" rtlCol="0">
            <a:spAutoFit/>
          </a:bodyPr>
          <a:lstStyle/>
          <a:p>
            <a:pPr algn="ctr"/>
            <a:r>
              <a:rPr lang="en-US" dirty="0"/>
              <a:t>SKP2 mRNA Expression</a:t>
            </a:r>
          </a:p>
        </p:txBody>
      </p:sp>
      <p:sp>
        <p:nvSpPr>
          <p:cNvPr id="56" name="TextBox 55">
            <a:extLst>
              <a:ext uri="{FF2B5EF4-FFF2-40B4-BE49-F238E27FC236}">
                <a16:creationId xmlns:a16="http://schemas.microsoft.com/office/drawing/2014/main" id="{CD01E08A-8D8F-F293-F1D3-3CC9A5B89902}"/>
              </a:ext>
            </a:extLst>
          </p:cNvPr>
          <p:cNvSpPr txBox="1"/>
          <p:nvPr/>
        </p:nvSpPr>
        <p:spPr>
          <a:xfrm>
            <a:off x="4915999" y="3944321"/>
            <a:ext cx="2750994" cy="369332"/>
          </a:xfrm>
          <a:prstGeom prst="rect">
            <a:avLst/>
          </a:prstGeom>
          <a:noFill/>
        </p:spPr>
        <p:txBody>
          <a:bodyPr wrap="square" rtlCol="0">
            <a:spAutoFit/>
          </a:bodyPr>
          <a:lstStyle/>
          <a:p>
            <a:pPr algn="ctr"/>
            <a:r>
              <a:rPr lang="en-US" dirty="0"/>
              <a:t>SKP2 mRNA Expression</a:t>
            </a:r>
          </a:p>
        </p:txBody>
      </p:sp>
      <p:sp>
        <p:nvSpPr>
          <p:cNvPr id="57" name="TextBox 56">
            <a:extLst>
              <a:ext uri="{FF2B5EF4-FFF2-40B4-BE49-F238E27FC236}">
                <a16:creationId xmlns:a16="http://schemas.microsoft.com/office/drawing/2014/main" id="{6F0C5D52-59C5-5665-1A52-E2B7F85BD95B}"/>
              </a:ext>
            </a:extLst>
          </p:cNvPr>
          <p:cNvSpPr txBox="1"/>
          <p:nvPr/>
        </p:nvSpPr>
        <p:spPr>
          <a:xfrm>
            <a:off x="9088491" y="3976189"/>
            <a:ext cx="2750994" cy="369332"/>
          </a:xfrm>
          <a:prstGeom prst="rect">
            <a:avLst/>
          </a:prstGeom>
          <a:noFill/>
        </p:spPr>
        <p:txBody>
          <a:bodyPr wrap="square" rtlCol="0">
            <a:spAutoFit/>
          </a:bodyPr>
          <a:lstStyle/>
          <a:p>
            <a:pPr algn="ctr"/>
            <a:r>
              <a:rPr lang="en-US" dirty="0"/>
              <a:t>SKP2 mRNA Expression</a:t>
            </a:r>
          </a:p>
        </p:txBody>
      </p:sp>
    </p:spTree>
    <p:extLst>
      <p:ext uri="{BB962C8B-B14F-4D97-AF65-F5344CB8AC3E}">
        <p14:creationId xmlns:p14="http://schemas.microsoft.com/office/powerpoint/2010/main" val="92151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F2AFA1-EE7F-E040-8EE6-E5220E8BC112}"/>
              </a:ext>
            </a:extLst>
          </p:cNvPr>
          <p:cNvSpPr txBox="1"/>
          <p:nvPr/>
        </p:nvSpPr>
        <p:spPr>
          <a:xfrm>
            <a:off x="1277957" y="2664760"/>
            <a:ext cx="10653310" cy="2585323"/>
          </a:xfrm>
          <a:prstGeom prst="rect">
            <a:avLst/>
          </a:prstGeom>
          <a:noFill/>
        </p:spPr>
        <p:txBody>
          <a:bodyPr wrap="square">
            <a:spAutoFit/>
          </a:bodyPr>
          <a:lstStyle/>
          <a:p>
            <a:r>
              <a:rPr lang="en-GB" sz="1800" dirty="0"/>
              <a:t>Association between ORC6  and SKP2 mRNA expression and Survival of </a:t>
            </a:r>
            <a:r>
              <a:rPr lang="en-GB" dirty="0"/>
              <a:t>different molecular subtypes </a:t>
            </a:r>
            <a:r>
              <a:rPr lang="en-GB" sz="1800" dirty="0"/>
              <a:t>of invasive BC patients in the METABRIC cohort </a:t>
            </a:r>
            <a:endParaRPr lang="en-US" sz="1800" i="1" dirty="0">
              <a:latin typeface="+mj-lt"/>
              <a:ea typeface="+mj-ea"/>
              <a:cs typeface="+mj-cs"/>
            </a:endParaRPr>
          </a:p>
          <a:p>
            <a:r>
              <a:rPr lang="en-US" sz="1800" b="1" dirty="0">
                <a:latin typeface="+mj-lt"/>
                <a:ea typeface="+mj-ea"/>
                <a:cs typeface="+mj-cs"/>
              </a:rPr>
              <a:t>A.</a:t>
            </a:r>
            <a:r>
              <a:rPr lang="en-US" sz="1800" dirty="0">
                <a:latin typeface="+mj-lt"/>
                <a:ea typeface="+mj-ea"/>
                <a:cs typeface="+mj-cs"/>
              </a:rPr>
              <a:t> ORC6 mRNA Expression in Luminal BC Patients</a:t>
            </a:r>
          </a:p>
          <a:p>
            <a:r>
              <a:rPr lang="en-US" sz="1800" b="1" dirty="0">
                <a:latin typeface="+mj-lt"/>
                <a:ea typeface="+mj-ea"/>
                <a:cs typeface="+mj-cs"/>
              </a:rPr>
              <a:t>B.</a:t>
            </a:r>
            <a:r>
              <a:rPr lang="en-US" sz="1800" dirty="0">
                <a:latin typeface="+mj-lt"/>
                <a:ea typeface="+mj-ea"/>
                <a:cs typeface="+mj-cs"/>
              </a:rPr>
              <a:t> ORC6 mRNA Expression in Her2 enriched BC Patients.</a:t>
            </a:r>
          </a:p>
          <a:p>
            <a:r>
              <a:rPr lang="en-US" sz="1800" b="1" dirty="0">
                <a:latin typeface="+mj-lt"/>
                <a:ea typeface="+mj-ea"/>
                <a:cs typeface="+mj-cs"/>
              </a:rPr>
              <a:t>C.</a:t>
            </a:r>
            <a:r>
              <a:rPr lang="en-US" sz="1800" dirty="0">
                <a:latin typeface="+mj-lt"/>
                <a:ea typeface="+mj-ea"/>
                <a:cs typeface="+mj-cs"/>
              </a:rPr>
              <a:t> ORC6 mRNA Expression in TNBC Patients.</a:t>
            </a:r>
          </a:p>
          <a:p>
            <a:r>
              <a:rPr lang="en-US" sz="1800" b="1" dirty="0">
                <a:latin typeface="+mj-lt"/>
                <a:ea typeface="+mj-ea"/>
                <a:cs typeface="+mj-cs"/>
              </a:rPr>
              <a:t>D.</a:t>
            </a:r>
            <a:r>
              <a:rPr lang="en-US" sz="1800" dirty="0">
                <a:latin typeface="+mj-lt"/>
                <a:ea typeface="+mj-ea"/>
                <a:cs typeface="+mj-cs"/>
              </a:rPr>
              <a:t> SKP2 mRNA Expression in Luminal BC Patients</a:t>
            </a:r>
          </a:p>
          <a:p>
            <a:r>
              <a:rPr lang="en-US" sz="1800" b="1" dirty="0">
                <a:latin typeface="+mj-lt"/>
                <a:ea typeface="+mj-ea"/>
                <a:cs typeface="+mj-cs"/>
              </a:rPr>
              <a:t>E.</a:t>
            </a:r>
            <a:r>
              <a:rPr lang="en-US" sz="1800" dirty="0">
                <a:latin typeface="+mj-lt"/>
                <a:ea typeface="+mj-ea"/>
                <a:cs typeface="+mj-cs"/>
              </a:rPr>
              <a:t> SKP2 mRNA Expression in Her2 enriched  BC Patients.</a:t>
            </a:r>
          </a:p>
          <a:p>
            <a:r>
              <a:rPr lang="en-US" sz="1800" b="1" dirty="0">
                <a:latin typeface="+mj-lt"/>
                <a:ea typeface="+mj-ea"/>
                <a:cs typeface="+mj-cs"/>
              </a:rPr>
              <a:t>F.</a:t>
            </a:r>
            <a:r>
              <a:rPr lang="en-US" sz="1800" dirty="0">
                <a:latin typeface="+mj-lt"/>
                <a:ea typeface="+mj-ea"/>
                <a:cs typeface="+mj-cs"/>
              </a:rPr>
              <a:t> SKP2 mRNA Expression in TNBC Patients</a:t>
            </a:r>
            <a:r>
              <a:rPr lang="en-US" dirty="0">
                <a:latin typeface="+mj-lt"/>
                <a:ea typeface="+mj-ea"/>
                <a:cs typeface="+mj-cs"/>
              </a:rPr>
              <a:t>.</a:t>
            </a:r>
            <a:endParaRPr lang="en-US" sz="1800" dirty="0">
              <a:latin typeface="+mj-lt"/>
              <a:ea typeface="+mj-ea"/>
              <a:cs typeface="+mj-cs"/>
            </a:endParaRPr>
          </a:p>
          <a:p>
            <a:endParaRPr lang="en-US" dirty="0">
              <a:latin typeface="+mj-lt"/>
              <a:ea typeface="+mj-ea"/>
              <a:cs typeface="+mj-cs"/>
            </a:endParaRPr>
          </a:p>
        </p:txBody>
      </p:sp>
    </p:spTree>
    <p:extLst>
      <p:ext uri="{BB962C8B-B14F-4D97-AF65-F5344CB8AC3E}">
        <p14:creationId xmlns:p14="http://schemas.microsoft.com/office/powerpoint/2010/main" val="203175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5511-F04E-9F9B-CACE-1D60281404B1}"/>
              </a:ext>
            </a:extLst>
          </p:cNvPr>
          <p:cNvSpPr txBox="1">
            <a:spLocks/>
          </p:cNvSpPr>
          <p:nvPr/>
        </p:nvSpPr>
        <p:spPr>
          <a:xfrm>
            <a:off x="4496334" y="3160378"/>
            <a:ext cx="4367447" cy="5372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rgbClr val="212121"/>
                </a:solidFill>
                <a:latin typeface="Verdana" panose="020B0604030504040204" pitchFamily="34" charset="0"/>
                <a:cs typeface="Segoe UI" panose="020B0502040204020203" pitchFamily="34" charset="0"/>
              </a:rPr>
              <a:t>Supplementary Figure 1</a:t>
            </a:r>
          </a:p>
        </p:txBody>
      </p:sp>
    </p:spTree>
    <p:extLst>
      <p:ext uri="{BB962C8B-B14F-4D97-AF65-F5344CB8AC3E}">
        <p14:creationId xmlns:p14="http://schemas.microsoft.com/office/powerpoint/2010/main" val="1049083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D35C74-C78E-4D8C-B14D-65B480ADFD50}"/>
              </a:ext>
            </a:extLst>
          </p:cNvPr>
          <p:cNvPicPr>
            <a:picLocks noChangeAspect="1"/>
          </p:cNvPicPr>
          <p:nvPr/>
        </p:nvPicPr>
        <p:blipFill>
          <a:blip r:embed="rId2"/>
          <a:stretch>
            <a:fillRect/>
          </a:stretch>
        </p:blipFill>
        <p:spPr>
          <a:xfrm>
            <a:off x="3554391" y="502224"/>
            <a:ext cx="6577137" cy="5508628"/>
          </a:xfrm>
          <a:prstGeom prst="rect">
            <a:avLst/>
          </a:prstGeom>
        </p:spPr>
      </p:pic>
    </p:spTree>
    <p:extLst>
      <p:ext uri="{BB962C8B-B14F-4D97-AF65-F5344CB8AC3E}">
        <p14:creationId xmlns:p14="http://schemas.microsoft.com/office/powerpoint/2010/main" val="3984774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972B5F-BB3C-98DF-A4F2-93BD8FC24878}"/>
              </a:ext>
            </a:extLst>
          </p:cNvPr>
          <p:cNvSpPr txBox="1"/>
          <p:nvPr/>
        </p:nvSpPr>
        <p:spPr>
          <a:xfrm>
            <a:off x="627877" y="2569188"/>
            <a:ext cx="11226467" cy="1139927"/>
          </a:xfrm>
          <a:prstGeom prst="rect">
            <a:avLst/>
          </a:prstGeom>
          <a:noFill/>
        </p:spPr>
        <p:txBody>
          <a:bodyPr wrap="square">
            <a:spAutoFit/>
          </a:bodyPr>
          <a:lstStyle/>
          <a:p>
            <a:pPr fontAlgn="base">
              <a:lnSpc>
                <a:spcPct val="200000"/>
              </a:lnSpc>
              <a:spcAft>
                <a:spcPts val="800"/>
              </a:spcAft>
            </a:pPr>
            <a:r>
              <a:rPr lang="en-GB" sz="1200" b="1" dirty="0">
                <a:solidFill>
                  <a:srgbClr val="212121"/>
                </a:solidFill>
                <a:latin typeface="Verdana" panose="020B0604030504040204" pitchFamily="34" charset="0"/>
                <a:cs typeface="Segoe UI" panose="020B0502040204020203" pitchFamily="34" charset="0"/>
              </a:rPr>
              <a:t>Supplementary Figure 1. </a:t>
            </a:r>
            <a:r>
              <a:rPr lang="en-GB" sz="1200" dirty="0" err="1">
                <a:solidFill>
                  <a:srgbClr val="212121"/>
                </a:solidFill>
                <a:latin typeface="Verdana" panose="020B0604030504040204" pitchFamily="34" charset="0"/>
                <a:cs typeface="Segoe UI" panose="020B0502040204020203" pitchFamily="34" charset="0"/>
              </a:rPr>
              <a:t>GeneMANIA</a:t>
            </a:r>
            <a:r>
              <a:rPr lang="en-GB" sz="1200" dirty="0">
                <a:solidFill>
                  <a:srgbClr val="212121"/>
                </a:solidFill>
                <a:latin typeface="Verdana" panose="020B0604030504040204" pitchFamily="34" charset="0"/>
                <a:cs typeface="Segoe UI" panose="020B0502040204020203" pitchFamily="34" charset="0"/>
              </a:rPr>
              <a:t> is used to identify predicted genes correlating with hub genes, 20 of the predicted genes are located in the outer circle while hub genes are drawn in the inner circle. The colour of the line illustrates different type of their relationships. The colour inside the gene dots indicates functions which these genes are involved in.</a:t>
            </a:r>
          </a:p>
        </p:txBody>
      </p:sp>
    </p:spTree>
    <p:extLst>
      <p:ext uri="{BB962C8B-B14F-4D97-AF65-F5344CB8AC3E}">
        <p14:creationId xmlns:p14="http://schemas.microsoft.com/office/powerpoint/2010/main" val="2059796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5511-F04E-9F9B-CACE-1D60281404B1}"/>
              </a:ext>
            </a:extLst>
          </p:cNvPr>
          <p:cNvSpPr txBox="1">
            <a:spLocks/>
          </p:cNvSpPr>
          <p:nvPr/>
        </p:nvSpPr>
        <p:spPr>
          <a:xfrm>
            <a:off x="4496334" y="3160378"/>
            <a:ext cx="4367447" cy="5372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rgbClr val="212121"/>
                </a:solidFill>
                <a:latin typeface="Verdana" panose="020B0604030504040204" pitchFamily="34" charset="0"/>
                <a:cs typeface="Segoe UI" panose="020B0502040204020203" pitchFamily="34" charset="0"/>
              </a:rPr>
              <a:t>Supplementary Figure 2</a:t>
            </a:r>
          </a:p>
        </p:txBody>
      </p:sp>
    </p:spTree>
    <p:extLst>
      <p:ext uri="{BB962C8B-B14F-4D97-AF65-F5344CB8AC3E}">
        <p14:creationId xmlns:p14="http://schemas.microsoft.com/office/powerpoint/2010/main" val="3658208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917340-09EE-5429-365B-40FA9B5C4B2B}"/>
              </a:ext>
            </a:extLst>
          </p:cNvPr>
          <p:cNvPicPr>
            <a:picLocks noChangeAspect="1"/>
          </p:cNvPicPr>
          <p:nvPr/>
        </p:nvPicPr>
        <p:blipFill>
          <a:blip r:embed="rId2"/>
          <a:stretch>
            <a:fillRect/>
          </a:stretch>
        </p:blipFill>
        <p:spPr>
          <a:xfrm>
            <a:off x="1561515" y="914400"/>
            <a:ext cx="9122898" cy="4635128"/>
          </a:xfrm>
          <a:prstGeom prst="rect">
            <a:avLst/>
          </a:prstGeom>
        </p:spPr>
      </p:pic>
    </p:spTree>
    <p:extLst>
      <p:ext uri="{BB962C8B-B14F-4D97-AF65-F5344CB8AC3E}">
        <p14:creationId xmlns:p14="http://schemas.microsoft.com/office/powerpoint/2010/main" val="534563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B4C597-2B10-43B5-B005-D378E20699DA}"/>
              </a:ext>
            </a:extLst>
          </p:cNvPr>
          <p:cNvSpPr txBox="1"/>
          <p:nvPr/>
        </p:nvSpPr>
        <p:spPr>
          <a:xfrm>
            <a:off x="991816" y="2620996"/>
            <a:ext cx="10792327" cy="1139927"/>
          </a:xfrm>
          <a:prstGeom prst="rect">
            <a:avLst/>
          </a:prstGeom>
          <a:noFill/>
        </p:spPr>
        <p:txBody>
          <a:bodyPr wrap="square">
            <a:spAutoFit/>
          </a:bodyPr>
          <a:lstStyle/>
          <a:p>
            <a:pPr fontAlgn="base">
              <a:lnSpc>
                <a:spcPct val="200000"/>
              </a:lnSpc>
              <a:spcAft>
                <a:spcPts val="800"/>
              </a:spcAft>
            </a:pPr>
            <a:r>
              <a:rPr lang="en-GB" sz="1200" b="1" dirty="0">
                <a:solidFill>
                  <a:srgbClr val="212121"/>
                </a:solidFill>
                <a:latin typeface="Verdana" panose="020B0604030504040204" pitchFamily="34" charset="0"/>
                <a:cs typeface="Segoe UI" panose="020B0502040204020203" pitchFamily="34" charset="0"/>
              </a:rPr>
              <a:t>Supplementary Figure 2. </a:t>
            </a:r>
            <a:r>
              <a:rPr lang="en-GB" sz="1200" dirty="0">
                <a:solidFill>
                  <a:srgbClr val="212121"/>
                </a:solidFill>
                <a:latin typeface="Verdana" panose="020B0604030504040204" pitchFamily="34" charset="0"/>
                <a:cs typeface="Segoe UI" panose="020B0502040204020203" pitchFamily="34" charset="0"/>
              </a:rPr>
              <a:t>Gene Expression Profiling Interactive Analysis demonstrated that the hub genes ORC6, ORC1,CDKN2A, E2F1, E2F2, CDC25A, PTTG1 were found to be significantly upregulated in BC compared with normal tissues. (tumour=1085; normal=112). *P&lt;0.05.</a:t>
            </a:r>
          </a:p>
        </p:txBody>
      </p:sp>
    </p:spTree>
    <p:extLst>
      <p:ext uri="{BB962C8B-B14F-4D97-AF65-F5344CB8AC3E}">
        <p14:creationId xmlns:p14="http://schemas.microsoft.com/office/powerpoint/2010/main" val="128920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5511-F04E-9F9B-CACE-1D60281404B1}"/>
              </a:ext>
            </a:extLst>
          </p:cNvPr>
          <p:cNvSpPr txBox="1">
            <a:spLocks/>
          </p:cNvSpPr>
          <p:nvPr/>
        </p:nvSpPr>
        <p:spPr>
          <a:xfrm>
            <a:off x="4496334" y="3160378"/>
            <a:ext cx="4367447" cy="5372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rgbClr val="212121"/>
                </a:solidFill>
                <a:latin typeface="Verdana" panose="020B0604030504040204" pitchFamily="34" charset="0"/>
                <a:cs typeface="Segoe UI" panose="020B0502040204020203" pitchFamily="34" charset="0"/>
              </a:rPr>
              <a:t>Supplementary Figure 3</a:t>
            </a:r>
          </a:p>
        </p:txBody>
      </p:sp>
    </p:spTree>
    <p:extLst>
      <p:ext uri="{BB962C8B-B14F-4D97-AF65-F5344CB8AC3E}">
        <p14:creationId xmlns:p14="http://schemas.microsoft.com/office/powerpoint/2010/main" val="1094937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 engineering drawing&#10;&#10;Description automatically generated">
            <a:extLst>
              <a:ext uri="{FF2B5EF4-FFF2-40B4-BE49-F238E27FC236}">
                <a16:creationId xmlns:a16="http://schemas.microsoft.com/office/drawing/2014/main" id="{CA30420B-1AB9-4EE6-B7E5-517333A0FD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5323" y="1075088"/>
            <a:ext cx="9221353" cy="5149515"/>
          </a:xfrm>
          <a:prstGeom prst="rect">
            <a:avLst/>
          </a:prstGeom>
          <a:noFill/>
          <a:ln>
            <a:noFill/>
          </a:ln>
        </p:spPr>
      </p:pic>
    </p:spTree>
    <p:extLst>
      <p:ext uri="{BB962C8B-B14F-4D97-AF65-F5344CB8AC3E}">
        <p14:creationId xmlns:p14="http://schemas.microsoft.com/office/powerpoint/2010/main" val="3913449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9664</TotalTime>
  <Words>765</Words>
  <Application>Microsoft Office PowerPoint</Application>
  <PresentationFormat>Widescreen</PresentationFormat>
  <Paragraphs>161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Asmaa Ibrahim</dc:creator>
  <cp:lastModifiedBy>Asmaa Ibrahim</cp:lastModifiedBy>
  <cp:revision>18</cp:revision>
  <dcterms:created xsi:type="dcterms:W3CDTF">2022-03-21T13:39:30Z</dcterms:created>
  <dcterms:modified xsi:type="dcterms:W3CDTF">2022-06-10T12:05:47Z</dcterms:modified>
</cp:coreProperties>
</file>