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2" r:id="rId3"/>
    <p:sldId id="265" r:id="rId4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1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DC4D1-0F70-46BC-B1CB-6EB189E91E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3F813F-C16E-4ED4-86C0-95F359062A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4FD701-F0D1-4097-84A8-BFCE140A2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AFA2B-821F-472E-9CB5-1FFEBAFC3093}" type="datetimeFigureOut">
              <a:rPr lang="nb-NO" smtClean="0"/>
              <a:t>08.07.2022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B0F3DC-E122-45C0-A780-E4032AF4A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58D8A7-D525-4DB0-A6B2-3A5617A5F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A868-F87E-4D60-9FB7-44DF73A0690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19510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E0EC0-FD03-4155-9AE8-2272C11D9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5E20B6-A43C-4AD6-8E66-881851CEDC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C1560A-96D7-40C2-BF62-0017FD82F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AFA2B-821F-472E-9CB5-1FFEBAFC3093}" type="datetimeFigureOut">
              <a:rPr lang="nb-NO" smtClean="0"/>
              <a:t>08.07.2022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876FC6-A615-4632-9106-4B180B438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EE69A7-33A5-4E59-8A0D-89D986B60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A868-F87E-4D60-9FB7-44DF73A0690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87501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55B2E2A-6E1C-4B14-A2F8-AFBEF7CA96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055244-DF23-4E70-93B3-9E00F2FDBB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4D8C96-C24E-4E37-B479-092E5DB60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AFA2B-821F-472E-9CB5-1FFEBAFC3093}" type="datetimeFigureOut">
              <a:rPr lang="nb-NO" smtClean="0"/>
              <a:t>08.07.2022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75D6C6-F2A1-45D9-85A2-D74A9EFA0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A54723-4DDB-462F-A992-FB8456755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A868-F87E-4D60-9FB7-44DF73A0690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92830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563A6-854A-417E-9C1B-1FB79EBC4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D63A07-8E10-4257-8E44-37D14882BD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E5F1F5-14E6-47CA-9FEE-26926ABAD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AFA2B-821F-472E-9CB5-1FFEBAFC3093}" type="datetimeFigureOut">
              <a:rPr lang="nb-NO" smtClean="0"/>
              <a:t>08.07.2022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3FFC0D-A60E-48BF-A9C3-711B06CC3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1A7525-7B89-459F-A767-0E6ECEFF5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A868-F87E-4D60-9FB7-44DF73A0690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29350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F89CF-1829-41D5-9E2A-C0AB350DC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A67A34-30FE-4183-B0D9-8916F5D76E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E76C5A-6E67-4557-8293-E480F7B9D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AFA2B-821F-472E-9CB5-1FFEBAFC3093}" type="datetimeFigureOut">
              <a:rPr lang="nb-NO" smtClean="0"/>
              <a:t>08.07.2022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C6ACDA-1557-4809-8B72-DF83FC9ED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88CDE-1F5F-4F1A-A24A-605789771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A868-F87E-4D60-9FB7-44DF73A0690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98624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2BF69-0DDE-4A26-8D8D-9A5EE0CD7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C653A3-4217-48E8-B3F0-B91B26CD96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4A1225-92A3-4D04-AD04-9CAF3DD7EB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0F1F9A-8CDC-4D42-B908-647ABDD34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AFA2B-821F-472E-9CB5-1FFEBAFC3093}" type="datetimeFigureOut">
              <a:rPr lang="nb-NO" smtClean="0"/>
              <a:t>08.07.2022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FCC641-544F-4788-B30E-1F320C934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2412D7-525E-4038-9385-70893D800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A868-F87E-4D60-9FB7-44DF73A0690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81430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FB391-299E-49A5-B5EC-D86BB7561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6CCA84-2F80-4F4C-ACF9-C18C750199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D3F9A3-AAA8-4523-A597-9EB658137A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B6CA96-8468-432A-9E60-4DAC9C6488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D5B6DC-1C2D-4DA1-87ED-6C407FD855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752011D-2AE3-40E8-AAAF-4B3E1C133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AFA2B-821F-472E-9CB5-1FFEBAFC3093}" type="datetimeFigureOut">
              <a:rPr lang="nb-NO" smtClean="0"/>
              <a:t>08.07.2022</a:t>
            </a:fld>
            <a:endParaRPr lang="nb-N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67AC359-4269-43F1-A772-B9EC8D2E0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2E2693-9DF3-40CE-BA02-20A73A2FC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A868-F87E-4D60-9FB7-44DF73A0690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68126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9222A-B31F-4A1B-B742-461ED176A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7C0C83-F6F6-446F-9653-B16155E58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AFA2B-821F-472E-9CB5-1FFEBAFC3093}" type="datetimeFigureOut">
              <a:rPr lang="nb-NO" smtClean="0"/>
              <a:t>08.07.2022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5ED9BB-5F91-4100-BC31-50C8F23B4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0AA0EE-882E-42E3-97F6-73A673CD0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A868-F87E-4D60-9FB7-44DF73A0690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24240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D642E1-1E63-4F08-97D2-9AD6F6383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AFA2B-821F-472E-9CB5-1FFEBAFC3093}" type="datetimeFigureOut">
              <a:rPr lang="nb-NO" smtClean="0"/>
              <a:t>08.07.2022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E76750-380E-4A52-86BC-4A5B02EC8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64B006-89B0-4AE4-ACFC-4D15DC2B3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A868-F87E-4D60-9FB7-44DF73A0690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0820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10186-F5BD-45C0-8870-57491CAD2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07D14A-262D-4B09-97ED-D820956CB2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F434B8-5F46-48AF-9FC8-E1CC16D99E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A8733C-4B76-4FC5-99AA-8B54A4CCA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AFA2B-821F-472E-9CB5-1FFEBAFC3093}" type="datetimeFigureOut">
              <a:rPr lang="nb-NO" smtClean="0"/>
              <a:t>08.07.2022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946B3C-8A7D-436B-8116-A04ED2C68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272166-58F2-4BF2-B6AB-D652BEF9C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A868-F87E-4D60-9FB7-44DF73A0690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13074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52F46-6579-482C-AF6A-321FB9916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6A596A-7B08-450D-9ECB-9608C4D5F2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2B5DF6-EFAE-4F80-B8D7-58AD49C2EE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530348-311A-4562-967C-AF256B5A5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AFA2B-821F-472E-9CB5-1FFEBAFC3093}" type="datetimeFigureOut">
              <a:rPr lang="nb-NO" smtClean="0"/>
              <a:t>08.07.2022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04227A-9781-40E5-9CA0-75F09DF4C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197A28-C8A2-429E-93E6-5B21CB6B2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A868-F87E-4D60-9FB7-44DF73A0690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62531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F9A7C35-E501-460F-AEE4-B1E20B54D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B32D47-FB8F-45E7-AC0C-F96E8F0FC6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009C19-BE66-4C6C-93AE-1B452EEEF9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CAFA2B-821F-472E-9CB5-1FFEBAFC3093}" type="datetimeFigureOut">
              <a:rPr lang="nb-NO" smtClean="0"/>
              <a:t>08.07.2022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0E6EFF-37CF-4E28-AAB8-405F28DA24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A4755-C289-44F9-BC52-78956B88FA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0FA868-F87E-4D60-9FB7-44DF73A0690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41106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70F38FA3-D119-464D-A2C7-0865C71550EE}"/>
              </a:ext>
            </a:extLst>
          </p:cNvPr>
          <p:cNvSpPr txBox="1"/>
          <p:nvPr/>
        </p:nvSpPr>
        <p:spPr>
          <a:xfrm>
            <a:off x="277091" y="156728"/>
            <a:ext cx="2587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1</a:t>
            </a:r>
            <a:endParaRPr lang="nb-NO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F3CC7F7-3F98-153E-9E54-E657150945FD}"/>
              </a:ext>
            </a:extLst>
          </p:cNvPr>
          <p:cNvGrpSpPr/>
          <p:nvPr/>
        </p:nvGrpSpPr>
        <p:grpSpPr>
          <a:xfrm>
            <a:off x="480846" y="547249"/>
            <a:ext cx="11492087" cy="5143500"/>
            <a:chOff x="527028" y="283497"/>
            <a:chExt cx="11492087" cy="5143500"/>
          </a:xfrm>
        </p:grpSpPr>
        <p:pic>
          <p:nvPicPr>
            <p:cNvPr id="5" name="Picture 4" descr="Chart, scatter chart&#10;&#10;Description automatically generated">
              <a:extLst>
                <a:ext uri="{FF2B5EF4-FFF2-40B4-BE49-F238E27FC236}">
                  <a16:creationId xmlns:a16="http://schemas.microsoft.com/office/drawing/2014/main" id="{402AEAFB-813C-4A96-8ABE-451FACE9BC9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7028" y="283497"/>
              <a:ext cx="5257800" cy="514350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9F208EC-067B-4674-AC0D-33A4EDEF8973}"/>
                </a:ext>
              </a:extLst>
            </p:cNvPr>
            <p:cNvSpPr txBox="1"/>
            <p:nvPr/>
          </p:nvSpPr>
          <p:spPr>
            <a:xfrm>
              <a:off x="2694115" y="633653"/>
              <a:ext cx="10933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Baseline</a:t>
              </a:r>
              <a:endParaRPr lang="nb-NO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4" name="Picture 13" descr="Chart, scatter chart&#10;&#10;Description automatically generated">
              <a:extLst>
                <a:ext uri="{FF2B5EF4-FFF2-40B4-BE49-F238E27FC236}">
                  <a16:creationId xmlns:a16="http://schemas.microsoft.com/office/drawing/2014/main" id="{E9017287-8B23-4CC1-AF0A-C4274197CB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61315" y="283497"/>
              <a:ext cx="5257800" cy="5143500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EC73801-6004-4022-8343-E014DC9190D5}"/>
                </a:ext>
              </a:extLst>
            </p:cNvPr>
            <p:cNvSpPr txBox="1"/>
            <p:nvPr/>
          </p:nvSpPr>
          <p:spPr>
            <a:xfrm>
              <a:off x="7576168" y="672875"/>
              <a:ext cx="40888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Follow-up either 2- or 6- or 12- month</a:t>
              </a:r>
              <a:endParaRPr lang="nb-NO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FFEECE32-892A-42AD-8BCA-66E0DA2308D5}"/>
                </a:ext>
              </a:extLst>
            </p:cNvPr>
            <p:cNvSpPr txBox="1"/>
            <p:nvPr/>
          </p:nvSpPr>
          <p:spPr>
            <a:xfrm>
              <a:off x="3993016" y="4011089"/>
              <a:ext cx="160255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12 – Subclinical TB</a:t>
              </a:r>
            </a:p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 – Incipient TB</a:t>
              </a:r>
              <a:endParaRPr lang="nb-NO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32C6A42-DBBE-4035-AD6B-5936A8A17EB0}"/>
                </a:ext>
              </a:extLst>
            </p:cNvPr>
            <p:cNvSpPr txBox="1"/>
            <p:nvPr/>
          </p:nvSpPr>
          <p:spPr>
            <a:xfrm>
              <a:off x="10200941" y="4100588"/>
              <a:ext cx="146403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12+6 – Subclinical TB</a:t>
              </a:r>
            </a:p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29 – Incipient TB</a:t>
              </a:r>
              <a:endParaRPr lang="nb-NO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DB896A1-8755-38AE-E14B-55D70E47CF7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84828" y="4090637"/>
              <a:ext cx="1190625" cy="381000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67EBDC39-30E5-B5E2-1876-1C70041655BF}"/>
              </a:ext>
            </a:extLst>
          </p:cNvPr>
          <p:cNvSpPr txBox="1"/>
          <p:nvPr/>
        </p:nvSpPr>
        <p:spPr>
          <a:xfrm>
            <a:off x="1052154" y="5733128"/>
            <a:ext cx="64778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Scatter plot</a:t>
            </a:r>
            <a:r>
              <a:rPr lang="en-US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for the baseline and follow-up samples</a:t>
            </a:r>
            <a:r>
              <a:rPr lang="en-US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nb-NO" sz="1400" dirty="0">
              <a:solidFill>
                <a:srgbClr val="000000"/>
              </a:solidFill>
              <a:effectLst/>
              <a:latin typeface="Charis SIL"/>
              <a:ea typeface="Times New Roman" panose="02020603050405020304" pitchFamily="18" charset="0"/>
              <a:cs typeface="Charis SIL"/>
            </a:endParaRPr>
          </a:p>
        </p:txBody>
      </p:sp>
    </p:spTree>
    <p:extLst>
      <p:ext uri="{BB962C8B-B14F-4D97-AF65-F5344CB8AC3E}">
        <p14:creationId xmlns:p14="http://schemas.microsoft.com/office/powerpoint/2010/main" val="1909577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AD039B2-3011-45E4-8848-AE8E6445ABD1}"/>
              </a:ext>
            </a:extLst>
          </p:cNvPr>
          <p:cNvSpPr txBox="1"/>
          <p:nvPr/>
        </p:nvSpPr>
        <p:spPr>
          <a:xfrm>
            <a:off x="41840" y="217433"/>
            <a:ext cx="2745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2</a:t>
            </a:r>
            <a:endParaRPr lang="nb-NO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80728FC-1230-27D8-481C-C2686272226D}"/>
              </a:ext>
            </a:extLst>
          </p:cNvPr>
          <p:cNvGrpSpPr/>
          <p:nvPr/>
        </p:nvGrpSpPr>
        <p:grpSpPr>
          <a:xfrm>
            <a:off x="19456" y="819396"/>
            <a:ext cx="12177872" cy="4598302"/>
            <a:chOff x="19456" y="819396"/>
            <a:chExt cx="12177872" cy="4598302"/>
          </a:xfrm>
        </p:grpSpPr>
        <p:pic>
          <p:nvPicPr>
            <p:cNvPr id="4" name="Picture 3" descr="Chart&#10;&#10;Description automatically generated">
              <a:extLst>
                <a:ext uri="{FF2B5EF4-FFF2-40B4-BE49-F238E27FC236}">
                  <a16:creationId xmlns:a16="http://schemas.microsoft.com/office/drawing/2014/main" id="{0F4DDBE8-C5B9-44D4-BA8F-E5946A86E7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56" y="1284659"/>
              <a:ext cx="4224884" cy="4133039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2808496-0178-4932-85FE-D3C3573319BA}"/>
                </a:ext>
              </a:extLst>
            </p:cNvPr>
            <p:cNvSpPr txBox="1"/>
            <p:nvPr/>
          </p:nvSpPr>
          <p:spPr>
            <a:xfrm>
              <a:off x="446458" y="819396"/>
              <a:ext cx="2828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lang="nb-NO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2" name="Picture 11" descr="Chart&#10;&#10;Description automatically generated">
              <a:extLst>
                <a:ext uri="{FF2B5EF4-FFF2-40B4-BE49-F238E27FC236}">
                  <a16:creationId xmlns:a16="http://schemas.microsoft.com/office/drawing/2014/main" id="{6722F0D3-3A0D-462F-9851-2410C6D6257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2216" y="1309183"/>
              <a:ext cx="4199816" cy="4108515"/>
            </a:xfrm>
            <a:prstGeom prst="rect">
              <a:avLst/>
            </a:prstGeom>
          </p:spPr>
        </p:pic>
        <p:pic>
          <p:nvPicPr>
            <p:cNvPr id="10" name="Picture 9" descr="Chart&#10;&#10;Description automatically generated">
              <a:extLst>
                <a:ext uri="{FF2B5EF4-FFF2-40B4-BE49-F238E27FC236}">
                  <a16:creationId xmlns:a16="http://schemas.microsoft.com/office/drawing/2014/main" id="{70DEDF1B-9CED-463C-A877-77AED9BD63E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97512" y="1309183"/>
              <a:ext cx="4199816" cy="4108515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7C95197-7F7E-47BE-8643-38D996A62739}"/>
                </a:ext>
              </a:extLst>
            </p:cNvPr>
            <p:cNvSpPr txBox="1"/>
            <p:nvPr/>
          </p:nvSpPr>
          <p:spPr>
            <a:xfrm>
              <a:off x="4542833" y="819396"/>
              <a:ext cx="2828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endParaRPr lang="nb-NO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8F47FEC-C820-48E8-9AE9-5D692BD3355C}"/>
                </a:ext>
              </a:extLst>
            </p:cNvPr>
            <p:cNvSpPr txBox="1"/>
            <p:nvPr/>
          </p:nvSpPr>
          <p:spPr>
            <a:xfrm>
              <a:off x="8639208" y="915327"/>
              <a:ext cx="2828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endParaRPr lang="nb-NO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33B47EF-D3A2-4846-B1FE-1C4B8F23336F}"/>
                </a:ext>
              </a:extLst>
            </p:cNvPr>
            <p:cNvSpPr txBox="1"/>
            <p:nvPr/>
          </p:nvSpPr>
          <p:spPr>
            <a:xfrm>
              <a:off x="6716080" y="4272754"/>
              <a:ext cx="9806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AUC: 0.71</a:t>
              </a:r>
              <a:endParaRPr lang="nb-NO" sz="1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AEAE386-A5EA-4871-B147-8B013D4F5E3A}"/>
                </a:ext>
              </a:extLst>
            </p:cNvPr>
            <p:cNvSpPr txBox="1"/>
            <p:nvPr/>
          </p:nvSpPr>
          <p:spPr>
            <a:xfrm>
              <a:off x="10758151" y="4272753"/>
              <a:ext cx="10952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AUC: 0.93</a:t>
              </a:r>
              <a:endParaRPr lang="nb-NO" sz="1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7EADE76-DDE4-489C-8668-8E143241F1C9}"/>
                </a:ext>
              </a:extLst>
            </p:cNvPr>
            <p:cNvSpPr txBox="1"/>
            <p:nvPr/>
          </p:nvSpPr>
          <p:spPr>
            <a:xfrm>
              <a:off x="4871080" y="1301802"/>
              <a:ext cx="27718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Subclinical TB vs. Household controls</a:t>
              </a:r>
              <a:endParaRPr lang="nb-NO" sz="1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8180FA8-AD60-444A-8127-9DC9622F48FF}"/>
                </a:ext>
              </a:extLst>
            </p:cNvPr>
            <p:cNvSpPr txBox="1"/>
            <p:nvPr/>
          </p:nvSpPr>
          <p:spPr>
            <a:xfrm>
              <a:off x="9184684" y="1309183"/>
              <a:ext cx="221138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Subclinical TB vs. Active TB</a:t>
              </a:r>
              <a:endParaRPr lang="nb-NO" sz="1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4C57EE6-F875-4074-A371-7CDC250441CC}"/>
                </a:ext>
              </a:extLst>
            </p:cNvPr>
            <p:cNvSpPr txBox="1"/>
            <p:nvPr/>
          </p:nvSpPr>
          <p:spPr>
            <a:xfrm>
              <a:off x="1068716" y="1276227"/>
              <a:ext cx="23302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Subclinical TB vs. Incipient TB</a:t>
              </a:r>
              <a:endParaRPr lang="nb-NO" sz="1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02A9F95-C73D-F210-0C22-BDC116674300}"/>
              </a:ext>
            </a:extLst>
          </p:cNvPr>
          <p:cNvSpPr txBox="1"/>
          <p:nvPr/>
        </p:nvSpPr>
        <p:spPr>
          <a:xfrm>
            <a:off x="729262" y="5538153"/>
            <a:ext cx="108189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ROC curves for gene signature discriminate subclinical TB from incipient TB. B) ROC curve for the 8-protein signature distinguished subclinical TB from household controls. C) ROC curves for the 8-protein signature distinguished subclinical TB from active TB.</a:t>
            </a:r>
            <a:endParaRPr lang="nb-NO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564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157E233-E221-4A80-95BF-ABEC8413FD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38" y="352248"/>
            <a:ext cx="6864189" cy="3539348"/>
          </a:xfrm>
        </p:spPr>
      </p:pic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898AC7FE-E9EE-4040-A7B3-6B57C0F06E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018" y="3929483"/>
            <a:ext cx="7834009" cy="29377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A44B645-87E6-46E9-8CDF-55473D3EA2F0}"/>
              </a:ext>
            </a:extLst>
          </p:cNvPr>
          <p:cNvSpPr txBox="1"/>
          <p:nvPr/>
        </p:nvSpPr>
        <p:spPr>
          <a:xfrm>
            <a:off x="701678" y="721580"/>
            <a:ext cx="282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nb-NO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6554E7-E845-436F-8557-BD5026B75413}"/>
              </a:ext>
            </a:extLst>
          </p:cNvPr>
          <p:cNvSpPr txBox="1"/>
          <p:nvPr/>
        </p:nvSpPr>
        <p:spPr>
          <a:xfrm>
            <a:off x="6343353" y="4622831"/>
            <a:ext cx="282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nb-NO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104E45-C280-4002-8F67-8B2FCF399751}"/>
              </a:ext>
            </a:extLst>
          </p:cNvPr>
          <p:cNvSpPr txBox="1"/>
          <p:nvPr/>
        </p:nvSpPr>
        <p:spPr>
          <a:xfrm>
            <a:off x="0" y="1388"/>
            <a:ext cx="2745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3</a:t>
            </a:r>
            <a:endParaRPr lang="nb-NO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216908-2507-35B3-B74B-94753C58796E}"/>
              </a:ext>
            </a:extLst>
          </p:cNvPr>
          <p:cNvSpPr txBox="1"/>
          <p:nvPr/>
        </p:nvSpPr>
        <p:spPr>
          <a:xfrm>
            <a:off x="262450" y="4515109"/>
            <a:ext cx="41894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Improved visualizations on the result page of (A) </a:t>
            </a:r>
            <a:r>
              <a:rPr lang="en-US" sz="1400" b="0" i="0" dirty="0" err="1">
                <a:solidFill>
                  <a:srgbClr val="2828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WebGestalt</a:t>
            </a:r>
            <a:r>
              <a:rPr lang="en-US" sz="1400" b="0" i="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(B) KEGG pathway enrichment analysis. The bar chart shows the enrichment ratio or normalized enrichment score of results with direction. </a:t>
            </a:r>
            <a:endParaRPr lang="nb-NO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6993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974</TotalTime>
  <Words>151</Words>
  <Application>Microsoft Office PowerPoint</Application>
  <PresentationFormat>Widescreen</PresentationFormat>
  <Paragraphs>22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Charis SIL</vt:lpstr>
      <vt:lpstr>Times New Roman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Dhanasekaran Sivakumaran</dc:creator>
  <cp:lastModifiedBy>Dhanasekaran Sivakumaran</cp:lastModifiedBy>
  <cp:revision>10</cp:revision>
  <dcterms:created xsi:type="dcterms:W3CDTF">2021-11-03T14:38:34Z</dcterms:created>
  <dcterms:modified xsi:type="dcterms:W3CDTF">2022-07-08T12:42:17Z</dcterms:modified>
</cp:coreProperties>
</file>