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74" r:id="rId2"/>
    <p:sldId id="284" r:id="rId3"/>
    <p:sldId id="289" r:id="rId4"/>
    <p:sldId id="273" r:id="rId5"/>
    <p:sldId id="290" r:id="rId6"/>
    <p:sldId id="288" r:id="rId7"/>
    <p:sldId id="271" r:id="rId8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D4D4D4"/>
    <a:srgbClr val="E7E6E6"/>
    <a:srgbClr val="7F7F7F"/>
    <a:srgbClr val="FFFFFF"/>
    <a:srgbClr val="22B04B"/>
    <a:srgbClr val="3F48CC"/>
    <a:srgbClr val="00A2E8"/>
    <a:srgbClr val="ED1C24"/>
    <a:srgbClr val="FFF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93790" autoAdjust="0"/>
  </p:normalViewPr>
  <p:slideViewPr>
    <p:cSldViewPr snapToGrid="0">
      <p:cViewPr varScale="1">
        <p:scale>
          <a:sx n="53" d="100"/>
          <a:sy n="53" d="100"/>
        </p:scale>
        <p:origin x="658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312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30740;&#31350;\RNA\20220313%20mice%20ip+long\RT%20&#32080;&#26524;(ip)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30740;&#31350;\RNA\20220313%20mice%20ip+long\RT%20&#32080;&#26524;(ip)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GDFありver!$C$72</c:f>
              <c:strCache>
                <c:ptCount val="1"/>
                <c:pt idx="0">
                  <c:v>Control</c:v>
                </c:pt>
              </c:strCache>
            </c:strRef>
          </c:tx>
          <c:spPr>
            <a:noFill/>
            <a:ln w="9525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GDFありver!$L$78:$Q$78</c:f>
                <c:numCache>
                  <c:formatCode>General</c:formatCode>
                  <c:ptCount val="6"/>
                  <c:pt idx="0">
                    <c:v>0.38481269670121576</c:v>
                  </c:pt>
                  <c:pt idx="1">
                    <c:v>0.41649506760871446</c:v>
                  </c:pt>
                  <c:pt idx="2">
                    <c:v>0.18733963000394452</c:v>
                  </c:pt>
                  <c:pt idx="3">
                    <c:v>0.39823492200893085</c:v>
                  </c:pt>
                  <c:pt idx="4">
                    <c:v>0.33712024616403552</c:v>
                  </c:pt>
                  <c:pt idx="5">
                    <c:v>0.1415668670937158</c:v>
                  </c:pt>
                </c:numCache>
              </c:numRef>
            </c:plus>
            <c:spPr>
              <a:noFill/>
              <a:ln w="9525">
                <a:solidFill>
                  <a:schemeClr val="tx1"/>
                </a:solidFill>
              </a:ln>
            </c:spPr>
          </c:errBars>
          <c:cat>
            <c:strRef>
              <c:f>GDFありver!$L$71:$O$71</c:f>
              <c:strCache>
                <c:ptCount val="4"/>
                <c:pt idx="0">
                  <c:v>mHSPA1A</c:v>
                </c:pt>
                <c:pt idx="1">
                  <c:v>mHSPA1B</c:v>
                </c:pt>
                <c:pt idx="2">
                  <c:v>mHSPH1</c:v>
                </c:pt>
                <c:pt idx="3">
                  <c:v>mIGFBP3</c:v>
                </c:pt>
              </c:strCache>
            </c:strRef>
          </c:cat>
          <c:val>
            <c:numRef>
              <c:f>GDFありver!$L$72:$O$72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A-4883-AC26-702DB2B965C0}"/>
            </c:ext>
          </c:extLst>
        </c:ser>
        <c:ser>
          <c:idx val="1"/>
          <c:order val="1"/>
          <c:tx>
            <c:strRef>
              <c:f>GDFありver!$C$73</c:f>
              <c:strCache>
                <c:ptCount val="1"/>
                <c:pt idx="0">
                  <c:v>Metformin 250mg/kg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GDFありver!$L$79:$Q$79</c:f>
                <c:numCache>
                  <c:formatCode>General</c:formatCode>
                  <c:ptCount val="6"/>
                  <c:pt idx="0">
                    <c:v>0.14818709251240936</c:v>
                  </c:pt>
                  <c:pt idx="1">
                    <c:v>0.20707371889036319</c:v>
                  </c:pt>
                  <c:pt idx="2">
                    <c:v>0.20103544634821169</c:v>
                  </c:pt>
                  <c:pt idx="3">
                    <c:v>0.15632889396318264</c:v>
                  </c:pt>
                  <c:pt idx="4">
                    <c:v>0.1511972016697892</c:v>
                  </c:pt>
                  <c:pt idx="5">
                    <c:v>0.11669369848195278</c:v>
                  </c:pt>
                </c:numCache>
              </c:numRef>
            </c:plus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tx1"/>
                </a:solidFill>
              </a:ln>
            </c:spPr>
          </c:errBars>
          <c:cat>
            <c:strRef>
              <c:f>GDFありver!$L$71:$O$71</c:f>
              <c:strCache>
                <c:ptCount val="4"/>
                <c:pt idx="0">
                  <c:v>mHSPA1A</c:v>
                </c:pt>
                <c:pt idx="1">
                  <c:v>mHSPA1B</c:v>
                </c:pt>
                <c:pt idx="2">
                  <c:v>mHSPH1</c:v>
                </c:pt>
                <c:pt idx="3">
                  <c:v>mIGFBP3</c:v>
                </c:pt>
              </c:strCache>
            </c:strRef>
          </c:cat>
          <c:val>
            <c:numRef>
              <c:f>GDFありver!$L$73:$O$73</c:f>
              <c:numCache>
                <c:formatCode>General</c:formatCode>
                <c:ptCount val="4"/>
                <c:pt idx="0">
                  <c:v>0.69090350436743231</c:v>
                </c:pt>
                <c:pt idx="1">
                  <c:v>0.7042827905102651</c:v>
                </c:pt>
                <c:pt idx="2">
                  <c:v>0.85627885633696443</c:v>
                </c:pt>
                <c:pt idx="3">
                  <c:v>0.89879100641609266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8A-4883-AC26-702DB2B965C0}"/>
            </c:ext>
          </c:extLst>
        </c:ser>
        <c:ser>
          <c:idx val="2"/>
          <c:order val="2"/>
          <c:tx>
            <c:strRef>
              <c:f>GDFありver!$C$74</c:f>
              <c:strCache>
                <c:ptCount val="1"/>
                <c:pt idx="0">
                  <c:v>Imeglimin 250mg/kg</c:v>
                </c:pt>
              </c:strCache>
            </c:strRef>
          </c:tx>
          <c:spPr>
            <a:solidFill>
              <a:schemeClr val="tx1"/>
            </a:solidFill>
            <a:ln w="9525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GDFありver!$L$80:$Q$80</c:f>
                <c:numCache>
                  <c:formatCode>General</c:formatCode>
                  <c:ptCount val="6"/>
                  <c:pt idx="0">
                    <c:v>0.46202708672471221</c:v>
                  </c:pt>
                  <c:pt idx="1">
                    <c:v>0.48627182300242422</c:v>
                  </c:pt>
                  <c:pt idx="2">
                    <c:v>0.25065835605522802</c:v>
                  </c:pt>
                  <c:pt idx="3">
                    <c:v>0.23876982782323819</c:v>
                  </c:pt>
                  <c:pt idx="4">
                    <c:v>0.17023152677398112</c:v>
                  </c:pt>
                  <c:pt idx="5">
                    <c:v>0.16993598234392693</c:v>
                  </c:pt>
                </c:numCache>
              </c:numRef>
            </c:plus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</c:spPr>
          </c:errBars>
          <c:cat>
            <c:strRef>
              <c:f>GDFありver!$L$71:$O$71</c:f>
              <c:strCache>
                <c:ptCount val="4"/>
                <c:pt idx="0">
                  <c:v>mHSPA1A</c:v>
                </c:pt>
                <c:pt idx="1">
                  <c:v>mHSPA1B</c:v>
                </c:pt>
                <c:pt idx="2">
                  <c:v>mHSPH1</c:v>
                </c:pt>
                <c:pt idx="3">
                  <c:v>mIGFBP3</c:v>
                </c:pt>
              </c:strCache>
            </c:strRef>
          </c:cat>
          <c:val>
            <c:numRef>
              <c:f>GDFありver!$L$74:$O$74</c:f>
              <c:numCache>
                <c:formatCode>General</c:formatCode>
                <c:ptCount val="4"/>
                <c:pt idx="0">
                  <c:v>0.47089120549787999</c:v>
                </c:pt>
                <c:pt idx="1">
                  <c:v>0.47874608138799241</c:v>
                </c:pt>
                <c:pt idx="2">
                  <c:v>0.60192989444634248</c:v>
                </c:pt>
                <c:pt idx="3">
                  <c:v>0.87111758004328921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8A-4883-AC26-702DB2B96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31728"/>
        <c:axId val="1"/>
      </c:barChart>
      <c:catAx>
        <c:axId val="42613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altLang="ja-JP" sz="800" b="0" i="0" baseline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Ralative mRNA amount</a:t>
                </a:r>
                <a:endParaRPr lang="ja-JP" altLang="ja-JP" sz="80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spPr>
          <a:ln w="9525">
            <a:solidFill>
              <a:schemeClr val="tx1"/>
            </a:solidFill>
          </a:ln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2613172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GDFありver!$C$72</c:f>
              <c:strCache>
                <c:ptCount val="1"/>
                <c:pt idx="0">
                  <c:v>Control</c:v>
                </c:pt>
              </c:strCache>
            </c:strRef>
          </c:tx>
          <c:spPr>
            <a:noFill/>
            <a:ln w="9525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GDFありver!$L$78:$Q$78</c:f>
                <c:numCache>
                  <c:formatCode>General</c:formatCode>
                  <c:ptCount val="6"/>
                  <c:pt idx="0">
                    <c:v>0.38481269670121576</c:v>
                  </c:pt>
                  <c:pt idx="1">
                    <c:v>0.41649506760871446</c:v>
                  </c:pt>
                  <c:pt idx="2">
                    <c:v>0.18733963000394452</c:v>
                  </c:pt>
                  <c:pt idx="3">
                    <c:v>0.39823492200893085</c:v>
                  </c:pt>
                  <c:pt idx="4">
                    <c:v>0.33712024616403552</c:v>
                  </c:pt>
                  <c:pt idx="5">
                    <c:v>0.1415668670937158</c:v>
                  </c:pt>
                </c:numCache>
              </c:numRef>
            </c:plus>
            <c:spPr>
              <a:noFill/>
              <a:ln w="9525">
                <a:solidFill>
                  <a:schemeClr val="tx1"/>
                </a:solidFill>
              </a:ln>
            </c:spPr>
          </c:errBars>
          <c:cat>
            <c:strRef>
              <c:f>GDFありver!$L$71:$O$71</c:f>
              <c:strCache>
                <c:ptCount val="4"/>
                <c:pt idx="0">
                  <c:v>mHSPA1A</c:v>
                </c:pt>
                <c:pt idx="1">
                  <c:v>mHSPA1B</c:v>
                </c:pt>
                <c:pt idx="2">
                  <c:v>mHSPH1</c:v>
                </c:pt>
                <c:pt idx="3">
                  <c:v>mIGFBP3</c:v>
                </c:pt>
              </c:strCache>
            </c:strRef>
          </c:cat>
          <c:val>
            <c:numRef>
              <c:f>GDFありver!$L$72:$O$72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A-4883-AC26-702DB2B965C0}"/>
            </c:ext>
          </c:extLst>
        </c:ser>
        <c:ser>
          <c:idx val="1"/>
          <c:order val="1"/>
          <c:tx>
            <c:strRef>
              <c:f>GDFありver!$C$73</c:f>
              <c:strCache>
                <c:ptCount val="1"/>
                <c:pt idx="0">
                  <c:v>Metformin 250mg/kg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GDFありver!$L$79:$Q$79</c:f>
                <c:numCache>
                  <c:formatCode>General</c:formatCode>
                  <c:ptCount val="6"/>
                  <c:pt idx="0">
                    <c:v>0.14818709251240936</c:v>
                  </c:pt>
                  <c:pt idx="1">
                    <c:v>0.20707371889036319</c:v>
                  </c:pt>
                  <c:pt idx="2">
                    <c:v>0.20103544634821169</c:v>
                  </c:pt>
                  <c:pt idx="3">
                    <c:v>0.15632889396318264</c:v>
                  </c:pt>
                  <c:pt idx="4">
                    <c:v>0.1511972016697892</c:v>
                  </c:pt>
                  <c:pt idx="5">
                    <c:v>0.11669369848195278</c:v>
                  </c:pt>
                </c:numCache>
              </c:numRef>
            </c:plus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tx1"/>
                </a:solidFill>
              </a:ln>
            </c:spPr>
          </c:errBars>
          <c:cat>
            <c:strRef>
              <c:f>GDFありver!$L$71:$O$71</c:f>
              <c:strCache>
                <c:ptCount val="4"/>
                <c:pt idx="0">
                  <c:v>mHSPA1A</c:v>
                </c:pt>
                <c:pt idx="1">
                  <c:v>mHSPA1B</c:v>
                </c:pt>
                <c:pt idx="2">
                  <c:v>mHSPH1</c:v>
                </c:pt>
                <c:pt idx="3">
                  <c:v>mIGFBP3</c:v>
                </c:pt>
              </c:strCache>
            </c:strRef>
          </c:cat>
          <c:val>
            <c:numRef>
              <c:f>GDFありver!$L$73:$O$73</c:f>
              <c:numCache>
                <c:formatCode>General</c:formatCode>
                <c:ptCount val="4"/>
                <c:pt idx="0">
                  <c:v>0.69090350436743231</c:v>
                </c:pt>
                <c:pt idx="1">
                  <c:v>0.7042827905102651</c:v>
                </c:pt>
                <c:pt idx="2">
                  <c:v>0.85627885633696443</c:v>
                </c:pt>
                <c:pt idx="3">
                  <c:v>0.89879100641609266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8A-4883-AC26-702DB2B965C0}"/>
            </c:ext>
          </c:extLst>
        </c:ser>
        <c:ser>
          <c:idx val="2"/>
          <c:order val="2"/>
          <c:tx>
            <c:strRef>
              <c:f>GDFありver!$C$74</c:f>
              <c:strCache>
                <c:ptCount val="1"/>
                <c:pt idx="0">
                  <c:v>Imeglimin 250mg/kg</c:v>
                </c:pt>
              </c:strCache>
            </c:strRef>
          </c:tx>
          <c:spPr>
            <a:solidFill>
              <a:schemeClr val="tx1"/>
            </a:solidFill>
            <a:ln w="9525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GDFありver!$L$80:$Q$80</c:f>
                <c:numCache>
                  <c:formatCode>General</c:formatCode>
                  <c:ptCount val="6"/>
                  <c:pt idx="0">
                    <c:v>0.46202708672471221</c:v>
                  </c:pt>
                  <c:pt idx="1">
                    <c:v>0.48627182300242422</c:v>
                  </c:pt>
                  <c:pt idx="2">
                    <c:v>0.25065835605522802</c:v>
                  </c:pt>
                  <c:pt idx="3">
                    <c:v>0.23876982782323819</c:v>
                  </c:pt>
                  <c:pt idx="4">
                    <c:v>0.17023152677398112</c:v>
                  </c:pt>
                  <c:pt idx="5">
                    <c:v>0.16993598234392693</c:v>
                  </c:pt>
                </c:numCache>
              </c:numRef>
            </c:plus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</c:spPr>
          </c:errBars>
          <c:cat>
            <c:strRef>
              <c:f>GDFありver!$L$71:$O$71</c:f>
              <c:strCache>
                <c:ptCount val="4"/>
                <c:pt idx="0">
                  <c:v>mHSPA1A</c:v>
                </c:pt>
                <c:pt idx="1">
                  <c:v>mHSPA1B</c:v>
                </c:pt>
                <c:pt idx="2">
                  <c:v>mHSPH1</c:v>
                </c:pt>
                <c:pt idx="3">
                  <c:v>mIGFBP3</c:v>
                </c:pt>
              </c:strCache>
            </c:strRef>
          </c:cat>
          <c:val>
            <c:numRef>
              <c:f>GDFありver!$L$74:$O$74</c:f>
              <c:numCache>
                <c:formatCode>General</c:formatCode>
                <c:ptCount val="4"/>
                <c:pt idx="0">
                  <c:v>0.47089120549787999</c:v>
                </c:pt>
                <c:pt idx="1">
                  <c:v>0.47874608138799241</c:v>
                </c:pt>
                <c:pt idx="2">
                  <c:v>0.60192989444634248</c:v>
                </c:pt>
                <c:pt idx="3">
                  <c:v>0.87111758004328921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8A-4883-AC26-702DB2B96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31728"/>
        <c:axId val="1"/>
      </c:barChart>
      <c:catAx>
        <c:axId val="42613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00"/>
                </a:pPr>
                <a:r>
                  <a:rPr lang="en-US" altLang="ja-JP" sz="800" b="0" i="0" baseline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Ralative mRNA amount</a:t>
                </a:r>
                <a:endParaRPr lang="ja-JP" altLang="ja-JP" sz="80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spPr>
          <a:ln w="9525">
            <a:solidFill>
              <a:schemeClr val="tx1"/>
            </a:solidFill>
          </a:ln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2613172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71CE234-A28F-4CD8-8B03-73B3BC18323F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73CAAE82-5966-4CDD-8339-46BBA7269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2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968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6968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9098AB2E-5D15-4E1A-8D3F-39941F66E729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553"/>
            <a:ext cx="5438140" cy="3909050"/>
          </a:xfrm>
          <a:prstGeom prst="rect">
            <a:avLst/>
          </a:prstGeom>
        </p:spPr>
        <p:txBody>
          <a:bodyPr vert="horz" lIns="91458" tIns="45729" rIns="91458" bIns="4572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9672"/>
            <a:ext cx="2946189" cy="496967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99" y="9429672"/>
            <a:ext cx="2946189" cy="496967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2C4ED405-6A42-47B6-9972-154079BF04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994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724238" y="4777552"/>
            <a:ext cx="5393669" cy="4063062"/>
          </a:xfrm>
        </p:spPr>
        <p:txBody>
          <a:bodyPr/>
          <a:lstStyle/>
          <a:p>
            <a:endParaRPr lang="ja-JP" altLang="en-US" sz="1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ED405-6A42-47B6-9972-154079BF048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280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724238" y="4777552"/>
            <a:ext cx="5393669" cy="4063062"/>
          </a:xfrm>
        </p:spPr>
        <p:txBody>
          <a:bodyPr/>
          <a:lstStyle/>
          <a:p>
            <a:endParaRPr lang="ja-JP" altLang="en-US" sz="1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ED405-6A42-47B6-9972-154079BF048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440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9768" y="4777552"/>
            <a:ext cx="5438140" cy="5012250"/>
          </a:xfrm>
        </p:spPr>
        <p:txBody>
          <a:bodyPr/>
          <a:lstStyle/>
          <a:p>
            <a:endParaRPr lang="ja-JP" altLang="en-US" sz="1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ED405-6A42-47B6-9972-154079BF048C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7901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9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38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76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62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06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34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38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44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58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44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439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A8837-3A72-4B13-90C8-FE1AF2E316C7}" type="datetimeFigureOut">
              <a:rPr kumimoji="1" lang="ja-JP" altLang="en-US" smtClean="0"/>
              <a:t>2022/8/1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501D7-03B0-4702-AB9B-40E9B8029C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44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"/><Relationship Id="rId5" Type="http://schemas.openxmlformats.org/officeDocument/2006/relationships/image" Target="../media/image3.tif"/><Relationship Id="rId4" Type="http://schemas.openxmlformats.org/officeDocument/2006/relationships/image" Target="../media/image2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"/><Relationship Id="rId5" Type="http://schemas.openxmlformats.org/officeDocument/2006/relationships/image" Target="../media/image7.tif"/><Relationship Id="rId4" Type="http://schemas.openxmlformats.org/officeDocument/2006/relationships/image" Target="../media/image6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tif"/><Relationship Id="rId4" Type="http://schemas.openxmlformats.org/officeDocument/2006/relationships/image" Target="../media/image11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CA6558-959B-4083-9FB3-EC158783C6F4}"/>
              </a:ext>
            </a:extLst>
          </p:cNvPr>
          <p:cNvSpPr/>
          <p:nvPr/>
        </p:nvSpPr>
        <p:spPr>
          <a:xfrm>
            <a:off x="596351" y="1178872"/>
            <a:ext cx="5932115" cy="5421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508"/>
              </a:spcAft>
            </a:pPr>
            <a:r>
              <a:rPr lang="en-GB" sz="1524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Information</a:t>
            </a:r>
          </a:p>
          <a:p>
            <a:pPr algn="ctr">
              <a:lnSpc>
                <a:spcPct val="150000"/>
              </a:lnSpc>
              <a:spcAft>
                <a:spcPts val="508"/>
              </a:spcAft>
            </a:pPr>
            <a:endParaRPr lang="en-GB" sz="1524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508"/>
              </a:spcAft>
            </a:pPr>
            <a:r>
              <a:rPr lang="en-GB" sz="1524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Effects of </a:t>
            </a:r>
            <a:r>
              <a:rPr lang="en-GB" sz="1524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imeglimin</a:t>
            </a:r>
            <a:r>
              <a:rPr lang="en-GB" sz="1524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mitochondrial function, AMPK activity, </a:t>
            </a:r>
          </a:p>
          <a:p>
            <a:pPr algn="ctr">
              <a:lnSpc>
                <a:spcPct val="150000"/>
              </a:lnSpc>
              <a:spcAft>
                <a:spcPts val="508"/>
              </a:spcAft>
            </a:pPr>
            <a:r>
              <a:rPr lang="en-GB" sz="1524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gene expression in hepatocytes</a:t>
            </a: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endParaRPr lang="en-GB" sz="1524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Kaori </a:t>
            </a:r>
            <a:r>
              <a:rPr lang="en-GB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Hozumi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Kenji Sugawara </a:t>
            </a:r>
            <a:r>
              <a:rPr lang="en-GB" sz="12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Takaya Ishihara </a:t>
            </a:r>
            <a:r>
              <a:rPr lang="en-GB" sz="12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Naotada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Ishihara </a:t>
            </a:r>
            <a:r>
              <a:rPr lang="en-GB" sz="12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Wataru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Ogawaa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endParaRPr lang="en-GB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Division of Diabetes and Endocrinology, Department of Internal Medicine, Kobe</a:t>
            </a: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Graduate School of Medicine, Kobe, Japan</a:t>
            </a: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Department of Biological Sciences, Graduate School of Science, Osaka University, Toyonaka, Japan</a:t>
            </a: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endParaRPr lang="en-GB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*Corresponding author: </a:t>
            </a:r>
            <a:r>
              <a:rPr lang="en-GB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Wataru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Ogawa, Division of Diabetes and Endocrinology,</a:t>
            </a: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Internal Medicine, Kobe University Graduate School of Medicine, 7-5-1</a:t>
            </a:r>
          </a:p>
          <a:p>
            <a:pPr algn="just">
              <a:lnSpc>
                <a:spcPct val="150000"/>
              </a:lnSpc>
              <a:spcAft>
                <a:spcPts val="508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Kusunoki-</a:t>
            </a:r>
            <a:r>
              <a:rPr lang="en-GB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Chuo-</a:t>
            </a:r>
            <a:r>
              <a:rPr lang="en-GB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Kobe 650-0017, Japan. Email: ogawa@med.kobe-u.ac.jp</a:t>
            </a:r>
          </a:p>
        </p:txBody>
      </p:sp>
    </p:spTree>
    <p:extLst>
      <p:ext uri="{BB962C8B-B14F-4D97-AF65-F5344CB8AC3E}">
        <p14:creationId xmlns:p14="http://schemas.microsoft.com/office/powerpoint/2010/main" val="1679828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ABA0B84A-8F52-4A6E-8A27-592139DE436B}"/>
              </a:ext>
            </a:extLst>
          </p:cNvPr>
          <p:cNvSpPr txBox="1">
            <a:spLocks/>
          </p:cNvSpPr>
          <p:nvPr/>
        </p:nvSpPr>
        <p:spPr>
          <a:xfrm>
            <a:off x="445984" y="162663"/>
            <a:ext cx="6543331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Table S1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FD418E60-91D8-42EF-9A52-E1A79B626261}"/>
              </a:ext>
            </a:extLst>
          </p:cNvPr>
          <p:cNvGraphicFramePr>
            <a:graphicFrameLocks/>
          </p:cNvGraphicFramePr>
          <p:nvPr/>
        </p:nvGraphicFramePr>
        <p:xfrm>
          <a:off x="-811990" y="5543183"/>
          <a:ext cx="720852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D6DE347-638D-44FD-B4E1-0D129C875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937406"/>
              </p:ext>
            </p:extLst>
          </p:nvPr>
        </p:nvGraphicFramePr>
        <p:xfrm>
          <a:off x="526567" y="1638432"/>
          <a:ext cx="5184380" cy="6284913"/>
        </p:xfrm>
        <a:graphic>
          <a:graphicData uri="http://schemas.openxmlformats.org/drawingml/2006/table">
            <a:tbl>
              <a:tblPr/>
              <a:tblGrid>
                <a:gridCol w="1025560">
                  <a:extLst>
                    <a:ext uri="{9D8B030D-6E8A-4147-A177-3AD203B41FA5}">
                      <a16:colId xmlns:a16="http://schemas.microsoft.com/office/drawing/2014/main" val="4278221824"/>
                    </a:ext>
                  </a:extLst>
                </a:gridCol>
                <a:gridCol w="629481">
                  <a:extLst>
                    <a:ext uri="{9D8B030D-6E8A-4147-A177-3AD203B41FA5}">
                      <a16:colId xmlns:a16="http://schemas.microsoft.com/office/drawing/2014/main" val="4214392777"/>
                    </a:ext>
                  </a:extLst>
                </a:gridCol>
                <a:gridCol w="2397687">
                  <a:extLst>
                    <a:ext uri="{9D8B030D-6E8A-4147-A177-3AD203B41FA5}">
                      <a16:colId xmlns:a16="http://schemas.microsoft.com/office/drawing/2014/main" val="4003732445"/>
                    </a:ext>
                  </a:extLst>
                </a:gridCol>
                <a:gridCol w="594117">
                  <a:extLst>
                    <a:ext uri="{9D8B030D-6E8A-4147-A177-3AD203B41FA5}">
                      <a16:colId xmlns:a16="http://schemas.microsoft.com/office/drawing/2014/main" val="744930094"/>
                    </a:ext>
                  </a:extLst>
                </a:gridCol>
                <a:gridCol w="537535">
                  <a:extLst>
                    <a:ext uri="{9D8B030D-6E8A-4147-A177-3AD203B41FA5}">
                      <a16:colId xmlns:a16="http://schemas.microsoft.com/office/drawing/2014/main" val="1210544868"/>
                    </a:ext>
                  </a:extLst>
                </a:gridCol>
              </a:tblGrid>
              <a:tr h="33100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Gene_Symbol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Description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Fold Change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(Met/CT)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Fold Change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(Ime/CT)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763179"/>
                  </a:ext>
                </a:extLst>
              </a:tr>
              <a:tr h="97605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Complex</a:t>
                      </a:r>
                      <a:r>
                        <a:rPr lang="en-US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Ⅰ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 dehydrogenase subunit 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0.899303525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1.559173791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666627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 dehydrogenase subunit 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0.802561301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1.439425822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68269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 dehydrogenase subunit 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0.929311552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1.348313763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549593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 dehydrogenase subunit 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0.855967953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1.094753847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856645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ND4L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 dehydrogenase subunit 4L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0.921247604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1.168307214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641657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 dehydrogenase subunit 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0.630572096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0.62011441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742893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 dehydrogenase subunit 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0.585457057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0.611682784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525060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NDUFS1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NADH:ubiquinone oxidoreductase core subunit S1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1.155753513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1.01377647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04642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NDUFS2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NADH:ubiquinone oxidoreductase core subunit S2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0.960425886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0.994923345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886448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NDUFS3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NADH:ubiquinone oxidoreductase core subunit S3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1.097864899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1.062171796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94329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NDUFS7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NADH:ubiquinone oxidoreductase core subunit S7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1.328231041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1.08628486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229018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NDUFS8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NADH:ubiquinone oxidoreductase core subunit S8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1.117589687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0.984035973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070805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NDUFV1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NADH:ubiquinone oxidoreductase core subunit V1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1.01078083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0.90185201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806571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NDUFV2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NADH:ubiquinone oxidoreductase core subunit V2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1.154736421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1.044399816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315060"/>
                  </a:ext>
                </a:extLst>
              </a:tr>
              <a:tr h="9760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Complex</a:t>
                      </a: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Ⅱ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SDHA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succinate dehydrogenase complex flavoprotein subunit 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1.076500011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0.912408759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176762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SDHB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succinate dehydrogenase complex iron sulfur subunit 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1.32500496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1.240513629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922039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SDHC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succinate dehydrogenase complex subunit C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0.965741128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0.85078185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50015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SDHD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succinate dehydrogenase complex subunit D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1.185514492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1.022900006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964236"/>
                  </a:ext>
                </a:extLst>
              </a:tr>
              <a:tr h="97605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Complex</a:t>
                      </a: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Ⅲ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UQCR10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reductase, complex III subunit X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0.93935276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0.974497051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094841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UQCR11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reductase, complex III subunit XI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0.754823807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0.852661199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7026964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 binding protein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0.929164434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1.016044192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69299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UQCRC1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 core protein 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1.105360782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0.977095643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32876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UQCRC2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 core protein 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1.244164527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1.172663899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8591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UQCRFS1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reductase, Rieske iron-sulfur polypeptide 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1.252659925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1.032256431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5221584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UQCRH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 hinge protein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0.901209715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0.949496737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32557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UQCRQ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ubiquinol-cytochrome c reductase complex III subunit VII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1.010998339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0.911038425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848232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CYC1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0.717635046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0.775511016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733158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0.789765524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1.635227419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084787"/>
                  </a:ext>
                </a:extLst>
              </a:tr>
              <a:tr h="9760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Complex</a:t>
                      </a:r>
                      <a:r>
                        <a:rPr lang="en-US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Ⅳ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I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0.815276637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0.851837021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6340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II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0.756099554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0.984784244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14541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III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0.553460041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0.888070786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771274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COX4I1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4I1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0.941899146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0.972912484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563503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COX5A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5A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1.20265481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1.060790864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416300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COX5B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5B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0.959741563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0.881756823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050131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COX6A1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6A1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0.983535499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0.949075689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598427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COX6B1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6B1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0.94764106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0.955976051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70575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COX6C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6C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1.073045415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1.121494473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13219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COX7A2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7A2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1.14168264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1.010938697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5269853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COX7B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7B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1.228737116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1.110326414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2425668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COX7C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7C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1.096133676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1.015482289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97435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COX8A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cytochrome c oxidase subunit 8A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1.064005335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0.972195445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119482"/>
                  </a:ext>
                </a:extLst>
              </a:tr>
              <a:tr h="97605">
                <a:tc rowSpan="20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Complex</a:t>
                      </a: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Ⅴ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ATP5F1A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F1 subunit alpha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1.110826451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0.9588644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3882395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ATP5F1B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F1 subunit beta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1.140686826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0.965616326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594945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ATP5F1C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F1 subunit gamma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0.864834439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0.905351803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557975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ATP5F1D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F1 subunit delta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0.700449765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0.748063127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973990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ATP5F1E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F1 subunit epsilon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0.878046486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0.994968072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728483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ATP5IF1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inhibitory factor subunit 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0.394010434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0.452363747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91756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ATP5MC1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c locus 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0.782374073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0.808412685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206938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ATP5MC2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c locus 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1.196545118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1.173872016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365098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ATP5MC3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c locus 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1.132355398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0.985532304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273250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ATP5MD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DAPIT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1.058600573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1.106548401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030961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ATP5ME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e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0.856224042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0.865810232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135537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ATP5MF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f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0.764826385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0.827808049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316033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ATP5MG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g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1.002458953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1.019701014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046821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ATP5MPL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membrane subunit 6.8PL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0.916528873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0.968743312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341934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ATP5PB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peripheral stalk-membrane subunit b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1.102193594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0.975701795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203164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ATP5PD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peripheral stalk subunit d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0.739133948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0.809033802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09431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ATP5PF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peripheral stalk subunit F6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0.821411253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0.971442498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289855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ATP5PO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peripheral stalk subunit OSCP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0.962113736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0.937195812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93312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F0 subunit 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0.679048644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0.834967308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544857"/>
                  </a:ext>
                </a:extLst>
              </a:tr>
              <a:tr h="976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synthase F0 subunit 8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0.691296186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0.840470361</a:t>
                      </a:r>
                    </a:p>
                  </a:txBody>
                  <a:tcPr marL="4244" marR="4244" marT="42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095177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815BB29-BDDC-5493-75D6-C42B089DD4C3}"/>
              </a:ext>
            </a:extLst>
          </p:cNvPr>
          <p:cNvSpPr txBox="1"/>
          <p:nvPr/>
        </p:nvSpPr>
        <p:spPr>
          <a:xfrm>
            <a:off x="445984" y="699832"/>
            <a:ext cx="5717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 in TPM induced by metformin or </a:t>
            </a:r>
            <a:r>
              <a:rPr kumimoji="1"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imeglimin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relative to the control for genes </a:t>
            </a:r>
          </a:p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encoding of mitochondrial respiratory complexes. </a:t>
            </a:r>
          </a:p>
        </p:txBody>
      </p:sp>
    </p:spTree>
    <p:extLst>
      <p:ext uri="{BB962C8B-B14F-4D97-AF65-F5344CB8AC3E}">
        <p14:creationId xmlns:p14="http://schemas.microsoft.com/office/powerpoint/2010/main" val="35957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ABA0B84A-8F52-4A6E-8A27-592139DE436B}"/>
              </a:ext>
            </a:extLst>
          </p:cNvPr>
          <p:cNvSpPr txBox="1">
            <a:spLocks/>
          </p:cNvSpPr>
          <p:nvPr/>
        </p:nvSpPr>
        <p:spPr>
          <a:xfrm>
            <a:off x="445984" y="162663"/>
            <a:ext cx="6543331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Table S2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FD418E60-91D8-42EF-9A52-E1A79B626261}"/>
              </a:ext>
            </a:extLst>
          </p:cNvPr>
          <p:cNvGraphicFramePr>
            <a:graphicFrameLocks/>
          </p:cNvGraphicFramePr>
          <p:nvPr/>
        </p:nvGraphicFramePr>
        <p:xfrm>
          <a:off x="-811990" y="5543183"/>
          <a:ext cx="720852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815BB29-BDDC-5493-75D6-C42B089DD4C3}"/>
              </a:ext>
            </a:extLst>
          </p:cNvPr>
          <p:cNvSpPr txBox="1"/>
          <p:nvPr/>
        </p:nvSpPr>
        <p:spPr>
          <a:xfrm>
            <a:off x="445984" y="699832"/>
            <a:ext cx="2690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 sequences for RT-qPCR analysis.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113C7AB3-D199-AA07-D317-05F8996B2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00065"/>
              </p:ext>
            </p:extLst>
          </p:nvPr>
        </p:nvGraphicFramePr>
        <p:xfrm>
          <a:off x="461470" y="1261477"/>
          <a:ext cx="2851150" cy="5715000"/>
        </p:xfrm>
        <a:graphic>
          <a:graphicData uri="http://schemas.openxmlformats.org/drawingml/2006/table">
            <a:tbl>
              <a:tblPr/>
              <a:tblGrid>
                <a:gridCol w="729817">
                  <a:extLst>
                    <a:ext uri="{9D8B030D-6E8A-4147-A177-3AD203B41FA5}">
                      <a16:colId xmlns:a16="http://schemas.microsoft.com/office/drawing/2014/main" val="3246645141"/>
                    </a:ext>
                  </a:extLst>
                </a:gridCol>
                <a:gridCol w="2121333">
                  <a:extLst>
                    <a:ext uri="{9D8B030D-6E8A-4147-A177-3AD203B41FA5}">
                      <a16:colId xmlns:a16="http://schemas.microsoft.com/office/drawing/2014/main" val="3771920036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Gene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Primer (5’-3’)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954586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36B4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: TGGTCATCCAGCAGGTGTTCGA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013267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: ACAGACACTGGCAACATTGCGG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200804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LKB1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AGGGATGCTTGAGTACGAACC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720026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GTCCTCCAAGTACGGCACC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667488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GDF15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TCAGATGCTCCTGGTGTTGC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39938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GATCCCAGCCGCACTTCT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179863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MT1X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AGAGTGCAAATGCACCTCCTGC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198465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TGTCCTGGCATCAGGCACAGC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1120833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DDIT4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GTTTGACCGCTCCACGAGCCT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95722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GCACACAAGTGTTCATCCTCAGG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078837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NDRG1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ATCACCCAGCACTTTGCCGTCT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399750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GACTCCAGGAAGCATTTCAGCC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427351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ND1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GGCTATATACAACTACGCAAAGGC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74029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GGTAGATGTGGCGGGTTTTAGG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388106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ND2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CTTCTGAGTCCCAGAGGTTACC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744578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GAGAGTGAGGAGAAGGCTTACG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094927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ND3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TAATCAACACCCTCCTAGCC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354740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GATATAGGGTCGAAGCCG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801983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ND4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CCCTCGTAGTAACAGCCATTCTC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16306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CGACTGTGAGTGCGTTCGTAGT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41364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ND4L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CCCTCGTAGTAACAGCCATTCTC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5037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rv: CGACTGTGAGTGCGTTCGTAGT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035608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CYTB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fw: ATTATGGCTGAATCATCCGC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73995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rv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: GTAATATAGGCCTCGCCCG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230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260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248C14D-836F-E41A-F343-DCADC979F5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t="15431" r="7660" b="15380"/>
          <a:stretch/>
        </p:blipFill>
        <p:spPr>
          <a:xfrm>
            <a:off x="608055" y="1100309"/>
            <a:ext cx="3115092" cy="166054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373420C-275D-2AED-0061-989741EA02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" t="39927" r="12778" b="15401"/>
          <a:stretch/>
        </p:blipFill>
        <p:spPr>
          <a:xfrm>
            <a:off x="3778943" y="1732010"/>
            <a:ext cx="3115092" cy="107211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21975D7-950B-70B3-F3B7-6C5834494E26}"/>
              </a:ext>
            </a:extLst>
          </p:cNvPr>
          <p:cNvSpPr txBox="1"/>
          <p:nvPr/>
        </p:nvSpPr>
        <p:spPr>
          <a:xfrm>
            <a:off x="370650" y="947510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テキスト ボックス 242">
            <a:extLst>
              <a:ext uri="{FF2B5EF4-FFF2-40B4-BE49-F238E27FC236}">
                <a16:creationId xmlns:a16="http://schemas.microsoft.com/office/drawing/2014/main" id="{F6A06152-03F1-63ED-3B04-55A49C4ACFF1}"/>
              </a:ext>
            </a:extLst>
          </p:cNvPr>
          <p:cNvSpPr txBox="1"/>
          <p:nvPr/>
        </p:nvSpPr>
        <p:spPr>
          <a:xfrm>
            <a:off x="402494" y="1449311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68EE9544-858C-5507-3007-3AF3ED38FC89}"/>
              </a:ext>
            </a:extLst>
          </p:cNvPr>
          <p:cNvSpPr txBox="1"/>
          <p:nvPr/>
        </p:nvSpPr>
        <p:spPr>
          <a:xfrm>
            <a:off x="402494" y="1568057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2" name="テキスト ボックス 321">
            <a:extLst>
              <a:ext uri="{FF2B5EF4-FFF2-40B4-BE49-F238E27FC236}">
                <a16:creationId xmlns:a16="http://schemas.microsoft.com/office/drawing/2014/main" id="{62CA4755-77D2-711E-E419-386E47C3A4BF}"/>
              </a:ext>
            </a:extLst>
          </p:cNvPr>
          <p:cNvSpPr txBox="1"/>
          <p:nvPr/>
        </p:nvSpPr>
        <p:spPr>
          <a:xfrm>
            <a:off x="402494" y="1709832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" name="テキスト ボックス 322">
            <a:extLst>
              <a:ext uri="{FF2B5EF4-FFF2-40B4-BE49-F238E27FC236}">
                <a16:creationId xmlns:a16="http://schemas.microsoft.com/office/drawing/2014/main" id="{8C6DC384-D0E6-3C02-A457-65E9029C87A5}"/>
              </a:ext>
            </a:extLst>
          </p:cNvPr>
          <p:cNvSpPr txBox="1"/>
          <p:nvPr/>
        </p:nvSpPr>
        <p:spPr>
          <a:xfrm>
            <a:off x="461868" y="183893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5" name="テキスト ボックス 334">
            <a:extLst>
              <a:ext uri="{FF2B5EF4-FFF2-40B4-BE49-F238E27FC236}">
                <a16:creationId xmlns:a16="http://schemas.microsoft.com/office/drawing/2014/main" id="{DFC930DA-5BEE-70FA-6BFD-EC1EF333C5F2}"/>
              </a:ext>
            </a:extLst>
          </p:cNvPr>
          <p:cNvSpPr txBox="1"/>
          <p:nvPr/>
        </p:nvSpPr>
        <p:spPr>
          <a:xfrm>
            <a:off x="461868" y="213776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" name="テキスト ボックス 335">
            <a:extLst>
              <a:ext uri="{FF2B5EF4-FFF2-40B4-BE49-F238E27FC236}">
                <a16:creationId xmlns:a16="http://schemas.microsoft.com/office/drawing/2014/main" id="{1B688676-DDF3-9740-2391-6898A5474893}"/>
              </a:ext>
            </a:extLst>
          </p:cNvPr>
          <p:cNvSpPr txBox="1"/>
          <p:nvPr/>
        </p:nvSpPr>
        <p:spPr>
          <a:xfrm>
            <a:off x="452485" y="239132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D7CAC959-4EAF-8345-9900-3C82A19BA579}"/>
              </a:ext>
            </a:extLst>
          </p:cNvPr>
          <p:cNvCxnSpPr>
            <a:cxnSpLocks/>
          </p:cNvCxnSpPr>
          <p:nvPr/>
        </p:nvCxnSpPr>
        <p:spPr>
          <a:xfrm>
            <a:off x="491945" y="2096709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" name="テキスト ボックス 336">
            <a:extLst>
              <a:ext uri="{FF2B5EF4-FFF2-40B4-BE49-F238E27FC236}">
                <a16:creationId xmlns:a16="http://schemas.microsoft.com/office/drawing/2014/main" id="{F08D4442-07F0-CDB3-1D4A-C5D6FCFDD7B4}"/>
              </a:ext>
            </a:extLst>
          </p:cNvPr>
          <p:cNvSpPr txBox="1"/>
          <p:nvPr/>
        </p:nvSpPr>
        <p:spPr>
          <a:xfrm>
            <a:off x="-27402" y="1979629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err="1">
                <a:latin typeface="Arial" panose="020B0604020202020204" pitchFamily="34" charset="0"/>
                <a:cs typeface="Arial" panose="020B0604020202020204" pitchFamily="34" charset="0"/>
              </a:rPr>
              <a:t>pAMPK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" name="テキスト ボックス 337">
            <a:extLst>
              <a:ext uri="{FF2B5EF4-FFF2-40B4-BE49-F238E27FC236}">
                <a16:creationId xmlns:a16="http://schemas.microsoft.com/office/drawing/2014/main" id="{B67C8423-1011-1B10-1FC7-61362B64D8AA}"/>
              </a:ext>
            </a:extLst>
          </p:cNvPr>
          <p:cNvSpPr txBox="1"/>
          <p:nvPr/>
        </p:nvSpPr>
        <p:spPr>
          <a:xfrm>
            <a:off x="3625908" y="21184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テキスト ボックス 338">
            <a:extLst>
              <a:ext uri="{FF2B5EF4-FFF2-40B4-BE49-F238E27FC236}">
                <a16:creationId xmlns:a16="http://schemas.microsoft.com/office/drawing/2014/main" id="{658F0E3D-8E61-68D6-1C49-07D1C209B392}"/>
              </a:ext>
            </a:extLst>
          </p:cNvPr>
          <p:cNvSpPr txBox="1"/>
          <p:nvPr/>
        </p:nvSpPr>
        <p:spPr>
          <a:xfrm>
            <a:off x="3616525" y="237197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3" name="直線矢印コネクタ 342">
            <a:extLst>
              <a:ext uri="{FF2B5EF4-FFF2-40B4-BE49-F238E27FC236}">
                <a16:creationId xmlns:a16="http://schemas.microsoft.com/office/drawing/2014/main" id="{E87B321E-1B76-AC05-3897-C904D5D69F6A}"/>
              </a:ext>
            </a:extLst>
          </p:cNvPr>
          <p:cNvCxnSpPr>
            <a:cxnSpLocks/>
          </p:cNvCxnSpPr>
          <p:nvPr/>
        </p:nvCxnSpPr>
        <p:spPr>
          <a:xfrm>
            <a:off x="3655985" y="2077352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テキスト ボックス 346">
            <a:extLst>
              <a:ext uri="{FF2B5EF4-FFF2-40B4-BE49-F238E27FC236}">
                <a16:creationId xmlns:a16="http://schemas.microsoft.com/office/drawing/2014/main" id="{B80D853C-44E2-E111-3A3A-0429D6F15A00}"/>
              </a:ext>
            </a:extLst>
          </p:cNvPr>
          <p:cNvSpPr txBox="1"/>
          <p:nvPr/>
        </p:nvSpPr>
        <p:spPr>
          <a:xfrm>
            <a:off x="3187423" y="1960228"/>
            <a:ext cx="5357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AMPKα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" name="テキスト ボックス 347">
            <a:extLst>
              <a:ext uri="{FF2B5EF4-FFF2-40B4-BE49-F238E27FC236}">
                <a16:creationId xmlns:a16="http://schemas.microsoft.com/office/drawing/2014/main" id="{08871CF0-3E63-C874-0712-03A21325CE80}"/>
              </a:ext>
            </a:extLst>
          </p:cNvPr>
          <p:cNvSpPr txBox="1"/>
          <p:nvPr/>
        </p:nvSpPr>
        <p:spPr>
          <a:xfrm>
            <a:off x="3628902" y="180484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F8451633-939B-0CE6-9AF0-65A886529F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3" t="20650" r="13219" b="14835"/>
          <a:stretch/>
        </p:blipFill>
        <p:spPr>
          <a:xfrm>
            <a:off x="655594" y="4244015"/>
            <a:ext cx="2897265" cy="1548349"/>
          </a:xfrm>
          <a:prstGeom prst="rect">
            <a:avLst/>
          </a:prstGeom>
        </p:spPr>
      </p:pic>
      <p:sp>
        <p:nvSpPr>
          <p:cNvPr id="352" name="テキスト ボックス 351">
            <a:extLst>
              <a:ext uri="{FF2B5EF4-FFF2-40B4-BE49-F238E27FC236}">
                <a16:creationId xmlns:a16="http://schemas.microsoft.com/office/drawing/2014/main" id="{E66E009A-8165-D3BB-7C31-655FFF70EE0B}"/>
              </a:ext>
            </a:extLst>
          </p:cNvPr>
          <p:cNvSpPr txBox="1"/>
          <p:nvPr/>
        </p:nvSpPr>
        <p:spPr>
          <a:xfrm>
            <a:off x="345019" y="4089936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3" name="テキスト ボックス 352">
            <a:extLst>
              <a:ext uri="{FF2B5EF4-FFF2-40B4-BE49-F238E27FC236}">
                <a16:creationId xmlns:a16="http://schemas.microsoft.com/office/drawing/2014/main" id="{378AAD56-99C7-3E59-F772-A8B279DAD2C0}"/>
              </a:ext>
            </a:extLst>
          </p:cNvPr>
          <p:cNvSpPr txBox="1"/>
          <p:nvPr/>
        </p:nvSpPr>
        <p:spPr>
          <a:xfrm>
            <a:off x="423253" y="4499958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4" name="テキスト ボックス 353">
            <a:extLst>
              <a:ext uri="{FF2B5EF4-FFF2-40B4-BE49-F238E27FC236}">
                <a16:creationId xmlns:a16="http://schemas.microsoft.com/office/drawing/2014/main" id="{1A3DF896-A9F2-D400-0F84-02D2F572C484}"/>
              </a:ext>
            </a:extLst>
          </p:cNvPr>
          <p:cNvSpPr txBox="1"/>
          <p:nvPr/>
        </p:nvSpPr>
        <p:spPr>
          <a:xfrm>
            <a:off x="423253" y="4618704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5" name="テキスト ボックス 354">
            <a:extLst>
              <a:ext uri="{FF2B5EF4-FFF2-40B4-BE49-F238E27FC236}">
                <a16:creationId xmlns:a16="http://schemas.microsoft.com/office/drawing/2014/main" id="{0A2152D6-31B9-61EB-2B72-13B08B29DBE1}"/>
              </a:ext>
            </a:extLst>
          </p:cNvPr>
          <p:cNvSpPr txBox="1"/>
          <p:nvPr/>
        </p:nvSpPr>
        <p:spPr>
          <a:xfrm>
            <a:off x="423253" y="4760479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6" name="テキスト ボックス 355">
            <a:extLst>
              <a:ext uri="{FF2B5EF4-FFF2-40B4-BE49-F238E27FC236}">
                <a16:creationId xmlns:a16="http://schemas.microsoft.com/office/drawing/2014/main" id="{6FBB1D75-754F-A397-6AE5-FDE22B5F59B2}"/>
              </a:ext>
            </a:extLst>
          </p:cNvPr>
          <p:cNvSpPr txBox="1"/>
          <p:nvPr/>
        </p:nvSpPr>
        <p:spPr>
          <a:xfrm>
            <a:off x="482627" y="488957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テキスト ボックス 356">
            <a:extLst>
              <a:ext uri="{FF2B5EF4-FFF2-40B4-BE49-F238E27FC236}">
                <a16:creationId xmlns:a16="http://schemas.microsoft.com/office/drawing/2014/main" id="{2C70DAB3-A6FA-F757-5EBA-6472E0763D09}"/>
              </a:ext>
            </a:extLst>
          </p:cNvPr>
          <p:cNvSpPr txBox="1"/>
          <p:nvPr/>
        </p:nvSpPr>
        <p:spPr>
          <a:xfrm>
            <a:off x="482627" y="518840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" name="テキスト ボックス 357">
            <a:extLst>
              <a:ext uri="{FF2B5EF4-FFF2-40B4-BE49-F238E27FC236}">
                <a16:creationId xmlns:a16="http://schemas.microsoft.com/office/drawing/2014/main" id="{B0542140-EDA1-6EC7-1623-646CCC4B6780}"/>
              </a:ext>
            </a:extLst>
          </p:cNvPr>
          <p:cNvSpPr txBox="1"/>
          <p:nvPr/>
        </p:nvSpPr>
        <p:spPr>
          <a:xfrm>
            <a:off x="473244" y="544197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9" name="直線矢印コネクタ 358">
            <a:extLst>
              <a:ext uri="{FF2B5EF4-FFF2-40B4-BE49-F238E27FC236}">
                <a16:creationId xmlns:a16="http://schemas.microsoft.com/office/drawing/2014/main" id="{D1ECB3C0-94F1-EABF-F220-6D38F38768AC}"/>
              </a:ext>
            </a:extLst>
          </p:cNvPr>
          <p:cNvCxnSpPr>
            <a:cxnSpLocks/>
          </p:cNvCxnSpPr>
          <p:nvPr/>
        </p:nvCxnSpPr>
        <p:spPr>
          <a:xfrm>
            <a:off x="512704" y="5147356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テキスト ボックス 359">
            <a:extLst>
              <a:ext uri="{FF2B5EF4-FFF2-40B4-BE49-F238E27FC236}">
                <a16:creationId xmlns:a16="http://schemas.microsoft.com/office/drawing/2014/main" id="{8BBFE46C-A6BD-36B1-DE57-546BF1E21116}"/>
              </a:ext>
            </a:extLst>
          </p:cNvPr>
          <p:cNvSpPr txBox="1"/>
          <p:nvPr/>
        </p:nvSpPr>
        <p:spPr>
          <a:xfrm>
            <a:off x="0" y="5020746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err="1">
                <a:latin typeface="Arial" panose="020B0604020202020204" pitchFamily="34" charset="0"/>
                <a:cs typeface="Arial" panose="020B0604020202020204" pitchFamily="34" charset="0"/>
              </a:rPr>
              <a:t>pAMPK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46672C10-23B4-5AF7-A219-0F72AB77C3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2" t="29233" r="10277" b="30499"/>
          <a:stretch/>
        </p:blipFill>
        <p:spPr>
          <a:xfrm>
            <a:off x="3904412" y="4812484"/>
            <a:ext cx="2897266" cy="966453"/>
          </a:xfrm>
          <a:prstGeom prst="rect">
            <a:avLst/>
          </a:prstGeom>
        </p:spPr>
      </p:pic>
      <p:sp>
        <p:nvSpPr>
          <p:cNvPr id="361" name="テキスト ボックス 360">
            <a:extLst>
              <a:ext uri="{FF2B5EF4-FFF2-40B4-BE49-F238E27FC236}">
                <a16:creationId xmlns:a16="http://schemas.microsoft.com/office/drawing/2014/main" id="{681D93B5-5E4B-C737-8471-E527AB8FA6FC}"/>
              </a:ext>
            </a:extLst>
          </p:cNvPr>
          <p:cNvSpPr txBox="1"/>
          <p:nvPr/>
        </p:nvSpPr>
        <p:spPr>
          <a:xfrm>
            <a:off x="3701833" y="516248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2" name="テキスト ボックス 361">
            <a:extLst>
              <a:ext uri="{FF2B5EF4-FFF2-40B4-BE49-F238E27FC236}">
                <a16:creationId xmlns:a16="http://schemas.microsoft.com/office/drawing/2014/main" id="{A3B6CCB2-63DE-A115-0BB4-AAE693CFA28D}"/>
              </a:ext>
            </a:extLst>
          </p:cNvPr>
          <p:cNvSpPr txBox="1"/>
          <p:nvPr/>
        </p:nvSpPr>
        <p:spPr>
          <a:xfrm>
            <a:off x="3692450" y="541605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3" name="直線矢印コネクタ 362">
            <a:extLst>
              <a:ext uri="{FF2B5EF4-FFF2-40B4-BE49-F238E27FC236}">
                <a16:creationId xmlns:a16="http://schemas.microsoft.com/office/drawing/2014/main" id="{F8F6EB9E-AAD4-8D0E-D24A-BE3968D3463E}"/>
              </a:ext>
            </a:extLst>
          </p:cNvPr>
          <p:cNvCxnSpPr>
            <a:cxnSpLocks/>
          </p:cNvCxnSpPr>
          <p:nvPr/>
        </p:nvCxnSpPr>
        <p:spPr>
          <a:xfrm>
            <a:off x="3731910" y="5121436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テキスト ボックス 363">
            <a:extLst>
              <a:ext uri="{FF2B5EF4-FFF2-40B4-BE49-F238E27FC236}">
                <a16:creationId xmlns:a16="http://schemas.microsoft.com/office/drawing/2014/main" id="{AEFFFEA5-1D5F-0B82-6497-160EB443D38F}"/>
              </a:ext>
            </a:extLst>
          </p:cNvPr>
          <p:cNvSpPr txBox="1"/>
          <p:nvPr/>
        </p:nvSpPr>
        <p:spPr>
          <a:xfrm>
            <a:off x="3244607" y="4994826"/>
            <a:ext cx="5357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AMPKα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5" name="テキスト ボックス 364">
            <a:extLst>
              <a:ext uri="{FF2B5EF4-FFF2-40B4-BE49-F238E27FC236}">
                <a16:creationId xmlns:a16="http://schemas.microsoft.com/office/drawing/2014/main" id="{93AB3793-29C2-35FB-BED3-144BC68994DC}"/>
              </a:ext>
            </a:extLst>
          </p:cNvPr>
          <p:cNvSpPr txBox="1"/>
          <p:nvPr/>
        </p:nvSpPr>
        <p:spPr>
          <a:xfrm>
            <a:off x="3687832" y="486321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4" name="テキスト ボックス 403">
            <a:extLst>
              <a:ext uri="{FF2B5EF4-FFF2-40B4-BE49-F238E27FC236}">
                <a16:creationId xmlns:a16="http://schemas.microsoft.com/office/drawing/2014/main" id="{DC4586B3-4D7C-BCC4-73FF-3B3F743C16E1}"/>
              </a:ext>
            </a:extLst>
          </p:cNvPr>
          <p:cNvSpPr txBox="1"/>
          <p:nvPr/>
        </p:nvSpPr>
        <p:spPr>
          <a:xfrm>
            <a:off x="3561562" y="1539310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5" name="テキスト ボックス 404">
            <a:extLst>
              <a:ext uri="{FF2B5EF4-FFF2-40B4-BE49-F238E27FC236}">
                <a16:creationId xmlns:a16="http://schemas.microsoft.com/office/drawing/2014/main" id="{1DB8C698-0B0C-F92A-54DF-024F05D3517C}"/>
              </a:ext>
            </a:extLst>
          </p:cNvPr>
          <p:cNvSpPr txBox="1"/>
          <p:nvPr/>
        </p:nvSpPr>
        <p:spPr>
          <a:xfrm>
            <a:off x="3581137" y="4600443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B3491DC5-9EA4-CAA1-828C-F101E32CFDDC}"/>
              </a:ext>
            </a:extLst>
          </p:cNvPr>
          <p:cNvSpPr txBox="1"/>
          <p:nvPr/>
        </p:nvSpPr>
        <p:spPr>
          <a:xfrm>
            <a:off x="455925" y="668966"/>
            <a:ext cx="48802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Un-cropped images in the upper figure (metformin) of Figure2A.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タイトル 1">
            <a:extLst>
              <a:ext uri="{FF2B5EF4-FFF2-40B4-BE49-F238E27FC236}">
                <a16:creationId xmlns:a16="http://schemas.microsoft.com/office/drawing/2014/main" id="{4764DC98-69E7-3687-87A3-16E4C541650D}"/>
              </a:ext>
            </a:extLst>
          </p:cNvPr>
          <p:cNvSpPr txBox="1">
            <a:spLocks/>
          </p:cNvSpPr>
          <p:nvPr/>
        </p:nvSpPr>
        <p:spPr>
          <a:xfrm>
            <a:off x="445984" y="162663"/>
            <a:ext cx="6268083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Figure</a:t>
            </a:r>
            <a:r>
              <a:rPr lang="ja-JP" altLang="en-US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S1 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AEC3DB7-C340-4477-504B-584B03AE4033}"/>
              </a:ext>
            </a:extLst>
          </p:cNvPr>
          <p:cNvSpPr txBox="1"/>
          <p:nvPr/>
        </p:nvSpPr>
        <p:spPr>
          <a:xfrm>
            <a:off x="455925" y="3711062"/>
            <a:ext cx="48802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Un-cropped images in the lower figure (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imeglimin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 Figure2A.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タイトル 1">
            <a:extLst>
              <a:ext uri="{FF2B5EF4-FFF2-40B4-BE49-F238E27FC236}">
                <a16:creationId xmlns:a16="http://schemas.microsoft.com/office/drawing/2014/main" id="{D6A203F1-7FF4-CF6A-403C-E025B6280DBC}"/>
              </a:ext>
            </a:extLst>
          </p:cNvPr>
          <p:cNvSpPr txBox="1">
            <a:spLocks/>
          </p:cNvSpPr>
          <p:nvPr/>
        </p:nvSpPr>
        <p:spPr>
          <a:xfrm>
            <a:off x="445984" y="3204759"/>
            <a:ext cx="6268083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Figure</a:t>
            </a:r>
            <a:r>
              <a:rPr lang="ja-JP" altLang="en-US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S2 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73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83E7A9D8-905D-AF31-0CD1-BEAAF30CB5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" t="12940" r="9233" b="22545"/>
          <a:stretch/>
        </p:blipFill>
        <p:spPr>
          <a:xfrm>
            <a:off x="628836" y="1208840"/>
            <a:ext cx="3052172" cy="1548350"/>
          </a:xfrm>
          <a:prstGeom prst="rect">
            <a:avLst/>
          </a:prstGeom>
        </p:spPr>
      </p:pic>
      <p:sp>
        <p:nvSpPr>
          <p:cNvPr id="367" name="テキスト ボックス 366">
            <a:extLst>
              <a:ext uri="{FF2B5EF4-FFF2-40B4-BE49-F238E27FC236}">
                <a16:creationId xmlns:a16="http://schemas.microsoft.com/office/drawing/2014/main" id="{5375477F-403A-1752-FDB5-412406492873}"/>
              </a:ext>
            </a:extLst>
          </p:cNvPr>
          <p:cNvSpPr txBox="1"/>
          <p:nvPr/>
        </p:nvSpPr>
        <p:spPr>
          <a:xfrm>
            <a:off x="414846" y="1511381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" name="テキスト ボックス 367">
            <a:extLst>
              <a:ext uri="{FF2B5EF4-FFF2-40B4-BE49-F238E27FC236}">
                <a16:creationId xmlns:a16="http://schemas.microsoft.com/office/drawing/2014/main" id="{0ECFEF12-EC50-1A1F-0A36-2A1F69E6926D}"/>
              </a:ext>
            </a:extLst>
          </p:cNvPr>
          <p:cNvSpPr txBox="1"/>
          <p:nvPr/>
        </p:nvSpPr>
        <p:spPr>
          <a:xfrm>
            <a:off x="414846" y="1630127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" name="テキスト ボックス 368">
            <a:extLst>
              <a:ext uri="{FF2B5EF4-FFF2-40B4-BE49-F238E27FC236}">
                <a16:creationId xmlns:a16="http://schemas.microsoft.com/office/drawing/2014/main" id="{11828FCC-26F0-EF72-E085-55B459C7C253}"/>
              </a:ext>
            </a:extLst>
          </p:cNvPr>
          <p:cNvSpPr txBox="1"/>
          <p:nvPr/>
        </p:nvSpPr>
        <p:spPr>
          <a:xfrm>
            <a:off x="414846" y="1771902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" name="テキスト ボックス 369">
            <a:extLst>
              <a:ext uri="{FF2B5EF4-FFF2-40B4-BE49-F238E27FC236}">
                <a16:creationId xmlns:a16="http://schemas.microsoft.com/office/drawing/2014/main" id="{3E70EE5F-41AB-FC9F-DE5B-FD085DC4125E}"/>
              </a:ext>
            </a:extLst>
          </p:cNvPr>
          <p:cNvSpPr txBox="1"/>
          <p:nvPr/>
        </p:nvSpPr>
        <p:spPr>
          <a:xfrm>
            <a:off x="474220" y="190100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" name="テキスト ボックス 370">
            <a:extLst>
              <a:ext uri="{FF2B5EF4-FFF2-40B4-BE49-F238E27FC236}">
                <a16:creationId xmlns:a16="http://schemas.microsoft.com/office/drawing/2014/main" id="{0BD62009-46EA-1D23-BD6D-B4B5436975C7}"/>
              </a:ext>
            </a:extLst>
          </p:cNvPr>
          <p:cNvSpPr txBox="1"/>
          <p:nvPr/>
        </p:nvSpPr>
        <p:spPr>
          <a:xfrm>
            <a:off x="474220" y="219983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テキスト ボックス 371">
            <a:extLst>
              <a:ext uri="{FF2B5EF4-FFF2-40B4-BE49-F238E27FC236}">
                <a16:creationId xmlns:a16="http://schemas.microsoft.com/office/drawing/2014/main" id="{5C4AFA01-9464-F302-6869-EE197A6E84BF}"/>
              </a:ext>
            </a:extLst>
          </p:cNvPr>
          <p:cNvSpPr txBox="1"/>
          <p:nvPr/>
        </p:nvSpPr>
        <p:spPr>
          <a:xfrm>
            <a:off x="464837" y="245339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3" name="直線矢印コネクタ 372">
            <a:extLst>
              <a:ext uri="{FF2B5EF4-FFF2-40B4-BE49-F238E27FC236}">
                <a16:creationId xmlns:a16="http://schemas.microsoft.com/office/drawing/2014/main" id="{B9B36CCB-8D7B-A7F4-5854-8D44700C3EC2}"/>
              </a:ext>
            </a:extLst>
          </p:cNvPr>
          <p:cNvCxnSpPr>
            <a:cxnSpLocks/>
          </p:cNvCxnSpPr>
          <p:nvPr/>
        </p:nvCxnSpPr>
        <p:spPr>
          <a:xfrm>
            <a:off x="424613" y="1599867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4" name="テキスト ボックス 373">
            <a:extLst>
              <a:ext uri="{FF2B5EF4-FFF2-40B4-BE49-F238E27FC236}">
                <a16:creationId xmlns:a16="http://schemas.microsoft.com/office/drawing/2014/main" id="{1507A3A5-0458-1F32-EE32-61D1295E79D7}"/>
              </a:ext>
            </a:extLst>
          </p:cNvPr>
          <p:cNvSpPr txBox="1"/>
          <p:nvPr/>
        </p:nvSpPr>
        <p:spPr>
          <a:xfrm>
            <a:off x="4073" y="1465974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err="1">
                <a:latin typeface="Arial" panose="020B0604020202020204" pitchFamily="34" charset="0"/>
                <a:cs typeface="Arial" panose="020B0604020202020204" pitchFamily="34" charset="0"/>
              </a:rPr>
              <a:t>pACC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テキスト ボックス 374">
            <a:extLst>
              <a:ext uri="{FF2B5EF4-FFF2-40B4-BE49-F238E27FC236}">
                <a16:creationId xmlns:a16="http://schemas.microsoft.com/office/drawing/2014/main" id="{A4D9FC8A-98C3-B57C-98B3-0ECE065690D8}"/>
              </a:ext>
            </a:extLst>
          </p:cNvPr>
          <p:cNvSpPr txBox="1"/>
          <p:nvPr/>
        </p:nvSpPr>
        <p:spPr>
          <a:xfrm>
            <a:off x="338476" y="1058430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8BF92003-7458-4458-3B99-6D545BDF8D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20600" r="17169" b="14885"/>
          <a:stretch/>
        </p:blipFill>
        <p:spPr>
          <a:xfrm>
            <a:off x="3894998" y="1234546"/>
            <a:ext cx="2897266" cy="1548351"/>
          </a:xfrm>
          <a:prstGeom prst="rect">
            <a:avLst/>
          </a:prstGeom>
        </p:spPr>
      </p:pic>
      <p:sp>
        <p:nvSpPr>
          <p:cNvPr id="376" name="テキスト ボックス 375">
            <a:extLst>
              <a:ext uri="{FF2B5EF4-FFF2-40B4-BE49-F238E27FC236}">
                <a16:creationId xmlns:a16="http://schemas.microsoft.com/office/drawing/2014/main" id="{68D86867-B714-1031-4AEE-A7B4450CBD81}"/>
              </a:ext>
            </a:extLst>
          </p:cNvPr>
          <p:cNvSpPr txBox="1"/>
          <p:nvPr/>
        </p:nvSpPr>
        <p:spPr>
          <a:xfrm>
            <a:off x="3582784" y="1503346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7" name="テキスト ボックス 376">
            <a:extLst>
              <a:ext uri="{FF2B5EF4-FFF2-40B4-BE49-F238E27FC236}">
                <a16:creationId xmlns:a16="http://schemas.microsoft.com/office/drawing/2014/main" id="{E6C58A77-18C3-2177-FB15-095B75F073A8}"/>
              </a:ext>
            </a:extLst>
          </p:cNvPr>
          <p:cNvSpPr txBox="1"/>
          <p:nvPr/>
        </p:nvSpPr>
        <p:spPr>
          <a:xfrm>
            <a:off x="3582784" y="1622092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" name="テキスト ボックス 377">
            <a:extLst>
              <a:ext uri="{FF2B5EF4-FFF2-40B4-BE49-F238E27FC236}">
                <a16:creationId xmlns:a16="http://schemas.microsoft.com/office/drawing/2014/main" id="{28AEC256-692A-B64C-BF33-3D7C5AFE11B5}"/>
              </a:ext>
            </a:extLst>
          </p:cNvPr>
          <p:cNvSpPr txBox="1"/>
          <p:nvPr/>
        </p:nvSpPr>
        <p:spPr>
          <a:xfrm>
            <a:off x="3582784" y="1763867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" name="テキスト ボックス 378">
            <a:extLst>
              <a:ext uri="{FF2B5EF4-FFF2-40B4-BE49-F238E27FC236}">
                <a16:creationId xmlns:a16="http://schemas.microsoft.com/office/drawing/2014/main" id="{81B95503-7989-5D99-BE91-6A9460D87436}"/>
              </a:ext>
            </a:extLst>
          </p:cNvPr>
          <p:cNvSpPr txBox="1"/>
          <p:nvPr/>
        </p:nvSpPr>
        <p:spPr>
          <a:xfrm>
            <a:off x="3642158" y="189296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テキスト ボックス 379">
            <a:extLst>
              <a:ext uri="{FF2B5EF4-FFF2-40B4-BE49-F238E27FC236}">
                <a16:creationId xmlns:a16="http://schemas.microsoft.com/office/drawing/2014/main" id="{73656511-F925-8C9C-88D9-6289FE285E59}"/>
              </a:ext>
            </a:extLst>
          </p:cNvPr>
          <p:cNvSpPr txBox="1"/>
          <p:nvPr/>
        </p:nvSpPr>
        <p:spPr>
          <a:xfrm>
            <a:off x="3642158" y="219179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DC9B9B8B-A168-9DE3-5F99-6FB0939AABE7}"/>
              </a:ext>
            </a:extLst>
          </p:cNvPr>
          <p:cNvSpPr txBox="1"/>
          <p:nvPr/>
        </p:nvSpPr>
        <p:spPr>
          <a:xfrm>
            <a:off x="3632775" y="244536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2" name="直線矢印コネクタ 381">
            <a:extLst>
              <a:ext uri="{FF2B5EF4-FFF2-40B4-BE49-F238E27FC236}">
                <a16:creationId xmlns:a16="http://schemas.microsoft.com/office/drawing/2014/main" id="{B12A2D8C-8141-3E04-99EC-A77156D9B675}"/>
              </a:ext>
            </a:extLst>
          </p:cNvPr>
          <p:cNvCxnSpPr>
            <a:cxnSpLocks/>
          </p:cNvCxnSpPr>
          <p:nvPr/>
        </p:nvCxnSpPr>
        <p:spPr>
          <a:xfrm>
            <a:off x="3592551" y="1591832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3" name="テキスト ボックス 382">
            <a:extLst>
              <a:ext uri="{FF2B5EF4-FFF2-40B4-BE49-F238E27FC236}">
                <a16:creationId xmlns:a16="http://schemas.microsoft.com/office/drawing/2014/main" id="{F360475C-7D17-19E5-F9FB-6B2C33CE2CB6}"/>
              </a:ext>
            </a:extLst>
          </p:cNvPr>
          <p:cNvSpPr txBox="1"/>
          <p:nvPr/>
        </p:nvSpPr>
        <p:spPr>
          <a:xfrm>
            <a:off x="3231280" y="1457939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ACC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テキスト ボックス 383">
            <a:extLst>
              <a:ext uri="{FF2B5EF4-FFF2-40B4-BE49-F238E27FC236}">
                <a16:creationId xmlns:a16="http://schemas.microsoft.com/office/drawing/2014/main" id="{7F848066-5E1B-3E7E-0681-B552360B605F}"/>
              </a:ext>
            </a:extLst>
          </p:cNvPr>
          <p:cNvSpPr txBox="1"/>
          <p:nvPr/>
        </p:nvSpPr>
        <p:spPr>
          <a:xfrm>
            <a:off x="3506414" y="1050395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A947D37D-E98B-4D4A-C0D7-E77CFB1DB4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19796" r="12040" b="15689"/>
          <a:stretch/>
        </p:blipFill>
        <p:spPr>
          <a:xfrm>
            <a:off x="719210" y="4423285"/>
            <a:ext cx="2873341" cy="1548350"/>
          </a:xfrm>
          <a:prstGeom prst="rect">
            <a:avLst/>
          </a:prstGeom>
        </p:spPr>
      </p:pic>
      <p:sp>
        <p:nvSpPr>
          <p:cNvPr id="386" name="テキスト ボックス 385">
            <a:extLst>
              <a:ext uri="{FF2B5EF4-FFF2-40B4-BE49-F238E27FC236}">
                <a16:creationId xmlns:a16="http://schemas.microsoft.com/office/drawing/2014/main" id="{434289F0-1D58-C2C4-6E35-A3B35018C11E}"/>
              </a:ext>
            </a:extLst>
          </p:cNvPr>
          <p:cNvSpPr txBox="1"/>
          <p:nvPr/>
        </p:nvSpPr>
        <p:spPr>
          <a:xfrm>
            <a:off x="435172" y="4692900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テキスト ボックス 386">
            <a:extLst>
              <a:ext uri="{FF2B5EF4-FFF2-40B4-BE49-F238E27FC236}">
                <a16:creationId xmlns:a16="http://schemas.microsoft.com/office/drawing/2014/main" id="{A0AE6308-7D9C-E428-A26E-295237E27B33}"/>
              </a:ext>
            </a:extLst>
          </p:cNvPr>
          <p:cNvSpPr txBox="1"/>
          <p:nvPr/>
        </p:nvSpPr>
        <p:spPr>
          <a:xfrm>
            <a:off x="435172" y="4811646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テキスト ボックス 387">
            <a:extLst>
              <a:ext uri="{FF2B5EF4-FFF2-40B4-BE49-F238E27FC236}">
                <a16:creationId xmlns:a16="http://schemas.microsoft.com/office/drawing/2014/main" id="{BF5D5477-FF9C-A415-EF6E-A39F92E98FD3}"/>
              </a:ext>
            </a:extLst>
          </p:cNvPr>
          <p:cNvSpPr txBox="1"/>
          <p:nvPr/>
        </p:nvSpPr>
        <p:spPr>
          <a:xfrm>
            <a:off x="435172" y="4953421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テキスト ボックス 388">
            <a:extLst>
              <a:ext uri="{FF2B5EF4-FFF2-40B4-BE49-F238E27FC236}">
                <a16:creationId xmlns:a16="http://schemas.microsoft.com/office/drawing/2014/main" id="{69883BB5-C409-CA51-98FE-0AAF479D6A2E}"/>
              </a:ext>
            </a:extLst>
          </p:cNvPr>
          <p:cNvSpPr txBox="1"/>
          <p:nvPr/>
        </p:nvSpPr>
        <p:spPr>
          <a:xfrm>
            <a:off x="494546" y="508251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テキスト ボックス 389">
            <a:extLst>
              <a:ext uri="{FF2B5EF4-FFF2-40B4-BE49-F238E27FC236}">
                <a16:creationId xmlns:a16="http://schemas.microsoft.com/office/drawing/2014/main" id="{5A1A6713-30E3-CA00-5398-91AD7811E84D}"/>
              </a:ext>
            </a:extLst>
          </p:cNvPr>
          <p:cNvSpPr txBox="1"/>
          <p:nvPr/>
        </p:nvSpPr>
        <p:spPr>
          <a:xfrm>
            <a:off x="494546" y="538135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テキスト ボックス 390">
            <a:extLst>
              <a:ext uri="{FF2B5EF4-FFF2-40B4-BE49-F238E27FC236}">
                <a16:creationId xmlns:a16="http://schemas.microsoft.com/office/drawing/2014/main" id="{BAA0F1F6-2F66-E7F4-A0DC-E1F46E47AE18}"/>
              </a:ext>
            </a:extLst>
          </p:cNvPr>
          <p:cNvSpPr txBox="1"/>
          <p:nvPr/>
        </p:nvSpPr>
        <p:spPr>
          <a:xfrm>
            <a:off x="485163" y="56349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2" name="直線矢印コネクタ 391">
            <a:extLst>
              <a:ext uri="{FF2B5EF4-FFF2-40B4-BE49-F238E27FC236}">
                <a16:creationId xmlns:a16="http://schemas.microsoft.com/office/drawing/2014/main" id="{5C1894A9-2D63-5221-0E8A-10D69CFC57E6}"/>
              </a:ext>
            </a:extLst>
          </p:cNvPr>
          <p:cNvCxnSpPr>
            <a:cxnSpLocks/>
          </p:cNvCxnSpPr>
          <p:nvPr/>
        </p:nvCxnSpPr>
        <p:spPr>
          <a:xfrm>
            <a:off x="444939" y="4781386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" name="テキスト ボックス 392">
            <a:extLst>
              <a:ext uri="{FF2B5EF4-FFF2-40B4-BE49-F238E27FC236}">
                <a16:creationId xmlns:a16="http://schemas.microsoft.com/office/drawing/2014/main" id="{6E746BA8-B619-7F2B-5822-9861B4E566F7}"/>
              </a:ext>
            </a:extLst>
          </p:cNvPr>
          <p:cNvSpPr txBox="1"/>
          <p:nvPr/>
        </p:nvSpPr>
        <p:spPr>
          <a:xfrm>
            <a:off x="358802" y="4239949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4" name="テキスト ボックス 393">
            <a:extLst>
              <a:ext uri="{FF2B5EF4-FFF2-40B4-BE49-F238E27FC236}">
                <a16:creationId xmlns:a16="http://schemas.microsoft.com/office/drawing/2014/main" id="{2D20A3F2-020F-759E-F390-C9E9FD076C4B}"/>
              </a:ext>
            </a:extLst>
          </p:cNvPr>
          <p:cNvSpPr txBox="1"/>
          <p:nvPr/>
        </p:nvSpPr>
        <p:spPr>
          <a:xfrm>
            <a:off x="35766" y="4637471"/>
            <a:ext cx="45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err="1">
                <a:latin typeface="Arial" panose="020B0604020202020204" pitchFamily="34" charset="0"/>
                <a:cs typeface="Arial" panose="020B0604020202020204" pitchFamily="34" charset="0"/>
              </a:rPr>
              <a:t>pACC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044E803-A29B-89B3-8A5C-ECCFA804A7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2" t="17504" r="12353" b="17981"/>
          <a:stretch/>
        </p:blipFill>
        <p:spPr>
          <a:xfrm>
            <a:off x="3935637" y="4501559"/>
            <a:ext cx="2873341" cy="1548351"/>
          </a:xfrm>
          <a:prstGeom prst="rect">
            <a:avLst/>
          </a:prstGeom>
        </p:spPr>
      </p:pic>
      <p:sp>
        <p:nvSpPr>
          <p:cNvPr id="395" name="テキスト ボックス 394">
            <a:extLst>
              <a:ext uri="{FF2B5EF4-FFF2-40B4-BE49-F238E27FC236}">
                <a16:creationId xmlns:a16="http://schemas.microsoft.com/office/drawing/2014/main" id="{979876AC-482A-E4A8-D102-379789B39C05}"/>
              </a:ext>
            </a:extLst>
          </p:cNvPr>
          <p:cNvSpPr txBox="1"/>
          <p:nvPr/>
        </p:nvSpPr>
        <p:spPr>
          <a:xfrm>
            <a:off x="3671558" y="4749331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6" name="テキスト ボックス 395">
            <a:extLst>
              <a:ext uri="{FF2B5EF4-FFF2-40B4-BE49-F238E27FC236}">
                <a16:creationId xmlns:a16="http://schemas.microsoft.com/office/drawing/2014/main" id="{AA97151A-B3B0-52B4-3EA7-D37BF014FBB5}"/>
              </a:ext>
            </a:extLst>
          </p:cNvPr>
          <p:cNvSpPr txBox="1"/>
          <p:nvPr/>
        </p:nvSpPr>
        <p:spPr>
          <a:xfrm>
            <a:off x="3671558" y="4868077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7" name="テキスト ボックス 396">
            <a:extLst>
              <a:ext uri="{FF2B5EF4-FFF2-40B4-BE49-F238E27FC236}">
                <a16:creationId xmlns:a16="http://schemas.microsoft.com/office/drawing/2014/main" id="{AF26CDC8-0A90-365D-60A0-D6480A71D8DC}"/>
              </a:ext>
            </a:extLst>
          </p:cNvPr>
          <p:cNvSpPr txBox="1"/>
          <p:nvPr/>
        </p:nvSpPr>
        <p:spPr>
          <a:xfrm>
            <a:off x="3671558" y="5009852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8" name="テキスト ボックス 397">
            <a:extLst>
              <a:ext uri="{FF2B5EF4-FFF2-40B4-BE49-F238E27FC236}">
                <a16:creationId xmlns:a16="http://schemas.microsoft.com/office/drawing/2014/main" id="{71D9271C-738F-91C6-6680-F21FDDFA4CBB}"/>
              </a:ext>
            </a:extLst>
          </p:cNvPr>
          <p:cNvSpPr txBox="1"/>
          <p:nvPr/>
        </p:nvSpPr>
        <p:spPr>
          <a:xfrm>
            <a:off x="3730932" y="513895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" name="テキスト ボックス 398">
            <a:extLst>
              <a:ext uri="{FF2B5EF4-FFF2-40B4-BE49-F238E27FC236}">
                <a16:creationId xmlns:a16="http://schemas.microsoft.com/office/drawing/2014/main" id="{5C38CDFA-B3CF-A7DF-FB81-1B1CFFB9270C}"/>
              </a:ext>
            </a:extLst>
          </p:cNvPr>
          <p:cNvSpPr txBox="1"/>
          <p:nvPr/>
        </p:nvSpPr>
        <p:spPr>
          <a:xfrm>
            <a:off x="3730932" y="543778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テキスト ボックス 399">
            <a:extLst>
              <a:ext uri="{FF2B5EF4-FFF2-40B4-BE49-F238E27FC236}">
                <a16:creationId xmlns:a16="http://schemas.microsoft.com/office/drawing/2014/main" id="{08EFD792-F201-95B2-68D8-4D1C259EBB34}"/>
              </a:ext>
            </a:extLst>
          </p:cNvPr>
          <p:cNvSpPr txBox="1"/>
          <p:nvPr/>
        </p:nvSpPr>
        <p:spPr>
          <a:xfrm>
            <a:off x="3721549" y="569134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1" name="直線矢印コネクタ 400">
            <a:extLst>
              <a:ext uri="{FF2B5EF4-FFF2-40B4-BE49-F238E27FC236}">
                <a16:creationId xmlns:a16="http://schemas.microsoft.com/office/drawing/2014/main" id="{6D0671FE-B703-6FC9-BD79-3CB0CBFE653E}"/>
              </a:ext>
            </a:extLst>
          </p:cNvPr>
          <p:cNvCxnSpPr>
            <a:cxnSpLocks/>
          </p:cNvCxnSpPr>
          <p:nvPr/>
        </p:nvCxnSpPr>
        <p:spPr>
          <a:xfrm>
            <a:off x="3681325" y="4837817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2" name="テキスト ボックス 401">
            <a:extLst>
              <a:ext uri="{FF2B5EF4-FFF2-40B4-BE49-F238E27FC236}">
                <a16:creationId xmlns:a16="http://schemas.microsoft.com/office/drawing/2014/main" id="{7F602D1A-B7A3-82A3-6A8B-D9E2764BF1D6}"/>
              </a:ext>
            </a:extLst>
          </p:cNvPr>
          <p:cNvSpPr txBox="1"/>
          <p:nvPr/>
        </p:nvSpPr>
        <p:spPr>
          <a:xfrm>
            <a:off x="3320054" y="4703924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ACC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3" name="テキスト ボックス 402">
            <a:extLst>
              <a:ext uri="{FF2B5EF4-FFF2-40B4-BE49-F238E27FC236}">
                <a16:creationId xmlns:a16="http://schemas.microsoft.com/office/drawing/2014/main" id="{0D130DBD-1BFC-3141-3987-0424DB9BDD79}"/>
              </a:ext>
            </a:extLst>
          </p:cNvPr>
          <p:cNvSpPr txBox="1"/>
          <p:nvPr/>
        </p:nvSpPr>
        <p:spPr>
          <a:xfrm>
            <a:off x="3595188" y="4296380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29BE4C-C0EF-4465-9D87-F53110BE565C}"/>
              </a:ext>
            </a:extLst>
          </p:cNvPr>
          <p:cNvSpPr txBox="1"/>
          <p:nvPr/>
        </p:nvSpPr>
        <p:spPr>
          <a:xfrm>
            <a:off x="455925" y="668966"/>
            <a:ext cx="48802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Un-cropped images in the upper figure (metformin) of Figure2B.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タイトル 1">
            <a:extLst>
              <a:ext uri="{FF2B5EF4-FFF2-40B4-BE49-F238E27FC236}">
                <a16:creationId xmlns:a16="http://schemas.microsoft.com/office/drawing/2014/main" id="{080F83ED-FF4C-B867-F527-C5982810F20D}"/>
              </a:ext>
            </a:extLst>
          </p:cNvPr>
          <p:cNvSpPr txBox="1">
            <a:spLocks/>
          </p:cNvSpPr>
          <p:nvPr/>
        </p:nvSpPr>
        <p:spPr>
          <a:xfrm>
            <a:off x="445985" y="162663"/>
            <a:ext cx="6145316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Figure</a:t>
            </a:r>
            <a:r>
              <a:rPr lang="ja-JP" altLang="en-US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S3 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542FECB-0ED6-7218-BC3E-4FA98478404E}"/>
              </a:ext>
            </a:extLst>
          </p:cNvPr>
          <p:cNvSpPr txBox="1"/>
          <p:nvPr/>
        </p:nvSpPr>
        <p:spPr>
          <a:xfrm>
            <a:off x="454879" y="3843290"/>
            <a:ext cx="48802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Un-cropped images in the upper figure (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imeglimin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 Figure2B.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タイトル 1">
            <a:extLst>
              <a:ext uri="{FF2B5EF4-FFF2-40B4-BE49-F238E27FC236}">
                <a16:creationId xmlns:a16="http://schemas.microsoft.com/office/drawing/2014/main" id="{5C0BDB70-9F0D-6740-F388-4D7621310397}"/>
              </a:ext>
            </a:extLst>
          </p:cNvPr>
          <p:cNvSpPr txBox="1">
            <a:spLocks/>
          </p:cNvSpPr>
          <p:nvPr/>
        </p:nvSpPr>
        <p:spPr>
          <a:xfrm>
            <a:off x="444939" y="3336987"/>
            <a:ext cx="6145316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Figure</a:t>
            </a:r>
            <a:r>
              <a:rPr lang="ja-JP" altLang="en-US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S4 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334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CE2BB76-F6DD-BFD9-2618-569D9112FA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" t="18257" r="10043" b="8719"/>
          <a:stretch/>
        </p:blipFill>
        <p:spPr>
          <a:xfrm>
            <a:off x="597827" y="1201478"/>
            <a:ext cx="3048000" cy="17526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03B359-017F-CD91-C8CF-60A51D6D0E25}"/>
              </a:ext>
            </a:extLst>
          </p:cNvPr>
          <p:cNvSpPr txBox="1"/>
          <p:nvPr/>
        </p:nvSpPr>
        <p:spPr>
          <a:xfrm>
            <a:off x="343073" y="1045659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0487DCA-C040-008D-45EA-1733F03E4FF2}"/>
              </a:ext>
            </a:extLst>
          </p:cNvPr>
          <p:cNvSpPr txBox="1"/>
          <p:nvPr/>
        </p:nvSpPr>
        <p:spPr>
          <a:xfrm>
            <a:off x="376786" y="1487730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A489267-6940-647E-F6A8-60FB146D02A3}"/>
              </a:ext>
            </a:extLst>
          </p:cNvPr>
          <p:cNvSpPr txBox="1"/>
          <p:nvPr/>
        </p:nvSpPr>
        <p:spPr>
          <a:xfrm>
            <a:off x="380182" y="1619104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B9582A9-04B2-F79A-60F9-54FB7CB0C9B5}"/>
              </a:ext>
            </a:extLst>
          </p:cNvPr>
          <p:cNvSpPr txBox="1"/>
          <p:nvPr/>
        </p:nvSpPr>
        <p:spPr>
          <a:xfrm>
            <a:off x="381577" y="1753273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E0612D8-8CBF-5D01-7EAF-90D26E260EBE}"/>
              </a:ext>
            </a:extLst>
          </p:cNvPr>
          <p:cNvSpPr txBox="1"/>
          <p:nvPr/>
        </p:nvSpPr>
        <p:spPr>
          <a:xfrm>
            <a:off x="434291" y="190046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59F5379-56A1-4F04-2F6F-A16FBEE69701}"/>
              </a:ext>
            </a:extLst>
          </p:cNvPr>
          <p:cNvSpPr txBox="1"/>
          <p:nvPr/>
        </p:nvSpPr>
        <p:spPr>
          <a:xfrm>
            <a:off x="434291" y="223591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F674A8-85A2-6DFE-7BDE-0DD55DF7B7F2}"/>
              </a:ext>
            </a:extLst>
          </p:cNvPr>
          <p:cNvSpPr txBox="1"/>
          <p:nvPr/>
        </p:nvSpPr>
        <p:spPr>
          <a:xfrm>
            <a:off x="434291" y="252674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2A74E53-174C-FDB7-24BA-234817C319B8}"/>
              </a:ext>
            </a:extLst>
          </p:cNvPr>
          <p:cNvCxnSpPr>
            <a:cxnSpLocks/>
          </p:cNvCxnSpPr>
          <p:nvPr/>
        </p:nvCxnSpPr>
        <p:spPr>
          <a:xfrm>
            <a:off x="464368" y="2194858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411EE3B-1A03-2DA8-6F8A-29E887F1CF0D}"/>
              </a:ext>
            </a:extLst>
          </p:cNvPr>
          <p:cNvSpPr txBox="1"/>
          <p:nvPr/>
        </p:nvSpPr>
        <p:spPr>
          <a:xfrm>
            <a:off x="-54979" y="2077778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err="1">
                <a:latin typeface="Arial" panose="020B0604020202020204" pitchFamily="34" charset="0"/>
                <a:cs typeface="Arial" panose="020B0604020202020204" pitchFamily="34" charset="0"/>
              </a:rPr>
              <a:t>pAMPK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4372179-D5EE-5A87-8750-8855254649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6" t="14622" r="6605" b="41912"/>
          <a:stretch/>
        </p:blipFill>
        <p:spPr>
          <a:xfrm>
            <a:off x="3871191" y="1968717"/>
            <a:ext cx="2999509" cy="104318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5DD478-931F-2942-191E-ADB8CD0DD6FD}"/>
              </a:ext>
            </a:extLst>
          </p:cNvPr>
          <p:cNvSpPr txBox="1"/>
          <p:nvPr/>
        </p:nvSpPr>
        <p:spPr>
          <a:xfrm>
            <a:off x="3705201" y="195087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73C7327-6F18-1C7E-FB5F-099EE51C6C96}"/>
              </a:ext>
            </a:extLst>
          </p:cNvPr>
          <p:cNvSpPr txBox="1"/>
          <p:nvPr/>
        </p:nvSpPr>
        <p:spPr>
          <a:xfrm>
            <a:off x="3705201" y="228632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ABBC75C-BCE8-526A-5F70-6EE54EDE87E2}"/>
              </a:ext>
            </a:extLst>
          </p:cNvPr>
          <p:cNvSpPr txBox="1"/>
          <p:nvPr/>
        </p:nvSpPr>
        <p:spPr>
          <a:xfrm>
            <a:off x="3705201" y="257715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8921F015-5E4E-5F74-9F79-E5FD3F610B0E}"/>
              </a:ext>
            </a:extLst>
          </p:cNvPr>
          <p:cNvCxnSpPr>
            <a:cxnSpLocks/>
          </p:cNvCxnSpPr>
          <p:nvPr/>
        </p:nvCxnSpPr>
        <p:spPr>
          <a:xfrm>
            <a:off x="3735278" y="2245268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4D7880B-5762-F472-0BCB-380B3D70EA59}"/>
              </a:ext>
            </a:extLst>
          </p:cNvPr>
          <p:cNvSpPr txBox="1"/>
          <p:nvPr/>
        </p:nvSpPr>
        <p:spPr>
          <a:xfrm>
            <a:off x="3354344" y="2096297"/>
            <a:ext cx="5357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AMPKα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A7A764E-987D-3D32-6571-13E8DEF67CEF}"/>
              </a:ext>
            </a:extLst>
          </p:cNvPr>
          <p:cNvSpPr txBox="1"/>
          <p:nvPr/>
        </p:nvSpPr>
        <p:spPr>
          <a:xfrm>
            <a:off x="3601020" y="1689268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C098A120-1FFC-EE56-74C2-CE723B1B7E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14092" r="10716" b="10812"/>
          <a:stretch/>
        </p:blipFill>
        <p:spPr>
          <a:xfrm>
            <a:off x="673893" y="4485400"/>
            <a:ext cx="2985655" cy="1802295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2C489B9-252E-6BA8-A189-1B32578AFA2A}"/>
              </a:ext>
            </a:extLst>
          </p:cNvPr>
          <p:cNvSpPr txBox="1"/>
          <p:nvPr/>
        </p:nvSpPr>
        <p:spPr>
          <a:xfrm>
            <a:off x="338805" y="4354128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EC0BF34-DF5B-3393-578A-8968E095C2E9}"/>
              </a:ext>
            </a:extLst>
          </p:cNvPr>
          <p:cNvSpPr txBox="1"/>
          <p:nvPr/>
        </p:nvSpPr>
        <p:spPr>
          <a:xfrm>
            <a:off x="372518" y="4796199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BA5ED28-C711-37F5-2ED5-B29B6EA7D0DD}"/>
              </a:ext>
            </a:extLst>
          </p:cNvPr>
          <p:cNvSpPr txBox="1"/>
          <p:nvPr/>
        </p:nvSpPr>
        <p:spPr>
          <a:xfrm>
            <a:off x="375914" y="4927573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45CE54F-A17E-9D35-0B1A-FB59C723B253}"/>
              </a:ext>
            </a:extLst>
          </p:cNvPr>
          <p:cNvSpPr txBox="1"/>
          <p:nvPr/>
        </p:nvSpPr>
        <p:spPr>
          <a:xfrm>
            <a:off x="377309" y="5061742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1312D04-27F2-E062-CE76-C0839B249840}"/>
              </a:ext>
            </a:extLst>
          </p:cNvPr>
          <p:cNvSpPr txBox="1"/>
          <p:nvPr/>
        </p:nvSpPr>
        <p:spPr>
          <a:xfrm>
            <a:off x="430023" y="520893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641351-41C9-BA90-6B99-A60BE4D1B004}"/>
              </a:ext>
            </a:extLst>
          </p:cNvPr>
          <p:cNvSpPr txBox="1"/>
          <p:nvPr/>
        </p:nvSpPr>
        <p:spPr>
          <a:xfrm>
            <a:off x="430023" y="554437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577026D-BC41-48CD-B82A-8B888BC8E3B4}"/>
              </a:ext>
            </a:extLst>
          </p:cNvPr>
          <p:cNvSpPr txBox="1"/>
          <p:nvPr/>
        </p:nvSpPr>
        <p:spPr>
          <a:xfrm>
            <a:off x="430023" y="583521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9985F080-E821-2DC4-DD29-CB21A233B4F1}"/>
              </a:ext>
            </a:extLst>
          </p:cNvPr>
          <p:cNvCxnSpPr>
            <a:cxnSpLocks/>
          </p:cNvCxnSpPr>
          <p:nvPr/>
        </p:nvCxnSpPr>
        <p:spPr>
          <a:xfrm>
            <a:off x="501662" y="5503327"/>
            <a:ext cx="2700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67A5647-6467-E6BC-DA13-DE892B15791F}"/>
              </a:ext>
            </a:extLst>
          </p:cNvPr>
          <p:cNvSpPr txBox="1"/>
          <p:nvPr/>
        </p:nvSpPr>
        <p:spPr>
          <a:xfrm>
            <a:off x="0" y="5393972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err="1">
                <a:latin typeface="Arial" panose="020B0604020202020204" pitchFamily="34" charset="0"/>
                <a:cs typeface="Arial" panose="020B0604020202020204" pitchFamily="34" charset="0"/>
              </a:rPr>
              <a:t>pAMPK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EF240C94-FB19-1EB8-8F90-62DB4CD4D8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" t="21212" r="9387" b="35322"/>
          <a:stretch/>
        </p:blipFill>
        <p:spPr>
          <a:xfrm>
            <a:off x="3913770" y="5244511"/>
            <a:ext cx="2985655" cy="1043184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5D8813A-D2BB-EFEF-24AE-D998E9698915}"/>
              </a:ext>
            </a:extLst>
          </p:cNvPr>
          <p:cNvSpPr txBox="1"/>
          <p:nvPr/>
        </p:nvSpPr>
        <p:spPr>
          <a:xfrm>
            <a:off x="3718551" y="525018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58AE9F1-F2C4-C12B-C104-F09522C6FE5E}"/>
              </a:ext>
            </a:extLst>
          </p:cNvPr>
          <p:cNvSpPr txBox="1"/>
          <p:nvPr/>
        </p:nvSpPr>
        <p:spPr>
          <a:xfrm>
            <a:off x="3718551" y="558562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A202A11-20FD-EAC3-B4C0-6165B1E7DD68}"/>
              </a:ext>
            </a:extLst>
          </p:cNvPr>
          <p:cNvSpPr txBox="1"/>
          <p:nvPr/>
        </p:nvSpPr>
        <p:spPr>
          <a:xfrm>
            <a:off x="3718551" y="587646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DCE3F853-B0FB-F2A1-CD51-4DCB47785B86}"/>
              </a:ext>
            </a:extLst>
          </p:cNvPr>
          <p:cNvCxnSpPr>
            <a:cxnSpLocks/>
          </p:cNvCxnSpPr>
          <p:nvPr/>
        </p:nvCxnSpPr>
        <p:spPr>
          <a:xfrm>
            <a:off x="3748628" y="5544576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BC3F2C2-ABFF-0A8E-C754-A8B3F506C790}"/>
              </a:ext>
            </a:extLst>
          </p:cNvPr>
          <p:cNvSpPr txBox="1"/>
          <p:nvPr/>
        </p:nvSpPr>
        <p:spPr>
          <a:xfrm>
            <a:off x="3367694" y="5395605"/>
            <a:ext cx="5357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AMPKα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83F0DA5-CEEC-6A9E-310D-A15114889636}"/>
              </a:ext>
            </a:extLst>
          </p:cNvPr>
          <p:cNvSpPr txBox="1"/>
          <p:nvPr/>
        </p:nvSpPr>
        <p:spPr>
          <a:xfrm>
            <a:off x="3614370" y="4988576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DC0024A-D0DF-7FA1-8343-34F4CB8D7E01}"/>
              </a:ext>
            </a:extLst>
          </p:cNvPr>
          <p:cNvSpPr txBox="1"/>
          <p:nvPr/>
        </p:nvSpPr>
        <p:spPr>
          <a:xfrm>
            <a:off x="455925" y="668966"/>
            <a:ext cx="48802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Un-cropped images in the upper figure (metformin) of Figure2D.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タイトル 1">
            <a:extLst>
              <a:ext uri="{FF2B5EF4-FFF2-40B4-BE49-F238E27FC236}">
                <a16:creationId xmlns:a16="http://schemas.microsoft.com/office/drawing/2014/main" id="{95DFF953-E71C-9758-B4E3-0708247683F1}"/>
              </a:ext>
            </a:extLst>
          </p:cNvPr>
          <p:cNvSpPr txBox="1">
            <a:spLocks/>
          </p:cNvSpPr>
          <p:nvPr/>
        </p:nvSpPr>
        <p:spPr>
          <a:xfrm>
            <a:off x="445985" y="162663"/>
            <a:ext cx="6145316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Figure</a:t>
            </a:r>
            <a:r>
              <a:rPr lang="ja-JP" altLang="en-US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S5 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FA951A3-7D8E-0077-72B6-960FC58B7676}"/>
              </a:ext>
            </a:extLst>
          </p:cNvPr>
          <p:cNvSpPr txBox="1"/>
          <p:nvPr/>
        </p:nvSpPr>
        <p:spPr>
          <a:xfrm>
            <a:off x="455925" y="3968519"/>
            <a:ext cx="48802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Un-cropped images in the upper figure (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imeglimin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 Figure2D.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タイトル 1">
            <a:extLst>
              <a:ext uri="{FF2B5EF4-FFF2-40B4-BE49-F238E27FC236}">
                <a16:creationId xmlns:a16="http://schemas.microsoft.com/office/drawing/2014/main" id="{40A15302-E0A9-988B-D5FD-8913F342641B}"/>
              </a:ext>
            </a:extLst>
          </p:cNvPr>
          <p:cNvSpPr txBox="1">
            <a:spLocks/>
          </p:cNvSpPr>
          <p:nvPr/>
        </p:nvSpPr>
        <p:spPr>
          <a:xfrm>
            <a:off x="445985" y="3462216"/>
            <a:ext cx="6145316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Figure</a:t>
            </a:r>
            <a:r>
              <a:rPr lang="ja-JP" altLang="en-US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S6 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67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E4E35BB-1B15-6EEA-4662-E5AFCC6556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7" r="22260"/>
          <a:stretch/>
        </p:blipFill>
        <p:spPr>
          <a:xfrm>
            <a:off x="690853" y="1365894"/>
            <a:ext cx="3600000" cy="3940055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EEC5350-ACAE-F462-32FF-0B1A0F7606D7}"/>
              </a:ext>
            </a:extLst>
          </p:cNvPr>
          <p:cNvSpPr txBox="1"/>
          <p:nvPr/>
        </p:nvSpPr>
        <p:spPr>
          <a:xfrm>
            <a:off x="495473" y="1097357"/>
            <a:ext cx="4507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C4924AD1-873A-000E-66A4-B5E1D01AB7CC}"/>
              </a:ext>
            </a:extLst>
          </p:cNvPr>
          <p:cNvSpPr txBox="1"/>
          <p:nvPr/>
        </p:nvSpPr>
        <p:spPr>
          <a:xfrm>
            <a:off x="528983" y="1487827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9FB8B4C5-4D93-1DF8-6545-E7393D2D09F1}"/>
              </a:ext>
            </a:extLst>
          </p:cNvPr>
          <p:cNvSpPr txBox="1"/>
          <p:nvPr/>
        </p:nvSpPr>
        <p:spPr>
          <a:xfrm>
            <a:off x="533977" y="1607825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D9CC729F-E5C8-35E7-C72F-AE6B73E30F5A}"/>
              </a:ext>
            </a:extLst>
          </p:cNvPr>
          <p:cNvSpPr txBox="1"/>
          <p:nvPr/>
        </p:nvSpPr>
        <p:spPr>
          <a:xfrm>
            <a:off x="533977" y="1756598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53FBE86-3DAD-CF65-E3BD-438358C21084}"/>
              </a:ext>
            </a:extLst>
          </p:cNvPr>
          <p:cNvSpPr txBox="1"/>
          <p:nvPr/>
        </p:nvSpPr>
        <p:spPr>
          <a:xfrm>
            <a:off x="586691" y="189350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4E747A45-9248-F8A1-7456-B33909800059}"/>
              </a:ext>
            </a:extLst>
          </p:cNvPr>
          <p:cNvSpPr txBox="1"/>
          <p:nvPr/>
        </p:nvSpPr>
        <p:spPr>
          <a:xfrm>
            <a:off x="586691" y="228760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74BF3358-EF37-EA1F-10BA-C11981BE3F8D}"/>
              </a:ext>
            </a:extLst>
          </p:cNvPr>
          <p:cNvSpPr txBox="1"/>
          <p:nvPr/>
        </p:nvSpPr>
        <p:spPr>
          <a:xfrm>
            <a:off x="586691" y="262462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43CD669B-C29A-3B6C-7A39-2BD336B01B95}"/>
              </a:ext>
            </a:extLst>
          </p:cNvPr>
          <p:cNvCxnSpPr>
            <a:cxnSpLocks/>
          </p:cNvCxnSpPr>
          <p:nvPr/>
        </p:nvCxnSpPr>
        <p:spPr>
          <a:xfrm>
            <a:off x="616768" y="2211921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D35D8398-7C73-B3CF-8B02-958989D16D74}"/>
              </a:ext>
            </a:extLst>
          </p:cNvPr>
          <p:cNvSpPr txBox="1"/>
          <p:nvPr/>
        </p:nvSpPr>
        <p:spPr>
          <a:xfrm>
            <a:off x="97421" y="2094841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err="1">
                <a:latin typeface="Arial" panose="020B0604020202020204" pitchFamily="34" charset="0"/>
                <a:cs typeface="Arial" panose="020B0604020202020204" pitchFamily="34" charset="0"/>
              </a:rPr>
              <a:t>pAMPK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62950328-387B-4F54-4D8C-4C4134D08C67}"/>
              </a:ext>
            </a:extLst>
          </p:cNvPr>
          <p:cNvSpPr txBox="1"/>
          <p:nvPr/>
        </p:nvSpPr>
        <p:spPr>
          <a:xfrm>
            <a:off x="666421" y="3572936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983E0468-7146-7F0F-4412-843390A44855}"/>
              </a:ext>
            </a:extLst>
          </p:cNvPr>
          <p:cNvSpPr txBox="1"/>
          <p:nvPr/>
        </p:nvSpPr>
        <p:spPr>
          <a:xfrm>
            <a:off x="671415" y="3692934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7462FDBD-D250-B8CE-FF8C-D0EE3D6ABE09}"/>
              </a:ext>
            </a:extLst>
          </p:cNvPr>
          <p:cNvSpPr txBox="1"/>
          <p:nvPr/>
        </p:nvSpPr>
        <p:spPr>
          <a:xfrm>
            <a:off x="671415" y="3841707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0A4FC12F-DB1B-CF50-3A70-8EE5828C246A}"/>
              </a:ext>
            </a:extLst>
          </p:cNvPr>
          <p:cNvSpPr txBox="1"/>
          <p:nvPr/>
        </p:nvSpPr>
        <p:spPr>
          <a:xfrm>
            <a:off x="724129" y="397861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3DA7D39D-96D9-5DA4-59F8-DB097A45C8A7}"/>
              </a:ext>
            </a:extLst>
          </p:cNvPr>
          <p:cNvSpPr txBox="1"/>
          <p:nvPr/>
        </p:nvSpPr>
        <p:spPr>
          <a:xfrm>
            <a:off x="724129" y="437271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A08EF253-59E8-DEBB-B98C-A44A5B4C8220}"/>
              </a:ext>
            </a:extLst>
          </p:cNvPr>
          <p:cNvSpPr txBox="1"/>
          <p:nvPr/>
        </p:nvSpPr>
        <p:spPr>
          <a:xfrm>
            <a:off x="724129" y="470973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直線矢印コネクタ 140">
            <a:extLst>
              <a:ext uri="{FF2B5EF4-FFF2-40B4-BE49-F238E27FC236}">
                <a16:creationId xmlns:a16="http://schemas.microsoft.com/office/drawing/2014/main" id="{97C2B65A-3FBB-95EC-5FDB-9B870A1ACBF0}"/>
              </a:ext>
            </a:extLst>
          </p:cNvPr>
          <p:cNvCxnSpPr>
            <a:cxnSpLocks/>
          </p:cNvCxnSpPr>
          <p:nvPr/>
        </p:nvCxnSpPr>
        <p:spPr>
          <a:xfrm>
            <a:off x="754206" y="4283176"/>
            <a:ext cx="32946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26F29A53-F5B0-C0A1-3A0C-A29326643C6A}"/>
              </a:ext>
            </a:extLst>
          </p:cNvPr>
          <p:cNvSpPr txBox="1"/>
          <p:nvPr/>
        </p:nvSpPr>
        <p:spPr>
          <a:xfrm>
            <a:off x="234859" y="4166096"/>
            <a:ext cx="5357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AMPKα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8228677-E835-C9F6-8C1F-D041CA1E79E7}"/>
              </a:ext>
            </a:extLst>
          </p:cNvPr>
          <p:cNvSpPr txBox="1"/>
          <p:nvPr/>
        </p:nvSpPr>
        <p:spPr>
          <a:xfrm>
            <a:off x="455925" y="668966"/>
            <a:ext cx="48802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Un-cropped images in the upper figure (metformin) of Figure3C. 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タイトル 1">
            <a:extLst>
              <a:ext uri="{FF2B5EF4-FFF2-40B4-BE49-F238E27FC236}">
                <a16:creationId xmlns:a16="http://schemas.microsoft.com/office/drawing/2014/main" id="{553C4C46-ACCB-BA0C-81C1-F41A7CAD7449}"/>
              </a:ext>
            </a:extLst>
          </p:cNvPr>
          <p:cNvSpPr txBox="1">
            <a:spLocks/>
          </p:cNvSpPr>
          <p:nvPr/>
        </p:nvSpPr>
        <p:spPr>
          <a:xfrm>
            <a:off x="445985" y="162663"/>
            <a:ext cx="6145316" cy="7738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Figure</a:t>
            </a:r>
            <a:r>
              <a:rPr lang="ja-JP" altLang="en-US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S7 </a:t>
            </a:r>
            <a:endParaRPr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894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6451</TotalTime>
  <Words>1017</Words>
  <Application>Microsoft Office PowerPoint</Application>
  <PresentationFormat>A4 210 x 297 mm</PresentationFormat>
  <Paragraphs>429</Paragraphs>
  <Slides>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穂積 かおり</dc:creator>
  <cp:lastModifiedBy>穂積 かおり</cp:lastModifiedBy>
  <cp:revision>307</cp:revision>
  <cp:lastPrinted>2021-12-18T07:32:54Z</cp:lastPrinted>
  <dcterms:created xsi:type="dcterms:W3CDTF">2021-07-16T06:22:45Z</dcterms:created>
  <dcterms:modified xsi:type="dcterms:W3CDTF">2022-08-01T09:06:12Z</dcterms:modified>
</cp:coreProperties>
</file>