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87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6053-194D-4C2D-B90D-191057CD8030}" type="datetimeFigureOut">
              <a:rPr lang="ko-KR" altLang="en-US" smtClean="0"/>
              <a:pPr/>
              <a:t>2020-10-22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539C-BC0E-4D20-BA98-21BC913BAE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6053-194D-4C2D-B90D-191057CD8030}" type="datetimeFigureOut">
              <a:rPr lang="ko-KR" altLang="en-US" smtClean="0"/>
              <a:pPr/>
              <a:t>2020-10-22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539C-BC0E-4D20-BA98-21BC913BAE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6053-194D-4C2D-B90D-191057CD8030}" type="datetimeFigureOut">
              <a:rPr lang="ko-KR" altLang="en-US" smtClean="0"/>
              <a:pPr/>
              <a:t>2020-10-22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539C-BC0E-4D20-BA98-21BC913BAE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6053-194D-4C2D-B90D-191057CD8030}" type="datetimeFigureOut">
              <a:rPr lang="ko-KR" altLang="en-US" smtClean="0"/>
              <a:pPr/>
              <a:t>2020-10-22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539C-BC0E-4D20-BA98-21BC913BAE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6053-194D-4C2D-B90D-191057CD8030}" type="datetimeFigureOut">
              <a:rPr lang="ko-KR" altLang="en-US" smtClean="0"/>
              <a:pPr/>
              <a:t>2020-10-22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539C-BC0E-4D20-BA98-21BC913BAE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6053-194D-4C2D-B90D-191057CD8030}" type="datetimeFigureOut">
              <a:rPr lang="ko-KR" altLang="en-US" smtClean="0"/>
              <a:pPr/>
              <a:t>2020-10-22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539C-BC0E-4D20-BA98-21BC913BAE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6053-194D-4C2D-B90D-191057CD8030}" type="datetimeFigureOut">
              <a:rPr lang="ko-KR" altLang="en-US" smtClean="0"/>
              <a:pPr/>
              <a:t>2020-10-22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539C-BC0E-4D20-BA98-21BC913BAE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6053-194D-4C2D-B90D-191057CD8030}" type="datetimeFigureOut">
              <a:rPr lang="ko-KR" altLang="en-US" smtClean="0"/>
              <a:pPr/>
              <a:t>2020-10-22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539C-BC0E-4D20-BA98-21BC913BAE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6053-194D-4C2D-B90D-191057CD8030}" type="datetimeFigureOut">
              <a:rPr lang="ko-KR" altLang="en-US" smtClean="0"/>
              <a:pPr/>
              <a:t>2020-10-22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539C-BC0E-4D20-BA98-21BC913BAE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6053-194D-4C2D-B90D-191057CD8030}" type="datetimeFigureOut">
              <a:rPr lang="ko-KR" altLang="en-US" smtClean="0"/>
              <a:pPr/>
              <a:t>2020-10-22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539C-BC0E-4D20-BA98-21BC913BAE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6053-194D-4C2D-B90D-191057CD8030}" type="datetimeFigureOut">
              <a:rPr lang="ko-KR" altLang="en-US" smtClean="0"/>
              <a:pPr/>
              <a:t>2020-10-22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539C-BC0E-4D20-BA98-21BC913BAE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06053-194D-4C2D-B90D-191057CD8030}" type="datetimeFigureOut">
              <a:rPr lang="ko-KR" altLang="en-US" smtClean="0"/>
              <a:pPr/>
              <a:t>2020-10-22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7539C-BC0E-4D20-BA98-21BC913BAE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0233828"/>
              </p:ext>
            </p:extLst>
          </p:nvPr>
        </p:nvGraphicFramePr>
        <p:xfrm>
          <a:off x="1331640" y="764704"/>
          <a:ext cx="4680520" cy="5081870"/>
        </p:xfrm>
        <a:graphic>
          <a:graphicData uri="http://schemas.openxmlformats.org/drawingml/2006/table">
            <a:tbl>
              <a:tblPr/>
              <a:tblGrid>
                <a:gridCol w="6686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17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59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989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No.</a:t>
                      </a:r>
                      <a:endParaRPr lang="en-US" sz="1000" kern="0" spc="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Symbol</a:t>
                      </a:r>
                      <a:endParaRPr lang="en-US" sz="1000" kern="0" spc="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Accession No.</a:t>
                      </a:r>
                      <a:endParaRPr lang="en-US" sz="1000" kern="0" spc="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Fold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R-</a:t>
                      </a:r>
                      <a:r>
                        <a:rPr lang="en-US" sz="1000" b="1" kern="0" spc="0" dirty="0" err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eCG</a:t>
                      </a: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/N-</a:t>
                      </a:r>
                      <a:r>
                        <a:rPr lang="en-US" sz="1000" b="1" kern="0" spc="0" dirty="0" err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eCG</a:t>
                      </a:r>
                      <a:endParaRPr lang="en-US" sz="1000" kern="0" spc="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90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Ercc5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NM_011729.1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2.04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1345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err="1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Hexdc</a:t>
                      </a:r>
                      <a:endParaRPr lang="en-US" sz="900" kern="0" spc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NM_001001333.1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2.05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90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Arfgap2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NM_023854.1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2.16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290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Rbm35a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NM_194055.1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2.20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7814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LOC100046802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XM_001476835.1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2.30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290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S100a13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NM_009113.3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2.46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290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7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Hsd17b1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NM_010475.1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2.48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290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Prcp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NM_028243.2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2.49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290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9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Cyp19a1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NM_007810.2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2.50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290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10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BC010462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NM_145373.1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2.62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290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11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Sectm1a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NM_145373.2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2.64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290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12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 err="1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Gpnmb</a:t>
                      </a:r>
                      <a:endParaRPr lang="en-US" sz="900" b="1" kern="0" spc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NM_053110.3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2.82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290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13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Csrp1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NM_007791.4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2.88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9400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14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C130060K24Rik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NM_175524.3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2.97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290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15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 err="1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Ctsk</a:t>
                      </a:r>
                      <a:endParaRPr lang="en-US" sz="900" b="1" kern="0" spc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NM_007802.3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3.11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290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16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Crybb1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NM_023695.2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3.17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290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17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Rbm8a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NM_025875.1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3.22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290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18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Sectm1b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NM_026907.3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3.47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290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19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Tex19.2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NM_027622.2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3.57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2290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Rpusd4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NM_028040.2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3.80</a:t>
                      </a:r>
                    </a:p>
                  </a:txBody>
                  <a:tcPr marL="65548" marR="65548" marT="32774" marB="327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1187624" y="188640"/>
            <a:ext cx="5112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400" b="1" dirty="0"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Table 1. </a:t>
            </a:r>
            <a:r>
              <a:rPr kumimoji="1" lang="en-US" altLang="ko-KR" sz="1400" dirty="0"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Genes that were up-regulated (fold-change) in R-</a:t>
            </a:r>
            <a:r>
              <a:rPr kumimoji="1" lang="en-US" altLang="ko-KR" sz="1400" dirty="0" err="1"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eCG</a:t>
            </a:r>
            <a:r>
              <a:rPr kumimoji="1" lang="en-US" altLang="ko-KR" sz="1400" dirty="0"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-treated ovaries.</a:t>
            </a:r>
            <a:endParaRPr kumimoji="1" lang="en-US" altLang="ko-KR" sz="1400" dirty="0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296144" y="5888305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Bold genes were adjusted to RT-PCR and </a:t>
            </a:r>
            <a:r>
              <a:rPr kumimoji="1" lang="en-US" altLang="ko-KR" sz="1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qRT</a:t>
            </a:r>
            <a:r>
              <a:rPr kumimoji="1" lang="en-US" altLang="ko-KR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-PCR</a:t>
            </a:r>
            <a:endParaRPr kumimoji="1" lang="en-US" altLang="ko-KR" sz="1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502250"/>
              </p:ext>
            </p:extLst>
          </p:nvPr>
        </p:nvGraphicFramePr>
        <p:xfrm>
          <a:off x="467544" y="692696"/>
          <a:ext cx="3672407" cy="5430622"/>
        </p:xfrm>
        <a:graphic>
          <a:graphicData uri="http://schemas.openxmlformats.org/drawingml/2006/table">
            <a:tbl>
              <a:tblPr/>
              <a:tblGrid>
                <a:gridCol w="2997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4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91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91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087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No. </a:t>
                      </a:r>
                      <a:endParaRPr lang="en-US" sz="800" kern="0" spc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Symbol</a:t>
                      </a:r>
                      <a:endParaRPr lang="en-US" sz="800" kern="0" spc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Accession No.</a:t>
                      </a:r>
                      <a:endParaRPr lang="en-US" sz="800" kern="0" spc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Fold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R-</a:t>
                      </a:r>
                      <a:r>
                        <a:rPr lang="en-US" sz="800" b="1" kern="0" spc="0" dirty="0" err="1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eCG</a:t>
                      </a: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/N-</a:t>
                      </a:r>
                      <a:r>
                        <a:rPr lang="en-US" sz="800" b="1" kern="0" spc="0" dirty="0" err="1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eCG</a:t>
                      </a:r>
                      <a:endParaRPr lang="en-US" sz="800" kern="0" spc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Ovgp1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NM_007696.2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-18.31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BC048546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NM_001001179.2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-10.61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BC048546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NM_001001179.1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-10.28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 err="1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Emb</a:t>
                      </a:r>
                      <a:endParaRPr lang="en-US" sz="800" kern="0" spc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NM_010330.3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-6.64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Tmem68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NM_028097.3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-5.81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Dcpp1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NM_019910.2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-5.10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7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 err="1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Ltf</a:t>
                      </a:r>
                      <a:endParaRPr lang="en-US" sz="800" kern="0" spc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NM_008522.3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-4.97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1500015O10Rik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NM_024283.2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-3.09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9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Dynlrb2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NM_029297.1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-2.97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10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Il1rn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NM_031167.3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-2.89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Prkg2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NM_008926.3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-2.81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Mmp10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NM_019471.2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-2.78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13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Spag1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NM_012031.1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-2.77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14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Edn2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NM_007902.2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-2.73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15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Tnfrsf11b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NM_008764.3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-2.62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16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Cops8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NM_133805.3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-2.55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17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Trib3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NM_175093.2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-2.53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18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EG240916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NM_177723.2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-2.51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19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Cln5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XM_127882.3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-2.49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 err="1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Bves</a:t>
                      </a:r>
                      <a:endParaRPr lang="en-US" sz="800" kern="0" spc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NM_024285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-2.46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Spp1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NM_009263.1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-2.43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2980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Adcyap1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NM_009625.2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-2.36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752941"/>
              </p:ext>
            </p:extLst>
          </p:nvPr>
        </p:nvGraphicFramePr>
        <p:xfrm>
          <a:off x="4355976" y="692696"/>
          <a:ext cx="4104456" cy="5431580"/>
        </p:xfrm>
        <a:graphic>
          <a:graphicData uri="http://schemas.openxmlformats.org/drawingml/2006/table">
            <a:tbl>
              <a:tblPr/>
              <a:tblGrid>
                <a:gridCol w="3350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27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02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64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991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No. </a:t>
                      </a:r>
                      <a:endParaRPr lang="en-US" sz="800" kern="0" spc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Symbol</a:t>
                      </a:r>
                      <a:endParaRPr lang="en-US" sz="800" kern="0" spc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Accession No.</a:t>
                      </a:r>
                      <a:endParaRPr lang="en-US" sz="800" kern="0" spc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Fold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R-</a:t>
                      </a:r>
                      <a:r>
                        <a:rPr lang="en-US" sz="800" b="1" kern="0" spc="0" dirty="0" err="1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eCG</a:t>
                      </a: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/N-</a:t>
                      </a:r>
                      <a:r>
                        <a:rPr lang="en-US" sz="800" b="1" kern="0" spc="0" dirty="0" err="1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eCG</a:t>
                      </a:r>
                      <a:endParaRPr lang="en-US" sz="800" kern="0" spc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70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23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Dmbt1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NM_007769.1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-2.35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70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24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Fndc7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NM_177091.2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-2.33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70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25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Rhox8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NM_001004193.2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-2.32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70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26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2600011E07Rik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NM_028113.1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-2.24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70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27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Adamts1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NM_009621.3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-2.24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70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28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Serpinb2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NM_011111.3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-2.21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70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29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Dnali1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NM_175223.2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-2.20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70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30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Abhd2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NM_018811.6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-2.19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70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Kndc1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NM_177261.4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-2.19</a:t>
                      </a:r>
                    </a:p>
                  </a:txBody>
                  <a:tcPr marL="29414" marR="29414" marT="8132" marB="81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986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32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Xpnpep2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NM_133213.2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-2.16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986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33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Abhd2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NM_018811.6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-2.15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986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34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Ier3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NM_133662.2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-2.13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986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35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Ankrd1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NM_013468.2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-2.12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986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36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Akr1b7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NM_009731.1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-2.09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986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37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Serpina3n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NM_009252.2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-2.09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986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38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V1rd6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NM_030738.1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-2.08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986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39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Gdpd3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NM_024228.2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-2.08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986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40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1110049B09Rik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NM_001024478.1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-2.05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986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41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Aldh1l2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NM_153543.1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-2.02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986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42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Cd177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NM_026862.3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-2.02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4986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43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2010001J22Rik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NM_001013022.1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-2.00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49939" y="332656"/>
            <a:ext cx="617944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Table 2. </a:t>
            </a:r>
            <a:r>
              <a:rPr kumimoji="1" lang="en-US" altLang="ko-K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Genes that were down-regulated (fold-change) in R-</a:t>
            </a:r>
            <a:r>
              <a:rPr kumimoji="1" lang="en-US" altLang="ko-K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eCG</a:t>
            </a:r>
            <a:r>
              <a:rPr kumimoji="1" lang="en-US" altLang="ko-K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-treated ovaries.</a:t>
            </a:r>
            <a:endParaRPr kumimoji="1" lang="en-US" altLang="ko-K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428596" y="6217567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Bold genes were adjusted to RT-PCR and </a:t>
            </a:r>
            <a:r>
              <a:rPr kumimoji="1" lang="en-US" altLang="ko-KR" sz="1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qRT</a:t>
            </a:r>
            <a:r>
              <a:rPr kumimoji="1" lang="en-US" altLang="ko-KR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-PCR</a:t>
            </a:r>
            <a:endParaRPr kumimoji="1" lang="en-US" altLang="ko-KR" sz="1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495</Words>
  <Application>Microsoft Office PowerPoint</Application>
  <PresentationFormat>화면 슬라이드 쇼(4:3)</PresentationFormat>
  <Paragraphs>271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8" baseType="lpstr">
      <vt:lpstr>HY견고딕</vt:lpstr>
      <vt:lpstr>굴림</vt:lpstr>
      <vt:lpstr>맑은 고딕</vt:lpstr>
      <vt:lpstr>Arial</vt:lpstr>
      <vt:lpstr>Times New Roman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mks</dc:creator>
  <cp:lastModifiedBy>mhkang</cp:lastModifiedBy>
  <cp:revision>11</cp:revision>
  <dcterms:created xsi:type="dcterms:W3CDTF">2018-07-12T07:54:42Z</dcterms:created>
  <dcterms:modified xsi:type="dcterms:W3CDTF">2020-10-22T03:27:20Z</dcterms:modified>
</cp:coreProperties>
</file>