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6858000" cy="9144000" type="screen4x3"/>
  <p:notesSz cx="7099300" cy="93853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4" d="100"/>
          <a:sy n="44" d="100"/>
        </p:scale>
        <p:origin x="2232" y="5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7B11C0-9BD0-4038-AD67-003B9A04C86F}" type="datetimeFigureOut">
              <a:rPr lang="en-US" smtClean="0"/>
              <a:t>7/18/2022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62200" y="1173163"/>
            <a:ext cx="2374900" cy="31670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613" y="4516438"/>
            <a:ext cx="5680075" cy="36957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5400"/>
            <a:ext cx="3076575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138" y="8915400"/>
            <a:ext cx="3076575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AED497-55A3-4671-B8D1-803D2FCACE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9173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6CAF2-4AAA-486C-AF19-2709A6000D8C}" type="datetimeFigureOut">
              <a:rPr lang="en-US" smtClean="0"/>
              <a:t>7/18/2022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F6C6E-401D-404C-9F3F-57C98D813A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7096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6CAF2-4AAA-486C-AF19-2709A6000D8C}" type="datetimeFigureOut">
              <a:rPr lang="en-US" smtClean="0"/>
              <a:t>7/18/2022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F6C6E-401D-404C-9F3F-57C98D813A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4372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6CAF2-4AAA-486C-AF19-2709A6000D8C}" type="datetimeFigureOut">
              <a:rPr lang="en-US" smtClean="0"/>
              <a:t>7/18/2022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F6C6E-401D-404C-9F3F-57C98D813A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7887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6CAF2-4AAA-486C-AF19-2709A6000D8C}" type="datetimeFigureOut">
              <a:rPr lang="en-US" smtClean="0"/>
              <a:t>7/18/2022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F6C6E-401D-404C-9F3F-57C98D813A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536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6CAF2-4AAA-486C-AF19-2709A6000D8C}" type="datetimeFigureOut">
              <a:rPr lang="en-US" smtClean="0"/>
              <a:t>7/18/2022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F6C6E-401D-404C-9F3F-57C98D813A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8175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6CAF2-4AAA-486C-AF19-2709A6000D8C}" type="datetimeFigureOut">
              <a:rPr lang="en-US" smtClean="0"/>
              <a:t>7/18/2022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F6C6E-401D-404C-9F3F-57C98D813A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449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6CAF2-4AAA-486C-AF19-2709A6000D8C}" type="datetimeFigureOut">
              <a:rPr lang="en-US" smtClean="0"/>
              <a:t>7/18/2022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F6C6E-401D-404C-9F3F-57C98D813A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4273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6CAF2-4AAA-486C-AF19-2709A6000D8C}" type="datetimeFigureOut">
              <a:rPr lang="en-US" smtClean="0"/>
              <a:t>7/18/2022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F6C6E-401D-404C-9F3F-57C98D813A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5596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6CAF2-4AAA-486C-AF19-2709A6000D8C}" type="datetimeFigureOut">
              <a:rPr lang="en-US" smtClean="0"/>
              <a:t>7/18/2022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F6C6E-401D-404C-9F3F-57C98D813A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9821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6CAF2-4AAA-486C-AF19-2709A6000D8C}" type="datetimeFigureOut">
              <a:rPr lang="en-US" smtClean="0"/>
              <a:t>7/18/2022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F6C6E-401D-404C-9F3F-57C98D813A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105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6CAF2-4AAA-486C-AF19-2709A6000D8C}" type="datetimeFigureOut">
              <a:rPr lang="en-US" smtClean="0"/>
              <a:t>7/18/2022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F6C6E-401D-404C-9F3F-57C98D813A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045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B6CAF2-4AAA-486C-AF19-2709A6000D8C}" type="datetimeFigureOut">
              <a:rPr lang="en-US" smtClean="0"/>
              <a:t>7/18/2022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4F6C6E-401D-404C-9F3F-57C98D813A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957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CB24A8D7-D9D3-41F5-A2C0-6B6CFBF80AFB}"/>
              </a:ext>
            </a:extLst>
          </p:cNvPr>
          <p:cNvGrpSpPr/>
          <p:nvPr/>
        </p:nvGrpSpPr>
        <p:grpSpPr>
          <a:xfrm>
            <a:off x="1397198" y="2057400"/>
            <a:ext cx="4063603" cy="3513534"/>
            <a:chOff x="1397198" y="2057400"/>
            <a:chExt cx="4063603" cy="3513534"/>
          </a:xfrm>
        </p:grpSpPr>
        <p:graphicFrame>
          <p:nvGraphicFramePr>
            <p:cNvPr id="4" name="Object 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38030844"/>
                </p:ext>
              </p:extLst>
            </p:nvPr>
          </p:nvGraphicFramePr>
          <p:xfrm>
            <a:off x="1397198" y="2057400"/>
            <a:ext cx="4063603" cy="35135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SPW 11.0 Graph" r:id="rId2" imgW="5417640" imgH="4684320" progId="SigmaPlotGraphicObject.10">
                    <p:embed/>
                  </p:oleObj>
                </mc:Choice>
                <mc:Fallback>
                  <p:oleObj name="SPW 11.0 Graph" r:id="rId2" imgW="5417640" imgH="4684320" progId="SigmaPlotGraphicObject.10">
                    <p:embed/>
                    <p:pic>
                      <p:nvPicPr>
                        <p:cNvPr id="4" name="Object 3"/>
                        <p:cNvPicPr/>
                        <p:nvPr/>
                      </p:nvPicPr>
                      <p:blipFill>
                        <a:blip r:embed="rId3"/>
                        <a:stretch>
                          <a:fillRect/>
                        </a:stretch>
                      </p:blipFill>
                      <p:spPr>
                        <a:xfrm>
                          <a:off x="1397198" y="2057400"/>
                          <a:ext cx="4063603" cy="3513534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88DC2C6E-2D4C-417A-8CBD-2DA5A8F7DE32}"/>
                </a:ext>
              </a:extLst>
            </p:cNvPr>
            <p:cNvSpPr txBox="1"/>
            <p:nvPr/>
          </p:nvSpPr>
          <p:spPr>
            <a:xfrm flipH="1">
              <a:off x="2570251" y="4114800"/>
              <a:ext cx="240029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50" dirty="0"/>
                <a:t>*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44CB336-5543-46A6-B041-8E8F59377EB1}"/>
                </a:ext>
              </a:extLst>
            </p:cNvPr>
            <p:cNvSpPr txBox="1"/>
            <p:nvPr/>
          </p:nvSpPr>
          <p:spPr>
            <a:xfrm flipH="1">
              <a:off x="3944795" y="2667000"/>
              <a:ext cx="428625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50" dirty="0"/>
                <a:t>**</a:t>
              </a:r>
            </a:p>
          </p:txBody>
        </p: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11ED3A45-6FF8-41A2-AA92-390C14F74885}"/>
                </a:ext>
              </a:extLst>
            </p:cNvPr>
            <p:cNvCxnSpPr/>
            <p:nvPr/>
          </p:nvCxnSpPr>
          <p:spPr>
            <a:xfrm>
              <a:off x="2228850" y="4343394"/>
              <a:ext cx="97155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E7080016-B267-4A44-BCFF-4E95C685D475}"/>
                </a:ext>
              </a:extLst>
            </p:cNvPr>
            <p:cNvCxnSpPr/>
            <p:nvPr/>
          </p:nvCxnSpPr>
          <p:spPr>
            <a:xfrm>
              <a:off x="3657600" y="2883840"/>
              <a:ext cx="97155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4490D1BD-A51D-4B11-AA4A-FD2997271437}"/>
              </a:ext>
            </a:extLst>
          </p:cNvPr>
          <p:cNvSpPr/>
          <p:nvPr/>
        </p:nvSpPr>
        <p:spPr>
          <a:xfrm>
            <a:off x="191241" y="5602198"/>
            <a:ext cx="6475516" cy="2058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Supplementary Figure S1: Effect of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Dex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-induced SASP on tumor cytolytic activity of peripheral blood lymphocytes (PBL) compared to control (vehicle)-CM. 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Monocyte depleted PBL were cultured in the absence or in the presence of low dose IL-2 (50 IU/ml) + IL-15 (10 ng/ml) with or without conditioned media (CM) from </a:t>
            </a:r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lung AC cells cultured with vehicle (</a:t>
            </a:r>
            <a:r>
              <a:rPr lang="en-US" sz="1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Veh</a:t>
            </a:r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CM) or </a:t>
            </a:r>
            <a:r>
              <a:rPr lang="en-US" sz="1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Dex</a:t>
            </a:r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(7d) followed by 2 days of </a:t>
            </a:r>
            <a:r>
              <a:rPr lang="en-US" sz="1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Dex</a:t>
            </a:r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washout (</a:t>
            </a:r>
            <a:r>
              <a:rPr lang="en-US" sz="1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Dex</a:t>
            </a:r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CM)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Following 3 days of incubation, PBL were counted and then cocultured with the lung AC cells at an effector to target ratio of 12:1 for 5 hours. LDH release from the tumor (target) cells were analyzed as a measure of cytotoxicity using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CytoTox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96® Non-Radioactive Cytotoxicity Assay Kit (Promega). </a:t>
            </a:r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Data, expressed as mean ± SD is a representative from one experiment out of 2 performed with similar results (C). *p &lt; 0.05; **p &lt; 0.04</a:t>
            </a:r>
            <a:endParaRPr lang="en-US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07745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5724</TotalTime>
  <Words>182</Words>
  <Application>Microsoft Office PowerPoint</Application>
  <PresentationFormat>On-screen Show (4:3)</PresentationFormat>
  <Paragraphs>3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Office Theme</vt:lpstr>
      <vt:lpstr>SPW 11.0 Graph</vt:lpstr>
      <vt:lpstr>PowerPoint Presentation</vt:lpstr>
    </vt:vector>
  </TitlesOfParts>
  <Company>Wayne State University School of Medicine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Rosati, Rayna</dc:creator>
  <cp:lastModifiedBy>prahlad parajuli</cp:lastModifiedBy>
  <cp:revision>126</cp:revision>
  <cp:lastPrinted>2019-09-01T21:00:24Z</cp:lastPrinted>
  <dcterms:created xsi:type="dcterms:W3CDTF">2019-07-11T15:17:47Z</dcterms:created>
  <dcterms:modified xsi:type="dcterms:W3CDTF">2022-07-19T02:10:33Z</dcterms:modified>
</cp:coreProperties>
</file>