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85" r:id="rId4"/>
    <p:sldId id="297" r:id="rId5"/>
    <p:sldId id="283" r:id="rId6"/>
    <p:sldId id="350" r:id="rId7"/>
    <p:sldId id="286" r:id="rId8"/>
    <p:sldId id="287" r:id="rId9"/>
    <p:sldId id="288" r:id="rId10"/>
    <p:sldId id="291" r:id="rId11"/>
    <p:sldId id="290" r:id="rId12"/>
    <p:sldId id="351" r:id="rId13"/>
    <p:sldId id="289" r:id="rId14"/>
    <p:sldId id="386" r:id="rId15"/>
    <p:sldId id="259" r:id="rId16"/>
    <p:sldId id="352" r:id="rId17"/>
    <p:sldId id="294" r:id="rId18"/>
    <p:sldId id="385" r:id="rId19"/>
    <p:sldId id="293" r:id="rId20"/>
    <p:sldId id="292" r:id="rId21"/>
    <p:sldId id="353" r:id="rId22"/>
    <p:sldId id="284" r:id="rId23"/>
    <p:sldId id="260" r:id="rId24"/>
    <p:sldId id="296" r:id="rId25"/>
    <p:sldId id="257" r:id="rId26"/>
    <p:sldId id="295" r:id="rId27"/>
    <p:sldId id="261" r:id="rId28"/>
    <p:sldId id="300" r:id="rId29"/>
    <p:sldId id="299" r:id="rId30"/>
    <p:sldId id="354" r:id="rId31"/>
    <p:sldId id="298" r:id="rId32"/>
    <p:sldId id="262" r:id="rId33"/>
    <p:sldId id="303" r:id="rId34"/>
    <p:sldId id="302" r:id="rId35"/>
    <p:sldId id="355" r:id="rId36"/>
    <p:sldId id="301" r:id="rId37"/>
    <p:sldId id="263" r:id="rId38"/>
    <p:sldId id="306" r:id="rId39"/>
    <p:sldId id="305" r:id="rId40"/>
    <p:sldId id="304" r:id="rId41"/>
    <p:sldId id="264" r:id="rId42"/>
    <p:sldId id="356" r:id="rId43"/>
    <p:sldId id="309" r:id="rId44"/>
    <p:sldId id="308" r:id="rId45"/>
    <p:sldId id="357" r:id="rId46"/>
    <p:sldId id="307" r:id="rId47"/>
    <p:sldId id="358" r:id="rId48"/>
    <p:sldId id="265" r:id="rId49"/>
    <p:sldId id="312" r:id="rId50"/>
    <p:sldId id="311" r:id="rId51"/>
    <p:sldId id="310" r:id="rId52"/>
    <p:sldId id="359" r:id="rId53"/>
    <p:sldId id="266" r:id="rId54"/>
    <p:sldId id="315" r:id="rId55"/>
    <p:sldId id="360" r:id="rId56"/>
    <p:sldId id="314" r:id="rId57"/>
    <p:sldId id="361" r:id="rId58"/>
    <p:sldId id="313" r:id="rId59"/>
    <p:sldId id="268" r:id="rId60"/>
    <p:sldId id="318" r:id="rId61"/>
    <p:sldId id="362" r:id="rId62"/>
    <p:sldId id="317" r:id="rId63"/>
    <p:sldId id="363" r:id="rId64"/>
    <p:sldId id="316" r:id="rId65"/>
    <p:sldId id="364" r:id="rId66"/>
    <p:sldId id="270" r:id="rId67"/>
    <p:sldId id="365" r:id="rId68"/>
    <p:sldId id="320" r:id="rId69"/>
    <p:sldId id="366" r:id="rId70"/>
    <p:sldId id="319" r:id="rId71"/>
    <p:sldId id="367" r:id="rId72"/>
    <p:sldId id="271" r:id="rId73"/>
    <p:sldId id="272" r:id="rId74"/>
    <p:sldId id="368" r:id="rId75"/>
    <p:sldId id="321" r:id="rId76"/>
    <p:sldId id="323" r:id="rId77"/>
    <p:sldId id="322" r:id="rId78"/>
    <p:sldId id="273" r:id="rId79"/>
    <p:sldId id="324" r:id="rId80"/>
    <p:sldId id="369" r:id="rId81"/>
    <p:sldId id="326" r:id="rId82"/>
    <p:sldId id="325" r:id="rId83"/>
    <p:sldId id="274" r:id="rId84"/>
    <p:sldId id="329" r:id="rId85"/>
    <p:sldId id="328" r:id="rId86"/>
    <p:sldId id="327" r:id="rId87"/>
    <p:sldId id="275" r:id="rId88"/>
    <p:sldId id="370" r:id="rId89"/>
    <p:sldId id="332" r:id="rId90"/>
    <p:sldId id="331" r:id="rId91"/>
    <p:sldId id="371" r:id="rId92"/>
    <p:sldId id="330" r:id="rId93"/>
    <p:sldId id="276" r:id="rId94"/>
    <p:sldId id="335" r:id="rId95"/>
    <p:sldId id="372" r:id="rId96"/>
    <p:sldId id="373" r:id="rId97"/>
    <p:sldId id="334" r:id="rId98"/>
    <p:sldId id="374" r:id="rId99"/>
    <p:sldId id="375" r:id="rId100"/>
    <p:sldId id="333" r:id="rId101"/>
    <p:sldId id="277" r:id="rId102"/>
    <p:sldId id="376" r:id="rId103"/>
    <p:sldId id="378" r:id="rId104"/>
    <p:sldId id="377" r:id="rId105"/>
    <p:sldId id="336" r:id="rId106"/>
    <p:sldId id="379" r:id="rId107"/>
    <p:sldId id="337" r:id="rId108"/>
    <p:sldId id="278" r:id="rId109"/>
    <p:sldId id="279" r:id="rId110"/>
    <p:sldId id="340" r:id="rId111"/>
    <p:sldId id="339" r:id="rId112"/>
    <p:sldId id="280" r:id="rId113"/>
    <p:sldId id="343" r:id="rId114"/>
    <p:sldId id="341" r:id="rId115"/>
    <p:sldId id="342" r:id="rId116"/>
    <p:sldId id="281" r:id="rId117"/>
    <p:sldId id="382" r:id="rId118"/>
    <p:sldId id="346" r:id="rId119"/>
    <p:sldId id="345" r:id="rId120"/>
    <p:sldId id="344" r:id="rId121"/>
    <p:sldId id="282" r:id="rId122"/>
    <p:sldId id="347" r:id="rId123"/>
    <p:sldId id="383" r:id="rId124"/>
    <p:sldId id="384" r:id="rId125"/>
    <p:sldId id="348" r:id="rId126"/>
    <p:sldId id="349" r:id="rId12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FE3BCB-4C5C-4A73-A6B5-AC2E1B921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551095B-49CD-47E9-BA17-0255A223D2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9D4413-D540-4F94-A126-F559AF189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56F8CA-0500-487B-B10D-4729BEA1B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8E474A-47B3-43B0-9C36-CB16BD6FD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1826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40DC5B-DAF9-44C7-AE81-F73A2036E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1C08DCD-5136-4DE6-AFFD-798E6393F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35A3637-03EC-4293-BE46-4C9120886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022DEA-5B7F-4F42-A9C8-0413DE210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1B5EEB-A933-4599-9E54-87DA8022E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40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A8F7049-5CE2-428E-8D45-0EEB69AC5C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93B223-27CC-4544-A290-EE9C7B29F3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919315-4718-4C5D-A02A-755F72741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3E3FBD-D391-45AF-B413-CC439CA28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0CC3D2-7CB2-46EA-9F47-9F67BCDFF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65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4CEA4B-0902-4C23-8490-91348F66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3FF67E-C63A-430D-8BA1-E3CB2D52D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148E8E9-C26C-456E-9F4D-928551F80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EB1D02-D6C0-4D6F-A99A-A870F57E1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BD16DB-FBAF-4C14-A95A-A054A0BDD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167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E1E119-5CB7-4FC6-A0A3-DDC21855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E089C21-A4B0-4BA6-8CF8-D19326601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6F427E-D8C2-4A33-8A07-4E5F5F652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D2DC57-6C68-41BA-8810-1E702E80B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BC80C4-6736-47E0-A741-94AB31E0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487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85899D-4A61-47B7-AB38-19C0EFF39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B5B3D3-9BC8-4B7B-8361-48A1AFDAB6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BCECC7-1DCF-4B64-ADCA-D819A7D04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711502D-18B0-4DFE-9912-43792A28D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0667EA9-57BF-4A99-88DF-F1CFD9844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D7E9213-627D-4B25-9889-C53968316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491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AF3B31-E792-4F14-B737-6C2C6A3F7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232218-21C6-4903-B437-2A462706A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AF7FAEC-535D-4C3C-8FC2-44E5F841A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D283B8E-3120-4E2C-9993-589E7B66FD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B929F64-8F42-4B3F-A9C1-C706B7607D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5CD7D8C-E446-4B2B-8FC8-252624041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5BE657E-9FEC-4EBB-B287-236642564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0138707-9109-4301-AD36-E11AAE86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794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A2FA0A-4685-4C2A-8D6A-7FA91BF29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B087883-A89A-4675-BF79-6862C9F23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7ADC28C-7492-4D06-949B-2162CBE81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ADA6050-D5E6-44C3-BBC8-3BEB97A2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80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2A1678-D2ED-40BE-A1A8-270D4BF78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A507370-0F13-46B6-9E5A-DBC281769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80917F3-B5E2-47C1-BD29-1CE0AC66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0748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6D28CF-3EA4-4210-B319-345ADB5A3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D91053-1D30-4506-A24C-24EF55CEA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580093F-625D-403A-AB6B-B60D9BC74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64DB587-C1DA-428B-B7AC-361AE23A2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04E96C0-B5A1-4933-82D7-A4B842A90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28DAAFA-C70B-4A60-AD67-AFEF261F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411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DD5684-169B-4DB6-A7D1-1A5F80237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6BDCBE2-7B63-4711-90E2-FB738B3B9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30F6AA8-03B4-461E-879C-663CB0B07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7967D3A-F471-47F8-AF8C-636486A0A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EB5956A-DA46-4991-822C-88458E438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00AC13F-D8A3-4B8A-91EC-425DA7A08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056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6515E53-9C98-4B35-BD04-D435FE66D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103F155-5FE0-459F-8F49-BA27EBF7A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C96148-0DEC-40D5-AC3B-4B8053835E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38302-2A30-48F5-8338-7E05FC4D395C}" type="datetimeFigureOut">
              <a:rPr lang="nl-NL" smtClean="0"/>
              <a:t>12-7-2022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6A6A77-3BE8-4D0D-8670-889114D51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DE848F-4B98-418F-9660-628F6B20F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6CD77-5762-4042-A409-0235DECB24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290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pn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5D5E1.FD8FB830" TargetMode="Externa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ADE26277-EE50-49E9-9D81-9168B33AEFF9}"/>
              </a:ext>
            </a:extLst>
          </p:cNvPr>
          <p:cNvSpPr/>
          <p:nvPr/>
        </p:nvSpPr>
        <p:spPr>
          <a:xfrm>
            <a:off x="2377426" y="2573215"/>
            <a:ext cx="77777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dirty="0" err="1"/>
              <a:t>Movement</a:t>
            </a:r>
            <a:r>
              <a:rPr lang="nl-NL" sz="4400" dirty="0"/>
              <a:t> Disorders </a:t>
            </a:r>
            <a:r>
              <a:rPr lang="nl-NL" sz="4400" dirty="0" err="1"/>
              <a:t>Patients</a:t>
            </a:r>
            <a:r>
              <a:rPr lang="nl-NL" sz="4400" dirty="0"/>
              <a:t> (A)</a:t>
            </a:r>
          </a:p>
        </p:txBody>
      </p:sp>
    </p:spTree>
    <p:extLst>
      <p:ext uri="{BB962C8B-B14F-4D97-AF65-F5344CB8AC3E}">
        <p14:creationId xmlns:p14="http://schemas.microsoft.com/office/powerpoint/2010/main" val="4151046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DB99E6D-AEBD-4A9C-8535-8FCC218A0F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57" t="9116" r="13291" b="9047"/>
          <a:stretch/>
        </p:blipFill>
        <p:spPr>
          <a:xfrm>
            <a:off x="440267" y="139958"/>
            <a:ext cx="11325635" cy="637396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444F509-7E26-4930-97A1-E4FA537E3875}"/>
              </a:ext>
            </a:extLst>
          </p:cNvPr>
          <p:cNvSpPr txBox="1"/>
          <p:nvPr/>
        </p:nvSpPr>
        <p:spPr>
          <a:xfrm>
            <a:off x="613536" y="1032126"/>
            <a:ext cx="3740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AD8; </a:t>
            </a:r>
            <a:r>
              <a:rPr lang="nl-NL" dirty="0" err="1"/>
              <a:t>gain</a:t>
            </a:r>
            <a:r>
              <a:rPr lang="nl-NL" dirty="0"/>
              <a:t> / 13q34 / 208,505bp </a:t>
            </a:r>
            <a:r>
              <a:rPr lang="nl-NL" dirty="0" err="1"/>
              <a:t>kb</a:t>
            </a:r>
            <a:endParaRPr lang="nl-NL" dirty="0"/>
          </a:p>
          <a:p>
            <a:r>
              <a:rPr lang="nl-NL" dirty="0"/>
              <a:t>2 </a:t>
            </a:r>
            <a:r>
              <a:rPr lang="nl-NL" dirty="0" err="1"/>
              <a:t>genes</a:t>
            </a:r>
            <a:r>
              <a:rPr lang="nl-NL" dirty="0"/>
              <a:t>; </a:t>
            </a:r>
            <a:r>
              <a:rPr lang="nl-NL" i="1" dirty="0"/>
              <a:t>COL4A1, COL4A2</a:t>
            </a:r>
          </a:p>
        </p:txBody>
      </p:sp>
    </p:spTree>
    <p:extLst>
      <p:ext uri="{BB962C8B-B14F-4D97-AF65-F5344CB8AC3E}">
        <p14:creationId xmlns:p14="http://schemas.microsoft.com/office/powerpoint/2010/main" val="346211887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E3E32553-0B38-4F13-B6CC-D7B8C63E0A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53" t="8470" r="60574" b="23629"/>
          <a:stretch/>
        </p:blipFill>
        <p:spPr>
          <a:xfrm>
            <a:off x="261600" y="936978"/>
            <a:ext cx="11668800" cy="5826173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23F1AF1-9E38-423F-A9F9-CE79E6F47B11}"/>
              </a:ext>
            </a:extLst>
          </p:cNvPr>
          <p:cNvSpPr txBox="1"/>
          <p:nvPr/>
        </p:nvSpPr>
        <p:spPr>
          <a:xfrm>
            <a:off x="261599" y="1920676"/>
            <a:ext cx="4738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BX5; </a:t>
            </a:r>
            <a:r>
              <a:rPr lang="nl-NL" dirty="0" err="1"/>
              <a:t>gain</a:t>
            </a:r>
            <a:r>
              <a:rPr lang="nl-NL" dirty="0"/>
              <a:t> / Xp21.1 / ~44 </a:t>
            </a:r>
            <a:r>
              <a:rPr lang="nl-NL" dirty="0" err="1"/>
              <a:t>kb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~0,5 mb </a:t>
            </a:r>
            <a:br>
              <a:rPr lang="nl-NL" dirty="0"/>
            </a:br>
            <a:r>
              <a:rPr lang="nl-NL" i="1" dirty="0"/>
              <a:t>DMD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937985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8705CC5E-5689-4187-8419-2B74516CEF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35" t="10428" r="61123" b="26942"/>
          <a:stretch/>
        </p:blipFill>
        <p:spPr>
          <a:xfrm>
            <a:off x="83974" y="276836"/>
            <a:ext cx="10651759" cy="656346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45C6D31-C676-4720-8A60-59225EBDC937}"/>
              </a:ext>
            </a:extLst>
          </p:cNvPr>
          <p:cNvSpPr txBox="1"/>
          <p:nvPr/>
        </p:nvSpPr>
        <p:spPr>
          <a:xfrm>
            <a:off x="83974" y="1291771"/>
            <a:ext cx="4035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BX6; </a:t>
            </a:r>
            <a:r>
              <a:rPr lang="nl-NL" dirty="0" err="1"/>
              <a:t>loss</a:t>
            </a:r>
            <a:r>
              <a:rPr lang="nl-NL" dirty="0"/>
              <a:t> / Xp21.1 / ~0,5 mb </a:t>
            </a:r>
            <a:br>
              <a:rPr lang="nl-NL" dirty="0"/>
            </a:br>
            <a:r>
              <a:rPr lang="nl-NL" i="1" dirty="0"/>
              <a:t>DMD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721182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E76BD92B-4975-408A-95CF-0229C835C95C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BX6; DMD </a:t>
            </a:r>
            <a:r>
              <a:rPr lang="nl-NL" i="1" dirty="0" err="1"/>
              <a:t>deletion</a:t>
            </a:r>
            <a:r>
              <a:rPr lang="nl-NL" i="1" dirty="0"/>
              <a:t> (1/3)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E22944E5-B792-4FE9-85D8-E1D5EDD38D58}"/>
              </a:ext>
            </a:extLst>
          </p:cNvPr>
          <p:cNvGrpSpPr/>
          <p:nvPr/>
        </p:nvGrpSpPr>
        <p:grpSpPr>
          <a:xfrm>
            <a:off x="279308" y="260648"/>
            <a:ext cx="8685180" cy="4896032"/>
            <a:chOff x="279308" y="260648"/>
            <a:chExt cx="8685180" cy="4896032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9332B205-1784-4174-B2F7-FFC97AA3A3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 l="5806" t="20297" r="55410" b="9967"/>
            <a:stretch>
              <a:fillRect/>
            </a:stretch>
          </p:blipFill>
          <p:spPr bwMode="auto">
            <a:xfrm>
              <a:off x="279308" y="645684"/>
              <a:ext cx="8685180" cy="439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2B0F504D-49D8-4EA5-BA47-2F00B57C1D5C}"/>
                </a:ext>
              </a:extLst>
            </p:cNvPr>
            <p:cNvSpPr/>
            <p:nvPr/>
          </p:nvSpPr>
          <p:spPr>
            <a:xfrm>
              <a:off x="1979712" y="548680"/>
              <a:ext cx="288032" cy="46080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4AC3FDD1-3D40-4635-8124-DD47C174FC74}"/>
                </a:ext>
              </a:extLst>
            </p:cNvPr>
            <p:cNvSpPr txBox="1"/>
            <p:nvPr/>
          </p:nvSpPr>
          <p:spPr>
            <a:xfrm>
              <a:off x="3707904" y="260648"/>
              <a:ext cx="23042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 err="1"/>
                <a:t>Chromosome</a:t>
              </a:r>
              <a:r>
                <a:rPr lang="nl-NL" dirty="0"/>
                <a:t> 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65383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453F1B5-9874-46AD-A667-B600C81EAE54}"/>
              </a:ext>
            </a:extLst>
          </p:cNvPr>
          <p:cNvSpPr txBox="1"/>
          <p:nvPr/>
        </p:nvSpPr>
        <p:spPr>
          <a:xfrm>
            <a:off x="3359739" y="26064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err="1"/>
              <a:t>Chromosome</a:t>
            </a:r>
            <a:r>
              <a:rPr lang="nl-NL" dirty="0"/>
              <a:t> X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52AF368B-7F76-4CEC-9449-55239FC12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b="37792"/>
          <a:stretch>
            <a:fillRect/>
          </a:stretch>
        </p:blipFill>
        <p:spPr bwMode="auto">
          <a:xfrm>
            <a:off x="551427" y="657071"/>
            <a:ext cx="7345680" cy="2483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282A367-C12D-4477-A800-A05208214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3387" t="21078" r="10620" b="6228"/>
          <a:stretch>
            <a:fillRect/>
          </a:stretch>
        </p:blipFill>
        <p:spPr bwMode="auto">
          <a:xfrm>
            <a:off x="1319496" y="3140969"/>
            <a:ext cx="648000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2A5FC74-CAAC-4DE1-87D3-AF9411751DD0}"/>
              </a:ext>
            </a:extLst>
          </p:cNvPr>
          <p:cNvSpPr txBox="1"/>
          <p:nvPr/>
        </p:nvSpPr>
        <p:spPr>
          <a:xfrm>
            <a:off x="5447971" y="1628800"/>
            <a:ext cx="196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CNV in </a:t>
            </a:r>
            <a:r>
              <a:rPr lang="nl-NL" dirty="0" err="1"/>
              <a:t>exome</a:t>
            </a:r>
            <a:r>
              <a:rPr lang="nl-NL" dirty="0"/>
              <a:t> data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0980DA1-FE3F-4D24-940D-F153F7BEC179}"/>
              </a:ext>
            </a:extLst>
          </p:cNvPr>
          <p:cNvSpPr txBox="1"/>
          <p:nvPr/>
        </p:nvSpPr>
        <p:spPr>
          <a:xfrm>
            <a:off x="251520" y="5685756"/>
            <a:ext cx="1179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DMD gene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34E8CFD-CD05-4EF0-862B-9B6AA40CB87E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BX6; DMD </a:t>
            </a:r>
            <a:r>
              <a:rPr lang="nl-NL" i="1" dirty="0" err="1"/>
              <a:t>deletion</a:t>
            </a:r>
            <a:r>
              <a:rPr lang="nl-NL" i="1" dirty="0"/>
              <a:t> (2/3)</a:t>
            </a:r>
          </a:p>
        </p:txBody>
      </p:sp>
    </p:spTree>
    <p:extLst>
      <p:ext uri="{BB962C8B-B14F-4D97-AF65-F5344CB8AC3E}">
        <p14:creationId xmlns:p14="http://schemas.microsoft.com/office/powerpoint/2010/main" val="419361989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>
            <a:extLst>
              <a:ext uri="{FF2B5EF4-FFF2-40B4-BE49-F238E27FC236}">
                <a16:creationId xmlns:a16="http://schemas.microsoft.com/office/drawing/2014/main" id="{E76910B9-D637-47BE-924E-A99A7D810983}"/>
              </a:ext>
            </a:extLst>
          </p:cNvPr>
          <p:cNvGrpSpPr/>
          <p:nvPr/>
        </p:nvGrpSpPr>
        <p:grpSpPr>
          <a:xfrm>
            <a:off x="467544" y="620688"/>
            <a:ext cx="7992888" cy="5580207"/>
            <a:chOff x="467544" y="632563"/>
            <a:chExt cx="7992888" cy="558020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1A5D41B-A2AF-43EB-BE36-A6394D866C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 l="19981" t="33333" r="69191" b="9268"/>
            <a:stretch>
              <a:fillRect/>
            </a:stretch>
          </p:blipFill>
          <p:spPr bwMode="auto">
            <a:xfrm>
              <a:off x="6588224" y="2504770"/>
              <a:ext cx="1398976" cy="37080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D28A92F-9177-413E-94EB-17BF0B0A56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 l="24407" t="35300" r="69293" b="46500"/>
            <a:stretch>
              <a:fillRect/>
            </a:stretch>
          </p:blipFill>
          <p:spPr bwMode="auto">
            <a:xfrm>
              <a:off x="6156176" y="632563"/>
              <a:ext cx="2304256" cy="187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F3FD3C2-5485-4EAF-9A86-B6F2B47C63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l="64175" t="11501" r="14563" b="10100"/>
            <a:stretch>
              <a:fillRect/>
            </a:stretch>
          </p:blipFill>
          <p:spPr bwMode="auto">
            <a:xfrm>
              <a:off x="467544" y="681578"/>
              <a:ext cx="5311284" cy="5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Tekstvak 5">
            <a:extLst>
              <a:ext uri="{FF2B5EF4-FFF2-40B4-BE49-F238E27FC236}">
                <a16:creationId xmlns:a16="http://schemas.microsoft.com/office/drawing/2014/main" id="{318E8DBB-1D96-488C-9FE6-66B8C65A1932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BX6; DMD </a:t>
            </a:r>
            <a:r>
              <a:rPr lang="nl-NL" i="1" dirty="0" err="1"/>
              <a:t>deletion</a:t>
            </a:r>
            <a:r>
              <a:rPr lang="nl-NL" i="1" dirty="0"/>
              <a:t> (3/3)</a:t>
            </a:r>
          </a:p>
        </p:txBody>
      </p:sp>
    </p:spTree>
    <p:extLst>
      <p:ext uri="{BB962C8B-B14F-4D97-AF65-F5344CB8AC3E}">
        <p14:creationId xmlns:p14="http://schemas.microsoft.com/office/powerpoint/2010/main" val="198735081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A298E62-1507-406E-9940-19A17EAA4A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21" t="7982" r="62844" b="27431"/>
          <a:stretch/>
        </p:blipFill>
        <p:spPr>
          <a:xfrm>
            <a:off x="1095022" y="276835"/>
            <a:ext cx="10632787" cy="6661123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FBF37D7-3D88-4228-AD65-B1D4D66498EC}"/>
              </a:ext>
            </a:extLst>
          </p:cNvPr>
          <p:cNvSpPr txBox="1"/>
          <p:nvPr/>
        </p:nvSpPr>
        <p:spPr>
          <a:xfrm>
            <a:off x="1095022" y="1487163"/>
            <a:ext cx="3309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BX7; </a:t>
            </a:r>
            <a:r>
              <a:rPr lang="nl-NL" dirty="0" err="1"/>
              <a:t>loss</a:t>
            </a:r>
            <a:r>
              <a:rPr lang="nl-NL" dirty="0"/>
              <a:t> / Xp21.1 / ~148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DMD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785422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E04EACF7-1921-417B-8523-646339B2848F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BX7; DMD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23F7883-1C8C-4C2A-8CDE-223CEA2FD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12794" t="24439" r="2157" b="6505"/>
          <a:stretch>
            <a:fillRect/>
          </a:stretch>
        </p:blipFill>
        <p:spPr bwMode="auto">
          <a:xfrm>
            <a:off x="251520" y="2956008"/>
            <a:ext cx="864096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8890DEC2-80A9-4E50-8184-D784F4082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9220" t="3833" b="8161"/>
          <a:stretch>
            <a:fillRect/>
          </a:stretch>
        </p:blipFill>
        <p:spPr bwMode="auto">
          <a:xfrm>
            <a:off x="251520" y="651752"/>
            <a:ext cx="8712968" cy="2087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2058217D-3379-414D-BCDF-FD3011351132}"/>
              </a:ext>
            </a:extLst>
          </p:cNvPr>
          <p:cNvSpPr txBox="1"/>
          <p:nvPr/>
        </p:nvSpPr>
        <p:spPr>
          <a:xfrm>
            <a:off x="6964139" y="146043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err="1"/>
              <a:t>Chromosome</a:t>
            </a:r>
            <a:r>
              <a:rPr lang="nl-NL" b="1" dirty="0"/>
              <a:t> X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698A5D69-7247-47BB-9578-0C7245D2F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33532" t="18260" r="48823" b="7440"/>
          <a:stretch>
            <a:fillRect/>
          </a:stretch>
        </p:blipFill>
        <p:spPr bwMode="auto">
          <a:xfrm>
            <a:off x="2915816" y="147696"/>
            <a:ext cx="1635910" cy="32403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" name="Afgeronde rechthoek 5">
            <a:extLst>
              <a:ext uri="{FF2B5EF4-FFF2-40B4-BE49-F238E27FC236}">
                <a16:creationId xmlns:a16="http://schemas.microsoft.com/office/drawing/2014/main" id="{91C0060C-C974-4471-BD9F-3DEE308929AF}"/>
              </a:ext>
            </a:extLst>
          </p:cNvPr>
          <p:cNvSpPr/>
          <p:nvPr/>
        </p:nvSpPr>
        <p:spPr>
          <a:xfrm>
            <a:off x="1835696" y="435728"/>
            <a:ext cx="432048" cy="54006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DE649F9F-2802-4735-A62A-6CCC77051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12988" t="25285" r="2751" b="6385"/>
          <a:stretch>
            <a:fillRect/>
          </a:stretch>
        </p:blipFill>
        <p:spPr bwMode="auto">
          <a:xfrm>
            <a:off x="2915816" y="3316048"/>
            <a:ext cx="1656184" cy="268144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017819D9-A2D2-496B-9A17-58582D85FE38}"/>
              </a:ext>
            </a:extLst>
          </p:cNvPr>
          <p:cNvCxnSpPr>
            <a:stCxn id="9" idx="0"/>
            <a:endCxn id="8" idx="0"/>
          </p:cNvCxnSpPr>
          <p:nvPr/>
        </p:nvCxnSpPr>
        <p:spPr>
          <a:xfrm flipV="1">
            <a:off x="2051720" y="147696"/>
            <a:ext cx="1682051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FCCC3EC0-A7A6-4265-81A7-63C357C6484F}"/>
              </a:ext>
            </a:extLst>
          </p:cNvPr>
          <p:cNvSpPr txBox="1"/>
          <p:nvPr/>
        </p:nvSpPr>
        <p:spPr>
          <a:xfrm>
            <a:off x="5148064" y="1371832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/>
              <a:t>son</a:t>
            </a:r>
            <a:endParaRPr lang="nl-NL" sz="160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950E5DCB-F9B4-43D0-A59E-3ABA9525E176}"/>
              </a:ext>
            </a:extLst>
          </p:cNvPr>
          <p:cNvSpPr txBox="1"/>
          <p:nvPr/>
        </p:nvSpPr>
        <p:spPr>
          <a:xfrm>
            <a:off x="5076056" y="3697574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/>
              <a:t>mother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359655629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DFCD8935-9013-4529-9438-816497D773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25" t="7248" r="67592" b="26208"/>
          <a:stretch/>
        </p:blipFill>
        <p:spPr>
          <a:xfrm>
            <a:off x="83974" y="903111"/>
            <a:ext cx="11811104" cy="588358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6B3B125-2FE9-4311-B7E6-BDCAE0927577}"/>
              </a:ext>
            </a:extLst>
          </p:cNvPr>
          <p:cNvSpPr txBox="1"/>
          <p:nvPr/>
        </p:nvSpPr>
        <p:spPr>
          <a:xfrm>
            <a:off x="83973" y="2112587"/>
            <a:ext cx="3733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BX8 ; </a:t>
            </a:r>
            <a:r>
              <a:rPr lang="nl-NL" dirty="0" err="1"/>
              <a:t>loss</a:t>
            </a:r>
            <a:r>
              <a:rPr lang="nl-NL" dirty="0"/>
              <a:t> / Xp21.1 / ~0,5 mb</a:t>
            </a:r>
            <a:br>
              <a:rPr lang="nl-NL" dirty="0"/>
            </a:br>
            <a:r>
              <a:rPr lang="nl-NL" i="1" dirty="0"/>
              <a:t>DMD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557357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AFE7A24D-4206-4688-9CA0-3D1A044C1CAA}"/>
              </a:ext>
            </a:extLst>
          </p:cNvPr>
          <p:cNvSpPr/>
          <p:nvPr/>
        </p:nvSpPr>
        <p:spPr>
          <a:xfrm>
            <a:off x="3076648" y="2287990"/>
            <a:ext cx="60387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dirty="0" err="1"/>
              <a:t>Neuropathies</a:t>
            </a:r>
            <a:r>
              <a:rPr lang="nl-NL" sz="4400" dirty="0"/>
              <a:t> </a:t>
            </a:r>
            <a:r>
              <a:rPr lang="nl-NL" sz="4400" dirty="0" err="1"/>
              <a:t>Patients</a:t>
            </a:r>
            <a:r>
              <a:rPr lang="nl-NL" sz="4400" dirty="0"/>
              <a:t> (C)</a:t>
            </a:r>
          </a:p>
        </p:txBody>
      </p:sp>
    </p:spTree>
    <p:extLst>
      <p:ext uri="{BB962C8B-B14F-4D97-AF65-F5344CB8AC3E}">
        <p14:creationId xmlns:p14="http://schemas.microsoft.com/office/powerpoint/2010/main" val="218230193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A874752B-4BD8-4B1E-9072-0FED4665A9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90" t="8960" r="66973" b="12508"/>
          <a:stretch/>
        </p:blipFill>
        <p:spPr>
          <a:xfrm>
            <a:off x="428978" y="216487"/>
            <a:ext cx="10797977" cy="6425025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EFCD903-B0BF-49F3-A60F-DF4C5C22B7E6}"/>
              </a:ext>
            </a:extLst>
          </p:cNvPr>
          <p:cNvSpPr txBox="1"/>
          <p:nvPr/>
        </p:nvSpPr>
        <p:spPr>
          <a:xfrm>
            <a:off x="605815" y="1125919"/>
            <a:ext cx="6071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CD1; </a:t>
            </a:r>
            <a:r>
              <a:rPr lang="nl-NL" dirty="0" err="1"/>
              <a:t>gain</a:t>
            </a:r>
            <a:r>
              <a:rPr lang="nl-NL" dirty="0"/>
              <a:t> / 2p13.2 / ~608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dirty="0"/>
              <a:t>multiple </a:t>
            </a:r>
            <a:r>
              <a:rPr lang="nl-NL" dirty="0" err="1"/>
              <a:t>genes</a:t>
            </a:r>
            <a:r>
              <a:rPr lang="nl-NL" dirty="0"/>
              <a:t> </a:t>
            </a:r>
            <a:r>
              <a:rPr lang="nl-NL" dirty="0" err="1"/>
              <a:t>including</a:t>
            </a:r>
            <a:r>
              <a:rPr lang="nl-NL" dirty="0"/>
              <a:t> </a:t>
            </a:r>
            <a:r>
              <a:rPr lang="nl-NL" i="1" dirty="0"/>
              <a:t>DCTN1</a:t>
            </a:r>
          </a:p>
        </p:txBody>
      </p:sp>
    </p:spTree>
    <p:extLst>
      <p:ext uri="{BB962C8B-B14F-4D97-AF65-F5344CB8AC3E}">
        <p14:creationId xmlns:p14="http://schemas.microsoft.com/office/powerpoint/2010/main" val="3729621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0361963-9946-4EE1-8B80-242FCCCD1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43" y="0"/>
            <a:ext cx="11854830" cy="685800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ECB39B97-A26D-44C1-A152-1FE75EA89586}"/>
              </a:ext>
            </a:extLst>
          </p:cNvPr>
          <p:cNvSpPr txBox="1"/>
          <p:nvPr/>
        </p:nvSpPr>
        <p:spPr>
          <a:xfrm>
            <a:off x="237643" y="1060025"/>
            <a:ext cx="5341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AD9; </a:t>
            </a:r>
            <a:r>
              <a:rPr lang="nl-NL" dirty="0" err="1"/>
              <a:t>gain</a:t>
            </a:r>
            <a:r>
              <a:rPr lang="nl-NL" dirty="0"/>
              <a:t> / 2q23.3&amp;2q24.2q31.1 / ~9,4 mb </a:t>
            </a:r>
          </a:p>
          <a:p>
            <a:r>
              <a:rPr lang="nl-NL" dirty="0"/>
              <a:t>3 </a:t>
            </a:r>
            <a:r>
              <a:rPr lang="nl-NL" dirty="0" err="1"/>
              <a:t>genes</a:t>
            </a:r>
            <a:r>
              <a:rPr lang="nl-NL" dirty="0"/>
              <a:t>; </a:t>
            </a:r>
            <a:r>
              <a:rPr lang="nl-NL" i="1" dirty="0"/>
              <a:t>CACNB4, SCN1A, SCN2A</a:t>
            </a:r>
          </a:p>
        </p:txBody>
      </p:sp>
    </p:spTree>
    <p:extLst>
      <p:ext uri="{BB962C8B-B14F-4D97-AF65-F5344CB8AC3E}">
        <p14:creationId xmlns:p14="http://schemas.microsoft.com/office/powerpoint/2010/main" val="119413293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B5E6D874-72A6-49FE-86A2-989F6BBCA1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51" t="7982" r="68349" b="12507"/>
          <a:stretch/>
        </p:blipFill>
        <p:spPr>
          <a:xfrm>
            <a:off x="83975" y="1016000"/>
            <a:ext cx="11617419" cy="518896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0865B1B-432A-4B3B-A80B-F3B90765C1BC}"/>
              </a:ext>
            </a:extLst>
          </p:cNvPr>
          <p:cNvSpPr txBox="1"/>
          <p:nvPr/>
        </p:nvSpPr>
        <p:spPr>
          <a:xfrm>
            <a:off x="83974" y="1965831"/>
            <a:ext cx="369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CD2; </a:t>
            </a:r>
            <a:r>
              <a:rPr lang="nl-NL" dirty="0" err="1"/>
              <a:t>loss</a:t>
            </a:r>
            <a:r>
              <a:rPr lang="nl-NL" dirty="0"/>
              <a:t> / 17p12 / ~1,3 mb</a:t>
            </a:r>
            <a:br>
              <a:rPr lang="nl-NL" dirty="0"/>
            </a:br>
            <a:r>
              <a:rPr lang="nl-NL" i="1" dirty="0"/>
              <a:t>PMP22</a:t>
            </a:r>
          </a:p>
        </p:txBody>
      </p:sp>
    </p:spTree>
    <p:extLst>
      <p:ext uri="{BB962C8B-B14F-4D97-AF65-F5344CB8AC3E}">
        <p14:creationId xmlns:p14="http://schemas.microsoft.com/office/powerpoint/2010/main" val="415714872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31765B2B-85A7-452A-9E01-90513B7820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62" t="8470" r="68762" b="12019"/>
          <a:stretch/>
        </p:blipFill>
        <p:spPr>
          <a:xfrm>
            <a:off x="-10029" y="812800"/>
            <a:ext cx="11914316" cy="587758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BF1A097-C418-4076-9C48-1EBAAAB676FC}"/>
              </a:ext>
            </a:extLst>
          </p:cNvPr>
          <p:cNvSpPr txBox="1"/>
          <p:nvPr/>
        </p:nvSpPr>
        <p:spPr>
          <a:xfrm>
            <a:off x="287712" y="1819076"/>
            <a:ext cx="4301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CD3;</a:t>
            </a:r>
            <a:r>
              <a:rPr lang="nl-NL" i="1" dirty="0"/>
              <a:t> </a:t>
            </a:r>
            <a:r>
              <a:rPr lang="nl-NL" dirty="0" err="1"/>
              <a:t>loss</a:t>
            </a:r>
            <a:r>
              <a:rPr lang="nl-NL" i="1" dirty="0"/>
              <a:t> </a:t>
            </a:r>
            <a:r>
              <a:rPr lang="nl-NL" dirty="0"/>
              <a:t>/ 17p12 / ~1,3 mb</a:t>
            </a:r>
            <a:br>
              <a:rPr lang="nl-NL" i="1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737203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C6311A5-C91E-41A7-BAEE-B62178A1D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33" t="9450" r="68761" b="11040"/>
          <a:stretch/>
        </p:blipFill>
        <p:spPr>
          <a:xfrm>
            <a:off x="83974" y="167612"/>
            <a:ext cx="10640470" cy="667915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1C33E5D-83CC-4576-8AAC-EF051A2AA457}"/>
              </a:ext>
            </a:extLst>
          </p:cNvPr>
          <p:cNvSpPr txBox="1"/>
          <p:nvPr/>
        </p:nvSpPr>
        <p:spPr>
          <a:xfrm>
            <a:off x="92362" y="1077282"/>
            <a:ext cx="356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CD4; </a:t>
            </a:r>
            <a:r>
              <a:rPr lang="nl-NL" dirty="0" err="1"/>
              <a:t>gain</a:t>
            </a:r>
            <a:r>
              <a:rPr lang="nl-NL" dirty="0"/>
              <a:t> / 17p12 / ~1,3 mb</a:t>
            </a:r>
            <a:r>
              <a:rPr lang="nl-NL" i="1" dirty="0"/>
              <a:t> </a:t>
            </a:r>
            <a:br>
              <a:rPr lang="nl-NL" i="1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25199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6E41A27-65AF-4BC5-97DC-B1B560A53A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34" t="8961" r="68693" b="9572"/>
          <a:stretch/>
        </p:blipFill>
        <p:spPr>
          <a:xfrm>
            <a:off x="1456268" y="167612"/>
            <a:ext cx="10456100" cy="653606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EFCD903-B0BF-49F3-A60F-DF4C5C22B7E6}"/>
              </a:ext>
            </a:extLst>
          </p:cNvPr>
          <p:cNvSpPr txBox="1"/>
          <p:nvPr/>
        </p:nvSpPr>
        <p:spPr>
          <a:xfrm>
            <a:off x="1456267" y="1069475"/>
            <a:ext cx="388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CD5; </a:t>
            </a:r>
            <a:r>
              <a:rPr lang="nl-NL" dirty="0" err="1"/>
              <a:t>gain</a:t>
            </a:r>
            <a:r>
              <a:rPr lang="nl-NL" dirty="0"/>
              <a:t> / 17p12 / ~1,3 mb</a:t>
            </a:r>
            <a:br>
              <a:rPr lang="nl-NL" i="1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204202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4E4DB326-C786-4215-B952-F576498E10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21" t="7981" r="67729" b="13486"/>
          <a:stretch/>
        </p:blipFill>
        <p:spPr>
          <a:xfrm>
            <a:off x="83973" y="970844"/>
            <a:ext cx="12187520" cy="558095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0865B1B-432A-4B3B-A80B-F3B90765C1BC}"/>
              </a:ext>
            </a:extLst>
          </p:cNvPr>
          <p:cNvSpPr txBox="1"/>
          <p:nvPr/>
        </p:nvSpPr>
        <p:spPr>
          <a:xfrm>
            <a:off x="208152" y="1931965"/>
            <a:ext cx="3566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CD6; </a:t>
            </a:r>
            <a:r>
              <a:rPr lang="nl-NL" dirty="0" err="1"/>
              <a:t>gain</a:t>
            </a:r>
            <a:r>
              <a:rPr lang="nl-NL" dirty="0"/>
              <a:t> / 17p12 / ~1,3 mb</a:t>
            </a:r>
            <a:br>
              <a:rPr lang="nl-NL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067345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CBF1A097-C418-4076-9C48-1EBAAAB676FC}"/>
              </a:ext>
            </a:extLst>
          </p:cNvPr>
          <p:cNvSpPr txBox="1"/>
          <p:nvPr/>
        </p:nvSpPr>
        <p:spPr>
          <a:xfrm>
            <a:off x="6337042" y="3963965"/>
            <a:ext cx="718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 8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4BF97311-796E-4240-9912-09735BDD8D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08" t="8960" r="68280" b="12508"/>
          <a:stretch/>
        </p:blipFill>
        <p:spPr>
          <a:xfrm>
            <a:off x="310732" y="1174045"/>
            <a:ext cx="11570535" cy="5411625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E5BE59A3-D40D-4DA5-8432-CBE3C78940E3}"/>
              </a:ext>
            </a:extLst>
          </p:cNvPr>
          <p:cNvSpPr txBox="1"/>
          <p:nvPr/>
        </p:nvSpPr>
        <p:spPr>
          <a:xfrm>
            <a:off x="310731" y="1958586"/>
            <a:ext cx="423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CD7; </a:t>
            </a:r>
            <a:r>
              <a:rPr lang="nl-NL" dirty="0" err="1"/>
              <a:t>gain</a:t>
            </a:r>
            <a:r>
              <a:rPr lang="nl-NL" dirty="0"/>
              <a:t> / 17p12 / ~1,3 mb</a:t>
            </a:r>
            <a:br>
              <a:rPr lang="nl-NL" i="1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347878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20FA383B-D4A8-4ABA-BE95-8B885B3A50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08" t="8471" r="69105" b="10796"/>
          <a:stretch/>
        </p:blipFill>
        <p:spPr>
          <a:xfrm>
            <a:off x="117445" y="125666"/>
            <a:ext cx="10719888" cy="6405417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1C33E5D-83CC-4576-8AAC-EF051A2AA457}"/>
              </a:ext>
            </a:extLst>
          </p:cNvPr>
          <p:cNvSpPr txBox="1"/>
          <p:nvPr/>
        </p:nvSpPr>
        <p:spPr>
          <a:xfrm>
            <a:off x="117444" y="1009549"/>
            <a:ext cx="362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CD8; </a:t>
            </a:r>
            <a:r>
              <a:rPr lang="nl-NL" dirty="0" err="1"/>
              <a:t>gain</a:t>
            </a:r>
            <a:r>
              <a:rPr lang="nl-NL" dirty="0"/>
              <a:t> / 17p12 / ~1,3 mb </a:t>
            </a:r>
            <a:br>
              <a:rPr lang="nl-NL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560254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58A44A29-5FA5-4505-AF09-4462ECD45D4C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CD8; PMP22 </a:t>
            </a:r>
            <a:r>
              <a:rPr lang="nl-NL" i="1" dirty="0" err="1"/>
              <a:t>duplication</a:t>
            </a:r>
            <a:endParaRPr lang="nl-NL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4DE3A00-2A58-428A-A39B-89900FDEAD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381" t="51571" r="14858" b="31630"/>
          <a:stretch/>
        </p:blipFill>
        <p:spPr>
          <a:xfrm>
            <a:off x="766356" y="2621280"/>
            <a:ext cx="5268686" cy="132679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64C160D-FA0F-4B48-B5AE-149B95A76A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619" t="21979" r="6000" b="13344"/>
          <a:stretch/>
        </p:blipFill>
        <p:spPr>
          <a:xfrm>
            <a:off x="6278881" y="670559"/>
            <a:ext cx="2347210" cy="509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6961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182BD5C-27A8-4481-B16F-2F7F60E988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40" t="6758" r="68555" b="8349"/>
          <a:stretch/>
        </p:blipFill>
        <p:spPr>
          <a:xfrm>
            <a:off x="745067" y="125665"/>
            <a:ext cx="10873685" cy="6143085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EFCD903-B0BF-49F3-A60F-DF4C5C22B7E6}"/>
              </a:ext>
            </a:extLst>
          </p:cNvPr>
          <p:cNvSpPr txBox="1"/>
          <p:nvPr/>
        </p:nvSpPr>
        <p:spPr>
          <a:xfrm>
            <a:off x="745066" y="1092052"/>
            <a:ext cx="4565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CD9; </a:t>
            </a:r>
            <a:r>
              <a:rPr lang="nl-NL" dirty="0" err="1"/>
              <a:t>gain</a:t>
            </a:r>
            <a:r>
              <a:rPr lang="nl-NL" dirty="0"/>
              <a:t> / 17p12 / ~1,3 mb </a:t>
            </a:r>
            <a:br>
              <a:rPr lang="nl-NL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173970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2D2A6338-9155-49BA-83DC-7537C33124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70" t="7982" r="65802" b="8104"/>
          <a:stretch/>
        </p:blipFill>
        <p:spPr>
          <a:xfrm>
            <a:off x="117445" y="372533"/>
            <a:ext cx="11727064" cy="610376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0865B1B-432A-4B3B-A80B-F3B90765C1BC}"/>
              </a:ext>
            </a:extLst>
          </p:cNvPr>
          <p:cNvSpPr txBox="1"/>
          <p:nvPr/>
        </p:nvSpPr>
        <p:spPr>
          <a:xfrm>
            <a:off x="117445" y="1239719"/>
            <a:ext cx="392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CD10; </a:t>
            </a:r>
            <a:r>
              <a:rPr lang="nl-NL" dirty="0" err="1"/>
              <a:t>gain</a:t>
            </a:r>
            <a:r>
              <a:rPr lang="nl-NL" dirty="0"/>
              <a:t> / 17p12 / ~1,3 mb </a:t>
            </a:r>
            <a:br>
              <a:rPr lang="nl-NL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5965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34C205F3-8FEA-40D3-B836-4C834A6E4EF9}"/>
              </a:ext>
            </a:extLst>
          </p:cNvPr>
          <p:cNvSpPr txBox="1"/>
          <p:nvPr/>
        </p:nvSpPr>
        <p:spPr>
          <a:xfrm>
            <a:off x="178199" y="244472"/>
            <a:ext cx="637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AD9;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5AAFFC9-6B30-4C1E-9C22-DF73FF97C4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48" t="18114" r="12110" b="5555"/>
          <a:stretch/>
        </p:blipFill>
        <p:spPr>
          <a:xfrm>
            <a:off x="528408" y="897622"/>
            <a:ext cx="7810249" cy="5675772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83909EC9-5846-48F1-90D4-F76C4AECBE32}"/>
              </a:ext>
            </a:extLst>
          </p:cNvPr>
          <p:cNvSpPr/>
          <p:nvPr/>
        </p:nvSpPr>
        <p:spPr>
          <a:xfrm>
            <a:off x="4093828" y="1761688"/>
            <a:ext cx="956344" cy="377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Child</a:t>
            </a:r>
          </a:p>
        </p:txBody>
      </p:sp>
    </p:spTree>
    <p:extLst>
      <p:ext uri="{BB962C8B-B14F-4D97-AF65-F5344CB8AC3E}">
        <p14:creationId xmlns:p14="http://schemas.microsoft.com/office/powerpoint/2010/main" val="44271196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16E13D03-A0BA-4ADE-85EE-3917CFE61D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34" t="9694" r="68761" b="10061"/>
          <a:stretch/>
        </p:blipFill>
        <p:spPr>
          <a:xfrm>
            <a:off x="410507" y="801511"/>
            <a:ext cx="11370986" cy="559576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BF1A097-C418-4076-9C48-1EBAAAB676FC}"/>
              </a:ext>
            </a:extLst>
          </p:cNvPr>
          <p:cNvSpPr txBox="1"/>
          <p:nvPr/>
        </p:nvSpPr>
        <p:spPr>
          <a:xfrm>
            <a:off x="410507" y="1604588"/>
            <a:ext cx="4320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CD11; </a:t>
            </a:r>
            <a:r>
              <a:rPr lang="nl-NL" dirty="0" err="1"/>
              <a:t>gain</a:t>
            </a:r>
            <a:r>
              <a:rPr lang="nl-NL" dirty="0"/>
              <a:t> / 17p12 / ~1,3 mb </a:t>
            </a:r>
            <a:r>
              <a:rPr lang="nl-NL" i="1" dirty="0"/>
              <a:t> </a:t>
            </a:r>
            <a:br>
              <a:rPr lang="nl-NL" i="1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528464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1525809E-8DCB-4C28-A1F5-361FA2E7D6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83" t="8716" r="68348" b="11529"/>
          <a:stretch/>
        </p:blipFill>
        <p:spPr>
          <a:xfrm>
            <a:off x="83973" y="234892"/>
            <a:ext cx="11426687" cy="5839337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1C33E5D-83CC-4576-8AAC-EF051A2AA457}"/>
              </a:ext>
            </a:extLst>
          </p:cNvPr>
          <p:cNvSpPr txBox="1"/>
          <p:nvPr/>
        </p:nvSpPr>
        <p:spPr>
          <a:xfrm>
            <a:off x="83972" y="1119331"/>
            <a:ext cx="4613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CD12; </a:t>
            </a:r>
            <a:r>
              <a:rPr lang="nl-NL" dirty="0" err="1"/>
              <a:t>gain</a:t>
            </a:r>
            <a:r>
              <a:rPr lang="nl-NL" dirty="0"/>
              <a:t> / 17p12 / ~1,3 mb</a:t>
            </a:r>
            <a:br>
              <a:rPr lang="nl-NL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000424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E49BDC3-01BE-402D-8C02-0B2410499A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94" t="9236" r="68899" b="10550"/>
          <a:stretch/>
        </p:blipFill>
        <p:spPr>
          <a:xfrm>
            <a:off x="903111" y="234892"/>
            <a:ext cx="10925365" cy="616472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EFCD903-B0BF-49F3-A60F-DF4C5C22B7E6}"/>
              </a:ext>
            </a:extLst>
          </p:cNvPr>
          <p:cNvSpPr txBox="1"/>
          <p:nvPr/>
        </p:nvSpPr>
        <p:spPr>
          <a:xfrm>
            <a:off x="1008684" y="1058185"/>
            <a:ext cx="3496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CD13; </a:t>
            </a:r>
            <a:r>
              <a:rPr lang="nl-NL" dirty="0" err="1"/>
              <a:t>gain</a:t>
            </a:r>
            <a:r>
              <a:rPr lang="nl-NL" dirty="0"/>
              <a:t> / 17p12 / ~1,3 mb</a:t>
            </a:r>
            <a:br>
              <a:rPr lang="nl-NL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806124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F500960B-CE4B-40EF-9769-99E974593F65}"/>
              </a:ext>
            </a:extLst>
          </p:cNvPr>
          <p:cNvSpPr txBox="1"/>
          <p:nvPr/>
        </p:nvSpPr>
        <p:spPr>
          <a:xfrm>
            <a:off x="0" y="69090"/>
            <a:ext cx="3724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CD13; PMP22 </a:t>
            </a:r>
            <a:r>
              <a:rPr lang="nl-NL" i="1" dirty="0" err="1"/>
              <a:t>duplication</a:t>
            </a:r>
            <a:r>
              <a:rPr lang="nl-NL" i="1" dirty="0"/>
              <a:t> (1/2)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057A07A-D4E6-4345-A96F-72DD475D9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032" y="635203"/>
            <a:ext cx="8676456" cy="519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BC359767-987A-4917-909D-59EF1B6BD839}"/>
              </a:ext>
            </a:extLst>
          </p:cNvPr>
          <p:cNvSpPr txBox="1"/>
          <p:nvPr/>
        </p:nvSpPr>
        <p:spPr>
          <a:xfrm>
            <a:off x="7308451" y="22261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err="1"/>
              <a:t>Chromosome</a:t>
            </a:r>
            <a:r>
              <a:rPr lang="nl-NL" b="1" dirty="0"/>
              <a:t> 17</a:t>
            </a:r>
          </a:p>
        </p:txBody>
      </p:sp>
    </p:spTree>
    <p:extLst>
      <p:ext uri="{BB962C8B-B14F-4D97-AF65-F5344CB8AC3E}">
        <p14:creationId xmlns:p14="http://schemas.microsoft.com/office/powerpoint/2010/main" val="344459222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EBE267BC-5BBA-43A7-9165-DB19E298F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2590305"/>
            <a:ext cx="2045675" cy="3600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62B89B5F-D426-4E5F-981B-2065A523C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3" y="679995"/>
            <a:ext cx="2380001" cy="18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3C82F706-FC71-4E32-B81E-EA7FD7155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535" y="658464"/>
            <a:ext cx="5609641" cy="55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A6A66274-5006-4DA3-993D-3CEBE4A1AE78}"/>
              </a:ext>
            </a:extLst>
          </p:cNvPr>
          <p:cNvSpPr txBox="1"/>
          <p:nvPr/>
        </p:nvSpPr>
        <p:spPr>
          <a:xfrm>
            <a:off x="0" y="69090"/>
            <a:ext cx="3724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CD13; PMP22 </a:t>
            </a:r>
            <a:r>
              <a:rPr lang="nl-NL" i="1" dirty="0" err="1"/>
              <a:t>duplication</a:t>
            </a:r>
            <a:r>
              <a:rPr lang="nl-NL" i="1" dirty="0"/>
              <a:t> (2/2)</a:t>
            </a:r>
          </a:p>
        </p:txBody>
      </p:sp>
    </p:spTree>
    <p:extLst>
      <p:ext uri="{BB962C8B-B14F-4D97-AF65-F5344CB8AC3E}">
        <p14:creationId xmlns:p14="http://schemas.microsoft.com/office/powerpoint/2010/main" val="47281771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905FFDF-7029-4DB3-859D-84F1505CC4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46" t="9236" r="68486" b="12018"/>
          <a:stretch/>
        </p:blipFill>
        <p:spPr>
          <a:xfrm>
            <a:off x="83973" y="846668"/>
            <a:ext cx="11716506" cy="559607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0865B1B-432A-4B3B-A80B-F3B90765C1BC}"/>
              </a:ext>
            </a:extLst>
          </p:cNvPr>
          <p:cNvSpPr txBox="1"/>
          <p:nvPr/>
        </p:nvSpPr>
        <p:spPr>
          <a:xfrm>
            <a:off x="83973" y="1692931"/>
            <a:ext cx="3850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CD14; </a:t>
            </a:r>
            <a:r>
              <a:rPr lang="nl-NL" dirty="0" err="1"/>
              <a:t>gain</a:t>
            </a:r>
            <a:r>
              <a:rPr lang="nl-NL" dirty="0"/>
              <a:t> / 17p12 / ~1,3 mb</a:t>
            </a:r>
            <a:br>
              <a:rPr lang="nl-NL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221443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B9E765A4-639A-4E02-8360-1D0AEC68C8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00" t="9234" r="66766" b="11285"/>
          <a:stretch/>
        </p:blipFill>
        <p:spPr>
          <a:xfrm>
            <a:off x="795267" y="666045"/>
            <a:ext cx="11033209" cy="570958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BF1A097-C418-4076-9C48-1EBAAAB676FC}"/>
              </a:ext>
            </a:extLst>
          </p:cNvPr>
          <p:cNvSpPr txBox="1"/>
          <p:nvPr/>
        </p:nvSpPr>
        <p:spPr>
          <a:xfrm>
            <a:off x="795266" y="1480409"/>
            <a:ext cx="4305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CR1; </a:t>
            </a:r>
            <a:r>
              <a:rPr lang="nl-NL" dirty="0" err="1"/>
              <a:t>loss</a:t>
            </a:r>
            <a:r>
              <a:rPr lang="nl-NL" dirty="0"/>
              <a:t> / 6p25.1 / ~328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i="1" dirty="0"/>
              <a:t>FARS2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6649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EB3F8FA6-9A7E-42FD-81EC-D7FD1285C5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62" t="6942" r="19138" b="10952"/>
          <a:stretch/>
        </p:blipFill>
        <p:spPr>
          <a:xfrm>
            <a:off x="344238" y="304801"/>
            <a:ext cx="11421664" cy="6277844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6BC0C095-F092-47C1-8EF7-0BAB248B2475}"/>
              </a:ext>
            </a:extLst>
          </p:cNvPr>
          <p:cNvSpPr txBox="1"/>
          <p:nvPr/>
        </p:nvSpPr>
        <p:spPr>
          <a:xfrm>
            <a:off x="344238" y="1271646"/>
            <a:ext cx="4773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AD10; </a:t>
            </a:r>
            <a:r>
              <a:rPr lang="nl-NL" dirty="0" err="1"/>
              <a:t>loss</a:t>
            </a:r>
            <a:r>
              <a:rPr lang="nl-NL" dirty="0"/>
              <a:t> / 19p13.2 / ~11 mb  </a:t>
            </a:r>
          </a:p>
          <a:p>
            <a:r>
              <a:rPr lang="nl-NL" i="1" dirty="0"/>
              <a:t>CACNA1A</a:t>
            </a:r>
          </a:p>
        </p:txBody>
      </p:sp>
    </p:spTree>
    <p:extLst>
      <p:ext uri="{BB962C8B-B14F-4D97-AF65-F5344CB8AC3E}">
        <p14:creationId xmlns:p14="http://schemas.microsoft.com/office/powerpoint/2010/main" val="905514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0FDFCB6C-3866-4E87-9C0F-42B13B49ECCA}"/>
              </a:ext>
            </a:extLst>
          </p:cNvPr>
          <p:cNvSpPr txBox="1"/>
          <p:nvPr/>
        </p:nvSpPr>
        <p:spPr>
          <a:xfrm>
            <a:off x="344238" y="1271646"/>
            <a:ext cx="2164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AD10; </a:t>
            </a:r>
            <a:r>
              <a:rPr lang="nl-NL" i="1" dirty="0"/>
              <a:t>CACNA1A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ED5466B-4FBB-49D5-BF03-B061C5B27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60" y="3039401"/>
            <a:ext cx="3362794" cy="204816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9313CBF-9BD2-4F5B-95EE-C09C81DE3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787" y="104311"/>
            <a:ext cx="2686425" cy="664937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BC087FC-C99F-4EB9-9200-F7AD57412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268" y="276559"/>
            <a:ext cx="2686425" cy="7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083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F8FCB64B-18C9-413B-ABC0-EE40F1E5BE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06" t="8471" r="63876" b="12018"/>
          <a:stretch/>
        </p:blipFill>
        <p:spPr>
          <a:xfrm>
            <a:off x="92276" y="199177"/>
            <a:ext cx="11286923" cy="6644565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7192718-C313-47FB-9ED2-350F166507F3}"/>
              </a:ext>
            </a:extLst>
          </p:cNvPr>
          <p:cNvSpPr txBox="1"/>
          <p:nvPr/>
        </p:nvSpPr>
        <p:spPr>
          <a:xfrm>
            <a:off x="219462" y="1236777"/>
            <a:ext cx="4419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AD11; </a:t>
            </a:r>
            <a:r>
              <a:rPr lang="nl-NL" dirty="0" err="1"/>
              <a:t>loss</a:t>
            </a:r>
            <a:r>
              <a:rPr lang="nl-NL" dirty="0"/>
              <a:t> / 19p13.2 / ~11 mb </a:t>
            </a:r>
            <a:br>
              <a:rPr lang="nl-NL" dirty="0"/>
            </a:br>
            <a:r>
              <a:rPr lang="nl-NL" i="1" dirty="0"/>
              <a:t>CACNA1A</a:t>
            </a:r>
          </a:p>
        </p:txBody>
      </p:sp>
    </p:spTree>
    <p:extLst>
      <p:ext uri="{BB962C8B-B14F-4D97-AF65-F5344CB8AC3E}">
        <p14:creationId xmlns:p14="http://schemas.microsoft.com/office/powerpoint/2010/main" val="1832088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4974EB44-E3FF-4E51-ABC8-0C33214D539B}"/>
              </a:ext>
            </a:extLst>
          </p:cNvPr>
          <p:cNvSpPr txBox="1"/>
          <p:nvPr/>
        </p:nvSpPr>
        <p:spPr>
          <a:xfrm>
            <a:off x="144016" y="185256"/>
            <a:ext cx="3470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AD11; CACNA1A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3F14BE7-EABB-45B0-9620-7874D6E7A4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238" t="51742" r="20000" b="31968"/>
          <a:stretch/>
        </p:blipFill>
        <p:spPr>
          <a:xfrm>
            <a:off x="144016" y="2013338"/>
            <a:ext cx="6087292" cy="148648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DB2E462-583F-40A9-8DD8-9F6673878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63" t="21640" r="11048" b="9280"/>
          <a:stretch/>
        </p:blipFill>
        <p:spPr>
          <a:xfrm>
            <a:off x="6574970" y="101743"/>
            <a:ext cx="2238103" cy="530967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AAE27E0-F7A3-4D64-8E79-5B93E01FC6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760" t="25258" r="11365" b="69217"/>
          <a:stretch/>
        </p:blipFill>
        <p:spPr>
          <a:xfrm>
            <a:off x="6574970" y="5320937"/>
            <a:ext cx="2124892" cy="41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59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58B252FC-D88F-4AB7-94C3-D3D72D64FF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18" t="9205" r="55482" b="11773"/>
          <a:stretch/>
        </p:blipFill>
        <p:spPr>
          <a:xfrm>
            <a:off x="474133" y="199177"/>
            <a:ext cx="11094285" cy="635433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46CCB65-06AB-420A-A1DC-D53F7C155B94}"/>
              </a:ext>
            </a:extLst>
          </p:cNvPr>
          <p:cNvSpPr txBox="1"/>
          <p:nvPr/>
        </p:nvSpPr>
        <p:spPr>
          <a:xfrm>
            <a:off x="474132" y="1099860"/>
            <a:ext cx="4483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AD12; </a:t>
            </a:r>
            <a:r>
              <a:rPr lang="nl-NL" dirty="0" err="1"/>
              <a:t>loss</a:t>
            </a:r>
            <a:r>
              <a:rPr lang="nl-NL" dirty="0"/>
              <a:t> / 19p13.2 / ~5,6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CACNA1A</a:t>
            </a:r>
          </a:p>
        </p:txBody>
      </p:sp>
    </p:spTree>
    <p:extLst>
      <p:ext uri="{BB962C8B-B14F-4D97-AF65-F5344CB8AC3E}">
        <p14:creationId xmlns:p14="http://schemas.microsoft.com/office/powerpoint/2010/main" val="821238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934A41F3-170F-4646-B2B4-45C1CAA74884}"/>
              </a:ext>
            </a:extLst>
          </p:cNvPr>
          <p:cNvSpPr txBox="1"/>
          <p:nvPr/>
        </p:nvSpPr>
        <p:spPr>
          <a:xfrm>
            <a:off x="474132" y="1099860"/>
            <a:ext cx="291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AD12; </a:t>
            </a:r>
            <a:r>
              <a:rPr lang="nl-NL" i="1" dirty="0"/>
              <a:t>CACNA1A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3C1311A-FE92-4D8D-B555-763CED6BF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83" y="3040168"/>
            <a:ext cx="6344535" cy="148610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4F1E58E-4B5F-417F-9728-300EA1AD1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294" y="0"/>
            <a:ext cx="3143689" cy="66303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95F5CA7-C2A6-408B-9FE9-B2595946D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519" y="337754"/>
            <a:ext cx="2810267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026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43811297-BA0E-4718-A032-958CFE8D1E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25" t="8889" r="62250" b="13333"/>
          <a:stretch/>
        </p:blipFill>
        <p:spPr>
          <a:xfrm>
            <a:off x="92278" y="116078"/>
            <a:ext cx="11456255" cy="635755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952E523-C4CB-4D8E-AB78-8AAF5177666B}"/>
              </a:ext>
            </a:extLst>
          </p:cNvPr>
          <p:cNvSpPr txBox="1"/>
          <p:nvPr/>
        </p:nvSpPr>
        <p:spPr>
          <a:xfrm>
            <a:off x="92278" y="1071313"/>
            <a:ext cx="4379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AD13; </a:t>
            </a:r>
            <a:r>
              <a:rPr lang="nl-NL" dirty="0" err="1"/>
              <a:t>gain</a:t>
            </a:r>
            <a:r>
              <a:rPr lang="nl-NL" dirty="0"/>
              <a:t> / 17q21.33 / ~227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CACNA1G</a:t>
            </a:r>
          </a:p>
        </p:txBody>
      </p:sp>
    </p:spTree>
    <p:extLst>
      <p:ext uri="{BB962C8B-B14F-4D97-AF65-F5344CB8AC3E}">
        <p14:creationId xmlns:p14="http://schemas.microsoft.com/office/powerpoint/2010/main" val="2698012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1EAEFF3-DCAA-4197-9A92-1933927E08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990" t="8776" r="11914" b="9047"/>
          <a:stretch/>
        </p:blipFill>
        <p:spPr>
          <a:xfrm>
            <a:off x="83976" y="330975"/>
            <a:ext cx="11679046" cy="647438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C7B8A17D-FE06-4E34-ACA5-74CD02D2DCFE}"/>
              </a:ext>
            </a:extLst>
          </p:cNvPr>
          <p:cNvSpPr txBox="1"/>
          <p:nvPr/>
        </p:nvSpPr>
        <p:spPr>
          <a:xfrm>
            <a:off x="83975" y="1320667"/>
            <a:ext cx="5788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AD1; </a:t>
            </a:r>
            <a:r>
              <a:rPr lang="nl-NL" dirty="0" err="1"/>
              <a:t>gain</a:t>
            </a:r>
            <a:r>
              <a:rPr lang="nl-NL" dirty="0"/>
              <a:t> / 22q11.2 /~1,4 mb </a:t>
            </a:r>
          </a:p>
          <a:p>
            <a:r>
              <a:rPr lang="nl-NL" dirty="0"/>
              <a:t>22q11.2 </a:t>
            </a:r>
            <a:r>
              <a:rPr lang="nl-NL" dirty="0" err="1"/>
              <a:t>duplication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6813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5C4CEC5E-7A55-4145-9E25-BE11778603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61" t="8226" r="66078" b="11774"/>
          <a:stretch/>
        </p:blipFill>
        <p:spPr>
          <a:xfrm>
            <a:off x="293512" y="352389"/>
            <a:ext cx="11320062" cy="611067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DA366263-3955-4923-963A-57BF0D0C36EF}"/>
              </a:ext>
            </a:extLst>
          </p:cNvPr>
          <p:cNvSpPr txBox="1"/>
          <p:nvPr/>
        </p:nvSpPr>
        <p:spPr>
          <a:xfrm>
            <a:off x="390639" y="1271646"/>
            <a:ext cx="317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AD14; </a:t>
            </a:r>
            <a:r>
              <a:rPr lang="nl-NL" dirty="0" err="1"/>
              <a:t>loss</a:t>
            </a:r>
            <a:r>
              <a:rPr lang="nl-NL" dirty="0"/>
              <a:t> / 14q22.1 / ~375bp </a:t>
            </a:r>
            <a:r>
              <a:rPr lang="nl-NL" i="1" dirty="0"/>
              <a:t>GCH1</a:t>
            </a:r>
          </a:p>
        </p:txBody>
      </p:sp>
    </p:spTree>
    <p:extLst>
      <p:ext uri="{BB962C8B-B14F-4D97-AF65-F5344CB8AC3E}">
        <p14:creationId xmlns:p14="http://schemas.microsoft.com/office/powerpoint/2010/main" val="733776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620A1A41-EB7D-4D88-93CF-78DF730797CC}"/>
              </a:ext>
            </a:extLst>
          </p:cNvPr>
          <p:cNvSpPr txBox="1"/>
          <p:nvPr/>
        </p:nvSpPr>
        <p:spPr>
          <a:xfrm>
            <a:off x="144016" y="185256"/>
            <a:ext cx="3470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AD14; GCH1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F5A4449-9848-4366-B067-FA7F7A6DD4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101" t="50000" r="19816" b="34914"/>
          <a:stretch/>
        </p:blipFill>
        <p:spPr>
          <a:xfrm>
            <a:off x="570451" y="2361500"/>
            <a:ext cx="5956183" cy="13243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802F5D2-0212-48CD-856C-680040DAD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900" y="256470"/>
            <a:ext cx="2524477" cy="591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409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A8FF0229-3CF2-4327-82C0-8CEBF1408C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625" t="9778" r="12000" b="10889"/>
          <a:stretch/>
        </p:blipFill>
        <p:spPr>
          <a:xfrm>
            <a:off x="83975" y="393602"/>
            <a:ext cx="11645181" cy="5853711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A6BE4991-BBAF-45D5-9E92-C3F8230D77FC}"/>
              </a:ext>
            </a:extLst>
          </p:cNvPr>
          <p:cNvSpPr txBox="1"/>
          <p:nvPr/>
        </p:nvSpPr>
        <p:spPr>
          <a:xfrm>
            <a:off x="103615" y="1153032"/>
            <a:ext cx="6800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AD15; </a:t>
            </a:r>
            <a:r>
              <a:rPr lang="nl-NL" dirty="0" err="1"/>
              <a:t>gain</a:t>
            </a:r>
            <a:r>
              <a:rPr lang="nl-NL" dirty="0"/>
              <a:t> / 18p11.22p11.21 / ~3 mb </a:t>
            </a:r>
            <a:br>
              <a:rPr lang="nl-NL" dirty="0"/>
            </a:br>
            <a:r>
              <a:rPr lang="en-US" i="1" dirty="0"/>
              <a:t>GNAL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2385955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935D71E-E6F1-4B36-808D-2A1EF8FEF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721"/>
            <a:ext cx="12192000" cy="659455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1DF4ED2-D906-4428-BD72-9CB5A0E4A19B}"/>
              </a:ext>
            </a:extLst>
          </p:cNvPr>
          <p:cNvSpPr txBox="1"/>
          <p:nvPr/>
        </p:nvSpPr>
        <p:spPr>
          <a:xfrm>
            <a:off x="158619" y="1359504"/>
            <a:ext cx="3473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AD16; </a:t>
            </a:r>
            <a:r>
              <a:rPr lang="nl-NL" dirty="0" err="1"/>
              <a:t>loss</a:t>
            </a:r>
            <a:r>
              <a:rPr lang="nl-NL" dirty="0"/>
              <a:t> / 3p26~.1 / ~194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ITPR1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776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DB8EBC4C-107F-442A-A0F8-B76782E7CB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03" t="8226" r="57477" b="14465"/>
          <a:stretch/>
        </p:blipFill>
        <p:spPr>
          <a:xfrm>
            <a:off x="158620" y="677333"/>
            <a:ext cx="11652610" cy="603386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54B629D-44E4-4568-8ACD-ADE9E21BB822}"/>
              </a:ext>
            </a:extLst>
          </p:cNvPr>
          <p:cNvSpPr txBox="1"/>
          <p:nvPr/>
        </p:nvSpPr>
        <p:spPr>
          <a:xfrm>
            <a:off x="271508" y="1631720"/>
            <a:ext cx="4526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AD17; </a:t>
            </a:r>
            <a:r>
              <a:rPr lang="nl-NL" dirty="0" err="1"/>
              <a:t>loss</a:t>
            </a:r>
            <a:r>
              <a:rPr lang="nl-NL" dirty="0"/>
              <a:t> / 14q13.2q21.1 / ~3,5 mb</a:t>
            </a:r>
            <a:br>
              <a:rPr lang="nl-NL" dirty="0"/>
            </a:br>
            <a:r>
              <a:rPr lang="nl-NL" i="1" dirty="0"/>
              <a:t>NKX2-1</a:t>
            </a:r>
          </a:p>
        </p:txBody>
      </p:sp>
    </p:spTree>
    <p:extLst>
      <p:ext uri="{BB962C8B-B14F-4D97-AF65-F5344CB8AC3E}">
        <p14:creationId xmlns:p14="http://schemas.microsoft.com/office/powerpoint/2010/main" val="3094207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5CDBDE2-E4E5-4B4F-93A5-7FE151D927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53" t="8889" r="589" b="6111"/>
          <a:stretch/>
        </p:blipFill>
        <p:spPr>
          <a:xfrm>
            <a:off x="219463" y="335082"/>
            <a:ext cx="11040161" cy="587059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A0F3A82-7671-4AB0-84AB-D47BC3E08264}"/>
              </a:ext>
            </a:extLst>
          </p:cNvPr>
          <p:cNvSpPr txBox="1"/>
          <p:nvPr/>
        </p:nvSpPr>
        <p:spPr>
          <a:xfrm>
            <a:off x="219463" y="1145016"/>
            <a:ext cx="8949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AD18; </a:t>
            </a:r>
            <a:r>
              <a:rPr lang="nl-NL" dirty="0" err="1"/>
              <a:t>loss</a:t>
            </a:r>
            <a:r>
              <a:rPr lang="nl-NL" dirty="0"/>
              <a:t> / 14q13.3 / ~361 </a:t>
            </a:r>
            <a:r>
              <a:rPr lang="nl-NL" dirty="0" err="1"/>
              <a:t>kb</a:t>
            </a:r>
            <a:br>
              <a:rPr lang="nl-NL" dirty="0"/>
            </a:br>
            <a:r>
              <a:rPr lang="en-US" i="1" dirty="0"/>
              <a:t>NKX2-1</a:t>
            </a:r>
            <a:endParaRPr lang="nl-NL" i="1" dirty="0"/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80F531E8-4DA7-4B7E-A9C6-47949E668CE9}"/>
              </a:ext>
            </a:extLst>
          </p:cNvPr>
          <p:cNvCxnSpPr>
            <a:cxnSpLocks/>
          </p:cNvCxnSpPr>
          <p:nvPr/>
        </p:nvCxnSpPr>
        <p:spPr>
          <a:xfrm flipV="1">
            <a:off x="2667700" y="6205678"/>
            <a:ext cx="0" cy="2454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BDF5EC28-A668-496F-851F-779C4767081F}"/>
              </a:ext>
            </a:extLst>
          </p:cNvPr>
          <p:cNvSpPr txBox="1"/>
          <p:nvPr/>
        </p:nvSpPr>
        <p:spPr>
          <a:xfrm>
            <a:off x="2343733" y="6451134"/>
            <a:ext cx="647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NKX2-1</a:t>
            </a:r>
          </a:p>
        </p:txBody>
      </p:sp>
    </p:spTree>
    <p:extLst>
      <p:ext uri="{BB962C8B-B14F-4D97-AF65-F5344CB8AC3E}">
        <p14:creationId xmlns:p14="http://schemas.microsoft.com/office/powerpoint/2010/main" val="21353594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C4A588A3-CCE8-4127-B1B6-C36BBC6A86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67" t="7247" r="58234" b="18379"/>
          <a:stretch/>
        </p:blipFill>
        <p:spPr>
          <a:xfrm>
            <a:off x="146757" y="368366"/>
            <a:ext cx="11276900" cy="631408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B5FB2C4-E6E0-4198-8B44-658105F9061B}"/>
              </a:ext>
            </a:extLst>
          </p:cNvPr>
          <p:cNvSpPr txBox="1"/>
          <p:nvPr/>
        </p:nvSpPr>
        <p:spPr>
          <a:xfrm>
            <a:off x="248603" y="1496253"/>
            <a:ext cx="4499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AD19; </a:t>
            </a:r>
            <a:r>
              <a:rPr lang="nl-NL" dirty="0" err="1"/>
              <a:t>loss</a:t>
            </a:r>
            <a:r>
              <a:rPr lang="nl-NL" dirty="0"/>
              <a:t> / 7q21.3 / ~2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/>
              <a:t>~</a:t>
            </a:r>
            <a:r>
              <a:rPr lang="nl-NL" i="1" dirty="0"/>
              <a:t>SGCE</a:t>
            </a:r>
          </a:p>
        </p:txBody>
      </p:sp>
    </p:spTree>
    <p:extLst>
      <p:ext uri="{BB962C8B-B14F-4D97-AF65-F5344CB8AC3E}">
        <p14:creationId xmlns:p14="http://schemas.microsoft.com/office/powerpoint/2010/main" val="2540235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591DC28-776D-482D-9737-EFA4369F86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32" t="7415" r="56301" b="13674"/>
          <a:stretch/>
        </p:blipFill>
        <p:spPr>
          <a:xfrm>
            <a:off x="158619" y="233265"/>
            <a:ext cx="11435070" cy="641583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70BCD2B-8366-4CC1-9FD1-2082A4F345BE}"/>
              </a:ext>
            </a:extLst>
          </p:cNvPr>
          <p:cNvSpPr txBox="1"/>
          <p:nvPr/>
        </p:nvSpPr>
        <p:spPr>
          <a:xfrm>
            <a:off x="208660" y="1291771"/>
            <a:ext cx="4405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AD20; </a:t>
            </a:r>
            <a:r>
              <a:rPr lang="nl-NL" dirty="0" err="1"/>
              <a:t>loss</a:t>
            </a:r>
            <a:r>
              <a:rPr lang="nl-NL" dirty="0"/>
              <a:t> / 7q21.2q21.3 / ~2,2 mb</a:t>
            </a:r>
            <a:br>
              <a:rPr lang="nl-NL" dirty="0"/>
            </a:br>
            <a:r>
              <a:rPr lang="nl-NL" i="1" dirty="0"/>
              <a:t>SGCE</a:t>
            </a:r>
          </a:p>
        </p:txBody>
      </p:sp>
    </p:spTree>
    <p:extLst>
      <p:ext uri="{BB962C8B-B14F-4D97-AF65-F5344CB8AC3E}">
        <p14:creationId xmlns:p14="http://schemas.microsoft.com/office/powerpoint/2010/main" val="2152454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F31B6BA-A36E-4D53-8E4C-728A62CA18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46" t="7414" r="56072" b="13946"/>
          <a:stretch/>
        </p:blipFill>
        <p:spPr>
          <a:xfrm>
            <a:off x="677333" y="233263"/>
            <a:ext cx="11060577" cy="639749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970E9F1-08C6-447F-836A-B8FAB68A3F1F}"/>
              </a:ext>
            </a:extLst>
          </p:cNvPr>
          <p:cNvSpPr txBox="1"/>
          <p:nvPr/>
        </p:nvSpPr>
        <p:spPr>
          <a:xfrm>
            <a:off x="760293" y="1359505"/>
            <a:ext cx="3501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AD21; </a:t>
            </a:r>
            <a:r>
              <a:rPr lang="nl-NL" dirty="0" err="1"/>
              <a:t>loss</a:t>
            </a:r>
            <a:r>
              <a:rPr lang="nl-NL" dirty="0"/>
              <a:t> / 7q21.3 / ~516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SGCE</a:t>
            </a:r>
          </a:p>
        </p:txBody>
      </p:sp>
    </p:spTree>
    <p:extLst>
      <p:ext uri="{BB962C8B-B14F-4D97-AF65-F5344CB8AC3E}">
        <p14:creationId xmlns:p14="http://schemas.microsoft.com/office/powerpoint/2010/main" val="28061010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46340694-0DE9-4BB2-9593-09D638252F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14" t="6803" r="63496" b="17240"/>
          <a:stretch/>
        </p:blipFill>
        <p:spPr>
          <a:xfrm>
            <a:off x="158618" y="812801"/>
            <a:ext cx="11553167" cy="5653314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24F41096-562B-4086-9075-8D69406DA1B5}"/>
              </a:ext>
            </a:extLst>
          </p:cNvPr>
          <p:cNvSpPr txBox="1"/>
          <p:nvPr/>
        </p:nvSpPr>
        <p:spPr>
          <a:xfrm>
            <a:off x="271508" y="1891365"/>
            <a:ext cx="5223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AD22; </a:t>
            </a:r>
            <a:r>
              <a:rPr lang="nl-NL" dirty="0" err="1"/>
              <a:t>loss</a:t>
            </a:r>
            <a:r>
              <a:rPr lang="nl-NL" dirty="0"/>
              <a:t> / 2p22.3 / ~160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SPAST</a:t>
            </a:r>
          </a:p>
        </p:txBody>
      </p:sp>
    </p:spTree>
    <p:extLst>
      <p:ext uri="{BB962C8B-B14F-4D97-AF65-F5344CB8AC3E}">
        <p14:creationId xmlns:p14="http://schemas.microsoft.com/office/powerpoint/2010/main" val="3674650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4E03932-821E-4732-B2AB-1026BF5E1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500" t="8222" r="23750" b="10890"/>
          <a:stretch/>
        </p:blipFill>
        <p:spPr>
          <a:xfrm>
            <a:off x="282222" y="330975"/>
            <a:ext cx="11622550" cy="6251213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67CFB952-51FF-47D2-A47D-7621B2A2276B}"/>
              </a:ext>
            </a:extLst>
          </p:cNvPr>
          <p:cNvSpPr txBox="1"/>
          <p:nvPr/>
        </p:nvSpPr>
        <p:spPr>
          <a:xfrm>
            <a:off x="387796" y="1351697"/>
            <a:ext cx="8194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AD2; </a:t>
            </a:r>
            <a:r>
              <a:rPr lang="nl-NL" dirty="0" err="1"/>
              <a:t>loss</a:t>
            </a:r>
            <a:r>
              <a:rPr lang="nl-NL" dirty="0"/>
              <a:t> / 18p11 / ~13,5 mb </a:t>
            </a:r>
          </a:p>
          <a:p>
            <a:r>
              <a:rPr lang="nl-NL" dirty="0" err="1"/>
              <a:t>chromosome</a:t>
            </a:r>
            <a:r>
              <a:rPr lang="nl-NL" dirty="0"/>
              <a:t> 18p </a:t>
            </a:r>
            <a:r>
              <a:rPr lang="nl-NL" dirty="0" err="1"/>
              <a:t>deletion</a:t>
            </a:r>
            <a:r>
              <a:rPr lang="nl-NL" dirty="0"/>
              <a:t> </a:t>
            </a:r>
            <a:r>
              <a:rPr lang="nl-NL" dirty="0" err="1"/>
              <a:t>syndrome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29251714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F02C6CC-9471-4FF4-A74E-51C52B1A3C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333" t="51154" r="18381" b="32645"/>
          <a:stretch/>
        </p:blipFill>
        <p:spPr>
          <a:xfrm>
            <a:off x="713502" y="2586444"/>
            <a:ext cx="5521835" cy="137595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D2EA64C-4124-43A0-8CD3-C062353DA5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340" t="22656" r="10286" b="10296"/>
          <a:stretch/>
        </p:blipFill>
        <p:spPr>
          <a:xfrm>
            <a:off x="6644640" y="575391"/>
            <a:ext cx="1698172" cy="474554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964AFF1-4CCD-44A6-A15E-97B0D2452037}"/>
              </a:ext>
            </a:extLst>
          </p:cNvPr>
          <p:cNvSpPr txBox="1"/>
          <p:nvPr/>
        </p:nvSpPr>
        <p:spPr>
          <a:xfrm>
            <a:off x="28735" y="206058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AD22; SPAST </a:t>
            </a:r>
            <a:r>
              <a:rPr lang="nl-NL" i="1" dirty="0" err="1"/>
              <a:t>deletion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427586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571B592D-124B-4926-A413-498EB35316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93" t="9048" r="63877" b="13946"/>
          <a:stretch/>
        </p:blipFill>
        <p:spPr>
          <a:xfrm>
            <a:off x="311337" y="575733"/>
            <a:ext cx="11426573" cy="589038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1C2AA99-4098-47FD-96CD-DCBA773031DE}"/>
              </a:ext>
            </a:extLst>
          </p:cNvPr>
          <p:cNvSpPr txBox="1"/>
          <p:nvPr/>
        </p:nvSpPr>
        <p:spPr>
          <a:xfrm>
            <a:off x="454090" y="1530120"/>
            <a:ext cx="3488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AD23; </a:t>
            </a:r>
            <a:r>
              <a:rPr lang="nl-NL" dirty="0" err="1"/>
              <a:t>loss</a:t>
            </a:r>
            <a:r>
              <a:rPr lang="nl-NL" dirty="0"/>
              <a:t> / 2p22.3 / ~88,005bp </a:t>
            </a:r>
            <a:br>
              <a:rPr lang="nl-NL" dirty="0"/>
            </a:br>
            <a:r>
              <a:rPr lang="nl-NL" i="1" dirty="0"/>
              <a:t>SPAST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16246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EBDAB62-4AC7-4635-A829-6A0BA1D736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43" t="7959" r="60052" b="14489"/>
          <a:stretch/>
        </p:blipFill>
        <p:spPr>
          <a:xfrm>
            <a:off x="130629" y="270587"/>
            <a:ext cx="11587238" cy="606339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A01D90D-9C6F-421B-B5C2-8352235A29A3}"/>
              </a:ext>
            </a:extLst>
          </p:cNvPr>
          <p:cNvSpPr txBox="1"/>
          <p:nvPr/>
        </p:nvSpPr>
        <p:spPr>
          <a:xfrm>
            <a:off x="130628" y="1235326"/>
            <a:ext cx="5246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AR1; </a:t>
            </a:r>
            <a:r>
              <a:rPr lang="nl-NL" dirty="0" err="1"/>
              <a:t>loss</a:t>
            </a:r>
            <a:r>
              <a:rPr lang="nl-NL" dirty="0"/>
              <a:t> / 12q13.3 / ~10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B4GALNT1</a:t>
            </a:r>
          </a:p>
        </p:txBody>
      </p:sp>
    </p:spTree>
    <p:extLst>
      <p:ext uri="{BB962C8B-B14F-4D97-AF65-F5344CB8AC3E}">
        <p14:creationId xmlns:p14="http://schemas.microsoft.com/office/powerpoint/2010/main" val="40440339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FF3F852-22C3-4C9A-B14D-A9132569A0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16" t="8504" r="59821" b="15578"/>
          <a:stretch/>
        </p:blipFill>
        <p:spPr>
          <a:xfrm>
            <a:off x="574532" y="270585"/>
            <a:ext cx="11486840" cy="5893147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0C441DB-166B-4D56-AF52-84EAC6B3428D}"/>
              </a:ext>
            </a:extLst>
          </p:cNvPr>
          <p:cNvSpPr txBox="1"/>
          <p:nvPr/>
        </p:nvSpPr>
        <p:spPr>
          <a:xfrm>
            <a:off x="574531" y="1235327"/>
            <a:ext cx="3712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AR2; </a:t>
            </a:r>
            <a:r>
              <a:rPr lang="nl-NL" dirty="0" err="1"/>
              <a:t>loss</a:t>
            </a:r>
            <a:r>
              <a:rPr lang="nl-NL" dirty="0"/>
              <a:t> / 8p11.23 / ~5,7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i="1" dirty="0"/>
              <a:t>DDHD2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81988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50816CBE-0D41-4DF2-BAEC-E3B70DDF48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87" t="8775" r="63419" b="12041"/>
          <a:stretch/>
        </p:blipFill>
        <p:spPr>
          <a:xfrm>
            <a:off x="130629" y="519290"/>
            <a:ext cx="11353958" cy="6068122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646D681-1334-49F2-99B6-B5187C31F878}"/>
              </a:ext>
            </a:extLst>
          </p:cNvPr>
          <p:cNvSpPr txBox="1"/>
          <p:nvPr/>
        </p:nvSpPr>
        <p:spPr>
          <a:xfrm>
            <a:off x="130628" y="1399376"/>
            <a:ext cx="3317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AR3; </a:t>
            </a:r>
            <a:r>
              <a:rPr lang="nl-NL" dirty="0" err="1"/>
              <a:t>loss</a:t>
            </a:r>
            <a:r>
              <a:rPr lang="nl-NL" dirty="0"/>
              <a:t> / 6p25.1 / ~670bp </a:t>
            </a:r>
            <a:br>
              <a:rPr lang="nl-NL" dirty="0"/>
            </a:br>
            <a:r>
              <a:rPr lang="nl-NL" i="1" dirty="0"/>
              <a:t>FARS2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69189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FC06E77B-D3CD-4418-95A7-96112F1F65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7" t="25205" r="9884" b="5672"/>
          <a:stretch/>
        </p:blipFill>
        <p:spPr>
          <a:xfrm>
            <a:off x="519420" y="964015"/>
            <a:ext cx="8685616" cy="4212000"/>
          </a:xfrm>
          <a:prstGeom prst="rect">
            <a:avLst/>
          </a:prstGeom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449DDD73-F8B3-42DE-82F2-8D525754F69A}"/>
              </a:ext>
            </a:extLst>
          </p:cNvPr>
          <p:cNvSpPr/>
          <p:nvPr/>
        </p:nvSpPr>
        <p:spPr>
          <a:xfrm>
            <a:off x="3602877" y="799750"/>
            <a:ext cx="792000" cy="4428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44E33FF-5381-4050-A87A-27F51A1DAD3D}"/>
              </a:ext>
            </a:extLst>
          </p:cNvPr>
          <p:cNvSpPr txBox="1"/>
          <p:nvPr/>
        </p:nvSpPr>
        <p:spPr>
          <a:xfrm>
            <a:off x="482683" y="490056"/>
            <a:ext cx="2381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AR3; FARS2 </a:t>
            </a:r>
            <a:r>
              <a:rPr lang="nl-NL" i="1" dirty="0" err="1"/>
              <a:t>deletion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27365820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9A6FFE2B-5C64-4E49-B288-1540BE91CF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51" t="8844" r="60969" b="17755"/>
          <a:stretch/>
        </p:blipFill>
        <p:spPr>
          <a:xfrm>
            <a:off x="652152" y="598312"/>
            <a:ext cx="11437210" cy="5947114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2CECF49-A4D2-4EAF-9F93-E2712028EB4C}"/>
              </a:ext>
            </a:extLst>
          </p:cNvPr>
          <p:cNvSpPr txBox="1"/>
          <p:nvPr/>
        </p:nvSpPr>
        <p:spPr>
          <a:xfrm>
            <a:off x="652151" y="1591287"/>
            <a:ext cx="449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AR4; </a:t>
            </a:r>
            <a:r>
              <a:rPr lang="nl-NL" dirty="0" err="1"/>
              <a:t>loss</a:t>
            </a:r>
            <a:r>
              <a:rPr lang="nl-NL" dirty="0"/>
              <a:t> / 14q31.3 / ~15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GALC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76955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D4BD50A-6BB8-4EE6-82EC-601949C072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50" t="8776" r="60664" b="13129"/>
          <a:stretch/>
        </p:blipFill>
        <p:spPr>
          <a:xfrm>
            <a:off x="121298" y="342337"/>
            <a:ext cx="11201458" cy="6147771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D913129-9B7B-42D8-96D9-8A1D22F856F8}"/>
              </a:ext>
            </a:extLst>
          </p:cNvPr>
          <p:cNvSpPr txBox="1"/>
          <p:nvPr/>
        </p:nvSpPr>
        <p:spPr>
          <a:xfrm>
            <a:off x="208173" y="1246616"/>
            <a:ext cx="4623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AR5; </a:t>
            </a:r>
            <a:r>
              <a:rPr lang="nl-NL" dirty="0" err="1"/>
              <a:t>loss</a:t>
            </a:r>
            <a:r>
              <a:rPr lang="nl-NL" dirty="0"/>
              <a:t> / 14q31.3 / ~16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GALC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08483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387E19E-BDA6-4D48-8A61-24C498967B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63" t="9320" r="62346" b="11224"/>
          <a:stretch/>
        </p:blipFill>
        <p:spPr>
          <a:xfrm>
            <a:off x="485422" y="327150"/>
            <a:ext cx="10455353" cy="653085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AD91883-27DA-471E-9533-1A51B12C7120}"/>
              </a:ext>
            </a:extLst>
          </p:cNvPr>
          <p:cNvSpPr txBox="1"/>
          <p:nvPr/>
        </p:nvSpPr>
        <p:spPr>
          <a:xfrm>
            <a:off x="807339" y="1393371"/>
            <a:ext cx="4788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AR6; </a:t>
            </a:r>
            <a:r>
              <a:rPr lang="nl-NL" dirty="0" err="1"/>
              <a:t>loss</a:t>
            </a:r>
            <a:r>
              <a:rPr lang="nl-NL" dirty="0"/>
              <a:t> / 7q11.21 / ~4,9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KCTD7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1772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65D771F1-A12D-4910-AC1D-C327189747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41" t="8232" r="62500" b="13129"/>
          <a:stretch/>
        </p:blipFill>
        <p:spPr>
          <a:xfrm>
            <a:off x="121297" y="372534"/>
            <a:ext cx="11729444" cy="6096802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80ED20D0-68A1-4ECE-B67F-29B4EED038D7}"/>
              </a:ext>
            </a:extLst>
          </p:cNvPr>
          <p:cNvSpPr txBox="1"/>
          <p:nvPr/>
        </p:nvSpPr>
        <p:spPr>
          <a:xfrm>
            <a:off x="247131" y="1389537"/>
            <a:ext cx="389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AR7; </a:t>
            </a:r>
            <a:r>
              <a:rPr lang="nl-NL" dirty="0" err="1"/>
              <a:t>loss</a:t>
            </a:r>
            <a:r>
              <a:rPr lang="nl-NL" dirty="0"/>
              <a:t> / 20p13 / ~1,1 mb </a:t>
            </a:r>
            <a:br>
              <a:rPr lang="nl-NL" dirty="0"/>
            </a:br>
            <a:r>
              <a:rPr lang="nl-NL" i="1" dirty="0"/>
              <a:t>PANK2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784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39687735-C46F-4194-A2A7-F6E0F4005C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52" t="9450" r="50037" b="27187"/>
          <a:stretch/>
        </p:blipFill>
        <p:spPr>
          <a:xfrm>
            <a:off x="1422401" y="243280"/>
            <a:ext cx="10038812" cy="656605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1CA6348-B47D-449F-8ED4-C2EB75D11156}"/>
              </a:ext>
            </a:extLst>
          </p:cNvPr>
          <p:cNvSpPr txBox="1"/>
          <p:nvPr/>
        </p:nvSpPr>
        <p:spPr>
          <a:xfrm>
            <a:off x="1422400" y="1382082"/>
            <a:ext cx="4080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AD3; </a:t>
            </a:r>
            <a:r>
              <a:rPr lang="nl-NL" dirty="0" err="1"/>
              <a:t>loss</a:t>
            </a:r>
            <a:r>
              <a:rPr lang="nl-NL" dirty="0"/>
              <a:t> / 2q37 / ~4,5 mb </a:t>
            </a:r>
          </a:p>
          <a:p>
            <a:r>
              <a:rPr lang="nl-NL" dirty="0"/>
              <a:t>2q37 </a:t>
            </a:r>
            <a:r>
              <a:rPr lang="nl-NL" dirty="0" err="1"/>
              <a:t>deletion</a:t>
            </a:r>
            <a:r>
              <a:rPr lang="nl-NL" dirty="0"/>
              <a:t> </a:t>
            </a:r>
            <a:r>
              <a:rPr lang="nl-NL" dirty="0" err="1"/>
              <a:t>syndrome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65793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6F975119-3606-4B48-BF89-DF9B58170F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59" t="8232" r="61658" b="15034"/>
          <a:stretch/>
        </p:blipFill>
        <p:spPr>
          <a:xfrm>
            <a:off x="566455" y="553156"/>
            <a:ext cx="11467400" cy="6158037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BC7C439-83ED-4562-B84A-B55B4F6B8467}"/>
              </a:ext>
            </a:extLst>
          </p:cNvPr>
          <p:cNvSpPr txBox="1"/>
          <p:nvPr/>
        </p:nvSpPr>
        <p:spPr>
          <a:xfrm>
            <a:off x="566455" y="1533014"/>
            <a:ext cx="3435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AR8; </a:t>
            </a:r>
            <a:r>
              <a:rPr lang="nl-NL" dirty="0" err="1"/>
              <a:t>loss</a:t>
            </a:r>
            <a:r>
              <a:rPr lang="nl-NL" dirty="0"/>
              <a:t> / 11p13 / ~3,1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i="1" dirty="0"/>
              <a:t>PDHX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97879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3E22514-2E03-4B6C-875C-88C1247ADA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71" t="9320" r="56072" b="27308"/>
          <a:stretch/>
        </p:blipFill>
        <p:spPr>
          <a:xfrm>
            <a:off x="135194" y="200606"/>
            <a:ext cx="10374762" cy="663794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B7ED84C-8D8D-4C4B-B638-7AC4E891EA7F}"/>
              </a:ext>
            </a:extLst>
          </p:cNvPr>
          <p:cNvSpPr txBox="1"/>
          <p:nvPr/>
        </p:nvSpPr>
        <p:spPr>
          <a:xfrm>
            <a:off x="135194" y="1273858"/>
            <a:ext cx="3975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AR9; </a:t>
            </a:r>
            <a:r>
              <a:rPr lang="nl-NL" dirty="0" err="1"/>
              <a:t>gain</a:t>
            </a:r>
            <a:r>
              <a:rPr lang="nl-NL" dirty="0"/>
              <a:t> / 15q21.1 / ~18,5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i="1" dirty="0"/>
              <a:t>SPG11</a:t>
            </a:r>
          </a:p>
        </p:txBody>
      </p:sp>
    </p:spTree>
    <p:extLst>
      <p:ext uri="{BB962C8B-B14F-4D97-AF65-F5344CB8AC3E}">
        <p14:creationId xmlns:p14="http://schemas.microsoft.com/office/powerpoint/2010/main" val="3694435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702B579F-639A-4579-B58D-841A700BD8E0}"/>
              </a:ext>
            </a:extLst>
          </p:cNvPr>
          <p:cNvSpPr txBox="1"/>
          <p:nvPr/>
        </p:nvSpPr>
        <p:spPr>
          <a:xfrm>
            <a:off x="60125" y="218812"/>
            <a:ext cx="3219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AR9; SPG11 </a:t>
            </a:r>
            <a:r>
              <a:rPr lang="nl-NL" i="1" dirty="0" err="1"/>
              <a:t>duplication</a:t>
            </a:r>
            <a:endParaRPr lang="nl-NL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E971B2B-1816-4174-8588-A48A6AFB93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092" t="41274" r="19083" b="30673"/>
          <a:stretch/>
        </p:blipFill>
        <p:spPr>
          <a:xfrm>
            <a:off x="591237" y="1325917"/>
            <a:ext cx="4384317" cy="166102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F119E49-EB8C-45AE-92E1-86AAC62D04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092" t="68675" r="18991" b="6860"/>
          <a:stretch/>
        </p:blipFill>
        <p:spPr>
          <a:xfrm>
            <a:off x="827014" y="3724713"/>
            <a:ext cx="3912765" cy="246602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FB6C935-EEC2-477B-8916-2ED09CFD3C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51" t="17137" r="9909" b="4903"/>
          <a:stretch/>
        </p:blipFill>
        <p:spPr>
          <a:xfrm>
            <a:off x="5788407" y="218812"/>
            <a:ext cx="2374081" cy="616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609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D4F773CB-1C85-40F4-B4B1-19EF6FCCD2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51" t="10119" r="67075" b="26479"/>
          <a:stretch/>
        </p:blipFill>
        <p:spPr>
          <a:xfrm>
            <a:off x="392456" y="379835"/>
            <a:ext cx="11173787" cy="547909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288E655-CE44-4E9E-A48A-CB86F4FBF20F}"/>
              </a:ext>
            </a:extLst>
          </p:cNvPr>
          <p:cNvSpPr txBox="1"/>
          <p:nvPr/>
        </p:nvSpPr>
        <p:spPr>
          <a:xfrm>
            <a:off x="625756" y="1265813"/>
            <a:ext cx="4332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AR10 ; </a:t>
            </a:r>
            <a:r>
              <a:rPr lang="nl-NL" dirty="0" err="1"/>
              <a:t>loss</a:t>
            </a:r>
            <a:r>
              <a:rPr lang="nl-NL" dirty="0"/>
              <a:t> / 15q21.1 / ~4,5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SPG11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73932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29DD847E-E0F1-46BC-B9AC-309E76968D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30" t="15431" r="63342" b="24014"/>
          <a:stretch/>
        </p:blipFill>
        <p:spPr>
          <a:xfrm>
            <a:off x="135193" y="198234"/>
            <a:ext cx="11277873" cy="640308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3E499CC2-DD81-4CAD-93A4-26F0D4B7C076}"/>
              </a:ext>
            </a:extLst>
          </p:cNvPr>
          <p:cNvSpPr txBox="1"/>
          <p:nvPr/>
        </p:nvSpPr>
        <p:spPr>
          <a:xfrm>
            <a:off x="135192" y="704042"/>
            <a:ext cx="4050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AR11; </a:t>
            </a:r>
            <a:r>
              <a:rPr lang="nl-NL" dirty="0" err="1"/>
              <a:t>loss</a:t>
            </a:r>
            <a:r>
              <a:rPr lang="nl-NL" dirty="0"/>
              <a:t> / 15q21.1 / ~4,6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SPG11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70028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7F307425-37F0-46FC-8713-94269186F5DF}"/>
              </a:ext>
            </a:extLst>
          </p:cNvPr>
          <p:cNvSpPr txBox="1"/>
          <p:nvPr/>
        </p:nvSpPr>
        <p:spPr>
          <a:xfrm>
            <a:off x="60125" y="218812"/>
            <a:ext cx="3219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AR11; SPG11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43BA189-FF05-4AD2-B4A4-113723FEEB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60" t="44862" r="68991" b="33609"/>
          <a:stretch/>
        </p:blipFill>
        <p:spPr>
          <a:xfrm>
            <a:off x="645952" y="1526795"/>
            <a:ext cx="4149753" cy="129190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1B55933-90B4-43FD-87AF-C7AB0FBC73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76" t="17136" r="60367" b="9144"/>
          <a:stretch/>
        </p:blipFill>
        <p:spPr>
          <a:xfrm>
            <a:off x="6065239" y="403478"/>
            <a:ext cx="2214693" cy="556133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3060572-810E-467B-9523-3E79CE0390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67" t="65739" r="68807" b="10774"/>
          <a:stretch/>
        </p:blipFill>
        <p:spPr>
          <a:xfrm>
            <a:off x="939567" y="3376569"/>
            <a:ext cx="3397541" cy="207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421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B73F6AD7-5971-4406-A2ED-24015391AF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45" t="10409" r="64796" b="27307"/>
          <a:stretch/>
        </p:blipFill>
        <p:spPr>
          <a:xfrm>
            <a:off x="666044" y="554486"/>
            <a:ext cx="10758263" cy="6126232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D1AA2EBE-B0C9-4A42-B913-C4F3297A9911}"/>
              </a:ext>
            </a:extLst>
          </p:cNvPr>
          <p:cNvSpPr txBox="1"/>
          <p:nvPr/>
        </p:nvSpPr>
        <p:spPr>
          <a:xfrm>
            <a:off x="666043" y="1630956"/>
            <a:ext cx="4023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AR12; </a:t>
            </a:r>
            <a:r>
              <a:rPr lang="nl-NL" dirty="0" err="1"/>
              <a:t>loss</a:t>
            </a:r>
            <a:r>
              <a:rPr lang="nl-NL" dirty="0"/>
              <a:t> / 15q21.1 / ~1,6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SPG11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46213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E2F34ED-EBD4-4E2A-882F-30043B312DBD}"/>
              </a:ext>
            </a:extLst>
          </p:cNvPr>
          <p:cNvSpPr txBox="1"/>
          <p:nvPr/>
        </p:nvSpPr>
        <p:spPr>
          <a:xfrm>
            <a:off x="60125" y="218812"/>
            <a:ext cx="3219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AR12; SPG11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2D69191-0194-400F-9F46-213B93EFDD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93" t="17788" r="60642" b="8818"/>
          <a:stretch/>
        </p:blipFill>
        <p:spPr>
          <a:xfrm>
            <a:off x="6400798" y="847287"/>
            <a:ext cx="1988193" cy="502632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C7EA847-B8EA-46F7-85D9-D3A15DA5C9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93" t="43231" r="69999" b="33283"/>
          <a:stretch/>
        </p:blipFill>
        <p:spPr>
          <a:xfrm>
            <a:off x="1023456" y="1700033"/>
            <a:ext cx="3982880" cy="139886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4186057-A4BB-4201-9AA5-CA78EF990E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00" t="65739" r="69083" b="10448"/>
          <a:stretch/>
        </p:blipFill>
        <p:spPr>
          <a:xfrm>
            <a:off x="1483272" y="3531765"/>
            <a:ext cx="3063248" cy="187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19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4EB3715-66CA-40CA-A897-32DDDA5AC0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70" t="8503" r="65944" b="27308"/>
          <a:stretch/>
        </p:blipFill>
        <p:spPr>
          <a:xfrm>
            <a:off x="219463" y="85003"/>
            <a:ext cx="11024270" cy="627770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03855BF-AAD9-4727-BF34-FD2D1BAF3B19}"/>
              </a:ext>
            </a:extLst>
          </p:cNvPr>
          <p:cNvSpPr txBox="1"/>
          <p:nvPr/>
        </p:nvSpPr>
        <p:spPr>
          <a:xfrm>
            <a:off x="318213" y="1228388"/>
            <a:ext cx="4027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AR13; </a:t>
            </a:r>
            <a:r>
              <a:rPr lang="nl-NL" dirty="0" err="1"/>
              <a:t>loss</a:t>
            </a:r>
            <a:r>
              <a:rPr lang="nl-NL" dirty="0"/>
              <a:t> / 15q21.1 / ~4,6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SPG11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60267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000DF81C-2277-4531-A37D-E8E5C6B2BD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87" t="10748" r="66097" b="27483"/>
          <a:stretch/>
        </p:blipFill>
        <p:spPr>
          <a:xfrm>
            <a:off x="346652" y="201336"/>
            <a:ext cx="11599795" cy="589466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90AB1F5-7042-4B27-BC01-E09DAAAEEACC}"/>
              </a:ext>
            </a:extLst>
          </p:cNvPr>
          <p:cNvSpPr txBox="1"/>
          <p:nvPr/>
        </p:nvSpPr>
        <p:spPr>
          <a:xfrm>
            <a:off x="346651" y="1104001"/>
            <a:ext cx="4888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AR14; </a:t>
            </a:r>
            <a:r>
              <a:rPr lang="nl-NL" dirty="0" err="1"/>
              <a:t>loss</a:t>
            </a:r>
            <a:r>
              <a:rPr lang="nl-NL" dirty="0"/>
              <a:t> / 15q21.1 / ~4,6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SPG11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254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54D05CC0-A7D2-4848-AC60-BE2D97099E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37" t="8445" r="5187" b="10666"/>
          <a:stretch/>
        </p:blipFill>
        <p:spPr>
          <a:xfrm>
            <a:off x="113356" y="383822"/>
            <a:ext cx="11791416" cy="5863491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0A7CAD57-7C50-404C-B568-DA994E9440EE}"/>
              </a:ext>
            </a:extLst>
          </p:cNvPr>
          <p:cNvSpPr txBox="1"/>
          <p:nvPr/>
        </p:nvSpPr>
        <p:spPr>
          <a:xfrm>
            <a:off x="113355" y="1243343"/>
            <a:ext cx="5381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AD4; </a:t>
            </a:r>
            <a:r>
              <a:rPr lang="nl-NL" dirty="0" err="1"/>
              <a:t>loss</a:t>
            </a:r>
            <a:r>
              <a:rPr lang="nl-NL" dirty="0"/>
              <a:t> / 16p11.2 / ~730 </a:t>
            </a:r>
            <a:r>
              <a:rPr lang="nl-NL" dirty="0" err="1"/>
              <a:t>kb</a:t>
            </a:r>
            <a:endParaRPr lang="nl-NL" dirty="0"/>
          </a:p>
          <a:p>
            <a:r>
              <a:rPr lang="nl-NL" dirty="0"/>
              <a:t>16p11.2 </a:t>
            </a:r>
            <a:r>
              <a:rPr lang="nl-NL" dirty="0" err="1"/>
              <a:t>microdeletion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44304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CC9AC6B1-96E2-4003-867C-67EB0FE330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99" t="8503" r="65408" b="27308"/>
          <a:stretch/>
        </p:blipFill>
        <p:spPr>
          <a:xfrm>
            <a:off x="219463" y="654537"/>
            <a:ext cx="11351648" cy="5768561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21A5A4F5-59AA-4D78-9B39-1971A8195B2C}"/>
              </a:ext>
            </a:extLst>
          </p:cNvPr>
          <p:cNvSpPr txBox="1"/>
          <p:nvPr/>
        </p:nvSpPr>
        <p:spPr>
          <a:xfrm>
            <a:off x="231238" y="1748478"/>
            <a:ext cx="3376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AR15; </a:t>
            </a:r>
            <a:r>
              <a:rPr lang="nl-NL" dirty="0" err="1"/>
              <a:t>loss</a:t>
            </a:r>
            <a:r>
              <a:rPr lang="nl-NL" dirty="0"/>
              <a:t> / 15q21.1 / ~4,6 </a:t>
            </a:r>
            <a:r>
              <a:rPr lang="nl-NL" dirty="0" err="1"/>
              <a:t>kb</a:t>
            </a:r>
            <a:r>
              <a:rPr lang="nl-NL" dirty="0"/>
              <a:t> </a:t>
            </a:r>
            <a:r>
              <a:rPr lang="nl-NL" i="1" dirty="0"/>
              <a:t>SPG11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98850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FE7B9FFB-73BE-404C-BE2B-4F26AE255D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24" t="8471" r="65252" b="27308"/>
          <a:stretch/>
        </p:blipFill>
        <p:spPr>
          <a:xfrm>
            <a:off x="722490" y="368240"/>
            <a:ext cx="10832696" cy="5985198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BB4ADD0D-2FCA-4891-BA0E-CD80A87D68AE}"/>
              </a:ext>
            </a:extLst>
          </p:cNvPr>
          <p:cNvSpPr txBox="1"/>
          <p:nvPr/>
        </p:nvSpPr>
        <p:spPr>
          <a:xfrm>
            <a:off x="722488" y="1514938"/>
            <a:ext cx="3581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AR16; </a:t>
            </a:r>
            <a:r>
              <a:rPr lang="nl-NL" dirty="0" err="1"/>
              <a:t>loss</a:t>
            </a:r>
            <a:r>
              <a:rPr lang="nl-NL" dirty="0"/>
              <a:t> / 16q24.3 / ~25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i="1" dirty="0"/>
              <a:t>SPG7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99716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8E4F570-A7C3-4135-B02E-380025FAC7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095" t="62952" r="17905" b="14360"/>
          <a:stretch/>
        </p:blipFill>
        <p:spPr>
          <a:xfrm>
            <a:off x="740230" y="1727864"/>
            <a:ext cx="3955677" cy="252409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4D2FCFA-C705-441F-8EEC-C24A50E507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762" t="20286" r="8667" b="22487"/>
          <a:stretch/>
        </p:blipFill>
        <p:spPr>
          <a:xfrm>
            <a:off x="5869577" y="548639"/>
            <a:ext cx="2534193" cy="446749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BA641A0-7A6C-47D0-98D2-DCBF673F4B03}"/>
              </a:ext>
            </a:extLst>
          </p:cNvPr>
          <p:cNvSpPr txBox="1"/>
          <p:nvPr/>
        </p:nvSpPr>
        <p:spPr>
          <a:xfrm>
            <a:off x="28735" y="206058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AR16; SPG7 </a:t>
            </a:r>
            <a:r>
              <a:rPr lang="nl-NL" i="1" dirty="0" err="1"/>
              <a:t>deletion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14849968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DD2B284-EFBC-46D3-989B-4018EC1CE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19" t="8960" r="65596" b="21315"/>
          <a:stretch/>
        </p:blipFill>
        <p:spPr>
          <a:xfrm>
            <a:off x="150090" y="159076"/>
            <a:ext cx="11814900" cy="6173991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805E345-8A0E-4DE4-ABEA-F0EFA9EA8B87}"/>
              </a:ext>
            </a:extLst>
          </p:cNvPr>
          <p:cNvSpPr txBox="1"/>
          <p:nvPr/>
        </p:nvSpPr>
        <p:spPr>
          <a:xfrm>
            <a:off x="227009" y="1236570"/>
            <a:ext cx="586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AR17; </a:t>
            </a:r>
            <a:r>
              <a:rPr lang="nl-NL" dirty="0" err="1"/>
              <a:t>loss</a:t>
            </a:r>
            <a:r>
              <a:rPr lang="nl-NL" dirty="0"/>
              <a:t> / 16q24.3 / ~25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i="1" dirty="0"/>
              <a:t>SPG7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83301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71328141-9159-47AE-A8CD-04D81CFBD3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94" t="7737" r="64908" b="27308"/>
          <a:stretch/>
        </p:blipFill>
        <p:spPr>
          <a:xfrm>
            <a:off x="477459" y="159076"/>
            <a:ext cx="10985024" cy="599336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EBAB9A3C-7C88-4CCF-BA31-C1422F52A85E}"/>
              </a:ext>
            </a:extLst>
          </p:cNvPr>
          <p:cNvSpPr txBox="1"/>
          <p:nvPr/>
        </p:nvSpPr>
        <p:spPr>
          <a:xfrm>
            <a:off x="477458" y="1256475"/>
            <a:ext cx="532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AR18; </a:t>
            </a:r>
            <a:r>
              <a:rPr lang="nl-NL" dirty="0" err="1"/>
              <a:t>loss</a:t>
            </a:r>
            <a:r>
              <a:rPr lang="nl-NL" dirty="0"/>
              <a:t> / 16q24.3 / ~1,4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SPG7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97932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A24178B-83DE-4E65-80E3-81190AD74E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429" t="53471" r="16000" b="30275"/>
          <a:stretch/>
        </p:blipFill>
        <p:spPr>
          <a:xfrm>
            <a:off x="113212" y="2360023"/>
            <a:ext cx="6368152" cy="1567543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A9239B0-B6BB-4171-B272-3B90583AF1DE}"/>
              </a:ext>
            </a:extLst>
          </p:cNvPr>
          <p:cNvSpPr txBox="1"/>
          <p:nvPr/>
        </p:nvSpPr>
        <p:spPr>
          <a:xfrm>
            <a:off x="28735" y="206058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AR18; SPG7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F86767C-6235-466B-BFE3-2941A70CB6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667" t="23672" r="6952" b="8264"/>
          <a:stretch/>
        </p:blipFill>
        <p:spPr>
          <a:xfrm>
            <a:off x="6574971" y="440797"/>
            <a:ext cx="1776549" cy="512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5456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EE2EE7DD-B241-46EE-8BBB-3858A27A6E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62" t="8226" r="72339" b="27308"/>
          <a:stretch/>
        </p:blipFill>
        <p:spPr>
          <a:xfrm>
            <a:off x="150090" y="418153"/>
            <a:ext cx="11511331" cy="593528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CE2CF7D-72FA-4B9C-BD13-AFE5556419F1}"/>
              </a:ext>
            </a:extLst>
          </p:cNvPr>
          <p:cNvSpPr txBox="1"/>
          <p:nvPr/>
        </p:nvSpPr>
        <p:spPr>
          <a:xfrm>
            <a:off x="233515" y="1546133"/>
            <a:ext cx="3105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AR19; </a:t>
            </a:r>
            <a:r>
              <a:rPr lang="nl-NL" dirty="0" err="1"/>
              <a:t>loss</a:t>
            </a:r>
            <a:r>
              <a:rPr lang="nl-NL" dirty="0"/>
              <a:t> / 16q24.3 / ~200bp</a:t>
            </a:r>
            <a:br>
              <a:rPr lang="nl-NL" dirty="0"/>
            </a:br>
            <a:r>
              <a:rPr lang="nl-NL" i="1" dirty="0"/>
              <a:t>SPG7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2528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036C0F20-C4A7-41DE-A234-F5BA1EF471B9}"/>
              </a:ext>
            </a:extLst>
          </p:cNvPr>
          <p:cNvSpPr txBox="1"/>
          <p:nvPr/>
        </p:nvSpPr>
        <p:spPr>
          <a:xfrm>
            <a:off x="28735" y="206058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AR19; SPG7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71DB857-00CF-4E06-A7D3-7714C5D2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62" t="42296" r="19333" b="29937"/>
          <a:stretch/>
        </p:blipFill>
        <p:spPr>
          <a:xfrm>
            <a:off x="348344" y="2220685"/>
            <a:ext cx="5371492" cy="21074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1EF5C77-223D-4814-B294-16CF182C82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464" t="14868" r="9981" b="3186"/>
          <a:stretch/>
        </p:blipFill>
        <p:spPr>
          <a:xfrm>
            <a:off x="6322422" y="390724"/>
            <a:ext cx="2255521" cy="606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547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0BD3F0E5-705F-4A1A-81B4-095307402B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62" t="8960" r="70551" b="27308"/>
          <a:stretch/>
        </p:blipFill>
        <p:spPr>
          <a:xfrm>
            <a:off x="733778" y="281605"/>
            <a:ext cx="10910142" cy="6226154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E87B73FE-3D41-4AF2-AC20-923501C6D5B7}"/>
              </a:ext>
            </a:extLst>
          </p:cNvPr>
          <p:cNvSpPr txBox="1"/>
          <p:nvPr/>
        </p:nvSpPr>
        <p:spPr>
          <a:xfrm>
            <a:off x="733777" y="1322530"/>
            <a:ext cx="3427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AR20; </a:t>
            </a:r>
            <a:r>
              <a:rPr lang="nl-NL" dirty="0" err="1"/>
              <a:t>loss</a:t>
            </a:r>
            <a:r>
              <a:rPr lang="nl-NL" dirty="0"/>
              <a:t>/ 6q25.2 / ~4,8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SYNE1</a:t>
            </a:r>
          </a:p>
        </p:txBody>
      </p:sp>
    </p:spTree>
    <p:extLst>
      <p:ext uri="{BB962C8B-B14F-4D97-AF65-F5344CB8AC3E}">
        <p14:creationId xmlns:p14="http://schemas.microsoft.com/office/powerpoint/2010/main" val="35162778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385F24DA-E131-48FA-871D-5584EC3E2E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39" t="9939" r="62362" b="27308"/>
          <a:stretch/>
        </p:blipFill>
        <p:spPr>
          <a:xfrm>
            <a:off x="109529" y="93169"/>
            <a:ext cx="11303537" cy="6450655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73FE683-5E9A-47A3-BB3A-B28A8942B254}"/>
              </a:ext>
            </a:extLst>
          </p:cNvPr>
          <p:cNvSpPr txBox="1"/>
          <p:nvPr/>
        </p:nvSpPr>
        <p:spPr>
          <a:xfrm>
            <a:off x="335047" y="1135861"/>
            <a:ext cx="4144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AR21; </a:t>
            </a:r>
            <a:r>
              <a:rPr lang="nl-NL" dirty="0" err="1"/>
              <a:t>loss</a:t>
            </a:r>
            <a:r>
              <a:rPr lang="nl-NL" dirty="0"/>
              <a:t> / 22q11.21 / ~20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TANGO2</a:t>
            </a:r>
          </a:p>
        </p:txBody>
      </p:sp>
    </p:spTree>
    <p:extLst>
      <p:ext uri="{BB962C8B-B14F-4D97-AF65-F5344CB8AC3E}">
        <p14:creationId xmlns:p14="http://schemas.microsoft.com/office/powerpoint/2010/main" val="4213630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E533970D-B10D-447F-B015-19AC85C4B8E6}"/>
              </a:ext>
            </a:extLst>
          </p:cNvPr>
          <p:cNvSpPr txBox="1"/>
          <p:nvPr/>
        </p:nvSpPr>
        <p:spPr>
          <a:xfrm>
            <a:off x="144016" y="185256"/>
            <a:ext cx="5308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AD4;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E95AA5A-9547-4F21-8B80-3B9E675B2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b="43282"/>
          <a:stretch>
            <a:fillRect/>
          </a:stretch>
        </p:blipFill>
        <p:spPr bwMode="auto">
          <a:xfrm>
            <a:off x="144016" y="632759"/>
            <a:ext cx="8820472" cy="233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3D2A210-8E76-4E2C-8467-928E3B437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2402" t="18898" r="2362" b="5865"/>
          <a:stretch>
            <a:fillRect/>
          </a:stretch>
        </p:blipFill>
        <p:spPr bwMode="auto">
          <a:xfrm>
            <a:off x="1000030" y="2946698"/>
            <a:ext cx="8004567" cy="3264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21E867D-59AE-4A6F-9F07-9AE6E4DBD675}"/>
              </a:ext>
            </a:extLst>
          </p:cNvPr>
          <p:cNvSpPr txBox="1"/>
          <p:nvPr/>
        </p:nvSpPr>
        <p:spPr>
          <a:xfrm>
            <a:off x="4283968" y="3542819"/>
            <a:ext cx="670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err="1"/>
              <a:t>Mother</a:t>
            </a:r>
            <a:endParaRPr lang="nl-NL" sz="1200" b="1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10DA3AA-0681-4153-AFB7-E594096C00E9}"/>
              </a:ext>
            </a:extLst>
          </p:cNvPr>
          <p:cNvSpPr txBox="1"/>
          <p:nvPr/>
        </p:nvSpPr>
        <p:spPr>
          <a:xfrm>
            <a:off x="4355976" y="4838963"/>
            <a:ext cx="5925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 err="1"/>
              <a:t>Father</a:t>
            </a:r>
            <a:endParaRPr lang="nl-NL" sz="1200" b="1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CAF6253-AA2B-43BF-8226-07E444DDFCA0}"/>
              </a:ext>
            </a:extLst>
          </p:cNvPr>
          <p:cNvSpPr txBox="1"/>
          <p:nvPr/>
        </p:nvSpPr>
        <p:spPr>
          <a:xfrm>
            <a:off x="4283968" y="2132856"/>
            <a:ext cx="5380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/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4851189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BE73FE08-168D-45C2-A841-BEF82744C1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35" t="9939" r="64633" b="29388"/>
          <a:stretch/>
        </p:blipFill>
        <p:spPr>
          <a:xfrm>
            <a:off x="317375" y="134252"/>
            <a:ext cx="11318155" cy="539730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D4A1633-8F19-4E68-99E3-A8720D7EDD9C}"/>
              </a:ext>
            </a:extLst>
          </p:cNvPr>
          <p:cNvSpPr txBox="1"/>
          <p:nvPr/>
        </p:nvSpPr>
        <p:spPr>
          <a:xfrm>
            <a:off x="556470" y="1141779"/>
            <a:ext cx="3235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AR22; </a:t>
            </a:r>
            <a:r>
              <a:rPr lang="nl-NL" dirty="0" err="1"/>
              <a:t>loss</a:t>
            </a:r>
            <a:r>
              <a:rPr lang="nl-NL" dirty="0"/>
              <a:t> / 6q26 / ~228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i="1" dirty="0"/>
              <a:t>PRKN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34716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DDB7982A-E110-4DEF-8974-8935FC76F4A0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AR22; PRKN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4D57CF0-09C5-4569-B548-9323660A62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05" t="52456" r="17524" b="29259"/>
          <a:stretch/>
        </p:blipFill>
        <p:spPr>
          <a:xfrm>
            <a:off x="165462" y="2572881"/>
            <a:ext cx="6183087" cy="171223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C2E367A-D402-4C0B-963A-197C8AF76E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143" t="25156" r="9238" b="8265"/>
          <a:stretch/>
        </p:blipFill>
        <p:spPr>
          <a:xfrm>
            <a:off x="6348549" y="649533"/>
            <a:ext cx="1985554" cy="487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010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E69EA7FC-8A82-4E02-8BB1-F4DC29CBDB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92" t="8471" r="65527" b="27308"/>
          <a:stretch/>
        </p:blipFill>
        <p:spPr>
          <a:xfrm>
            <a:off x="210600" y="598311"/>
            <a:ext cx="11693863" cy="5698835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85FFCEA-F3FD-4EDE-A95A-BBD838487590}"/>
              </a:ext>
            </a:extLst>
          </p:cNvPr>
          <p:cNvSpPr txBox="1"/>
          <p:nvPr/>
        </p:nvSpPr>
        <p:spPr>
          <a:xfrm>
            <a:off x="287536" y="1637290"/>
            <a:ext cx="3537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AR23; </a:t>
            </a:r>
            <a:r>
              <a:rPr lang="nl-NL" dirty="0" err="1"/>
              <a:t>loss</a:t>
            </a:r>
            <a:r>
              <a:rPr lang="nl-NL" dirty="0"/>
              <a:t> / 6q26 / ~81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i="1" dirty="0"/>
              <a:t>PRKN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96749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49E59A23-B4EF-4EE0-A12C-A95884269768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AR23; PRKN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31C5952-F0A7-4F0B-95F2-0C3F2536D1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428" t="51249" r="18191" b="31630"/>
          <a:stretch/>
        </p:blipFill>
        <p:spPr>
          <a:xfrm>
            <a:off x="794729" y="2882536"/>
            <a:ext cx="4500083" cy="117892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2E398EA-FC1E-4F00-AF1E-1407E2D499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762" t="24349" r="9429" b="9281"/>
          <a:stretch/>
        </p:blipFill>
        <p:spPr>
          <a:xfrm>
            <a:off x="6026331" y="618308"/>
            <a:ext cx="1976846" cy="472514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EB04E1A-C657-429B-8D2E-C414B417E3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953" t="25821" r="9524" b="62106"/>
          <a:stretch/>
        </p:blipFill>
        <p:spPr>
          <a:xfrm>
            <a:off x="6061165" y="5343451"/>
            <a:ext cx="1915885" cy="88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010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6443318F-0A1E-4A28-A744-ED4FDABE2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7" t="8960" r="68280" b="25230"/>
          <a:stretch/>
        </p:blipFill>
        <p:spPr>
          <a:xfrm>
            <a:off x="891822" y="324198"/>
            <a:ext cx="10732001" cy="6236151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FFE8C4A-6AE3-464E-A0D8-9ED17FC61934}"/>
              </a:ext>
            </a:extLst>
          </p:cNvPr>
          <p:cNvSpPr txBox="1"/>
          <p:nvPr/>
        </p:nvSpPr>
        <p:spPr>
          <a:xfrm>
            <a:off x="995904" y="1397697"/>
            <a:ext cx="3123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AR24; </a:t>
            </a:r>
            <a:r>
              <a:rPr lang="nl-NL" dirty="0" err="1"/>
              <a:t>gain</a:t>
            </a:r>
            <a:r>
              <a:rPr lang="nl-NL" dirty="0"/>
              <a:t> / 6q26 / ~230bp </a:t>
            </a:r>
            <a:br>
              <a:rPr lang="nl-NL" dirty="0"/>
            </a:br>
            <a:r>
              <a:rPr lang="nl-NL" i="1" dirty="0"/>
              <a:t>PRKN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35641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8CE7AC19-CF26-46B3-9738-6753490670D3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AR24; PRKN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76892AD-B7B5-44C5-A0EA-1F2A804542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35" t="42905" r="70642" b="42734"/>
          <a:stretch/>
        </p:blipFill>
        <p:spPr>
          <a:xfrm>
            <a:off x="239152" y="2741102"/>
            <a:ext cx="5968701" cy="137579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FBD5A4B-2E7C-4A42-AB8E-A4862A00C0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5" t="14852" r="62569" b="17960"/>
          <a:stretch/>
        </p:blipFill>
        <p:spPr>
          <a:xfrm>
            <a:off x="6207853" y="253756"/>
            <a:ext cx="2416030" cy="592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08410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EC30B31-D66D-447D-9A88-8AABD00088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68" t="6965" r="63876" b="27307"/>
          <a:stretch/>
        </p:blipFill>
        <p:spPr>
          <a:xfrm>
            <a:off x="219463" y="205244"/>
            <a:ext cx="11801496" cy="611653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73FE683-5E9A-47A3-BB3A-B28A8942B254}"/>
              </a:ext>
            </a:extLst>
          </p:cNvPr>
          <p:cNvSpPr txBox="1"/>
          <p:nvPr/>
        </p:nvSpPr>
        <p:spPr>
          <a:xfrm>
            <a:off x="171040" y="1461415"/>
            <a:ext cx="4166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AR25; </a:t>
            </a:r>
            <a:r>
              <a:rPr lang="nl-NL" dirty="0" err="1"/>
              <a:t>loss</a:t>
            </a:r>
            <a:r>
              <a:rPr lang="nl-NL" dirty="0"/>
              <a:t>  6q26 / ~61,6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PRKN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25971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B82C507-12EF-4494-BAB3-95D64EADC148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AR25; PRKN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FD2BAAB-9924-4E9D-8DEC-EB9335D8D3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238" t="51609" r="20000" b="30614"/>
          <a:stretch/>
        </p:blipFill>
        <p:spPr>
          <a:xfrm>
            <a:off x="182882" y="2375608"/>
            <a:ext cx="5869576" cy="156423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B6E53E0-C6BF-477D-BDD1-9FBE016BA3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62" t="25026" r="11524" b="8942"/>
          <a:stretch/>
        </p:blipFill>
        <p:spPr>
          <a:xfrm>
            <a:off x="6244046" y="243838"/>
            <a:ext cx="2238103" cy="524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343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041DB15B-06FC-4102-8542-8F4AA0E21B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7" t="9594" r="64083" b="27308"/>
          <a:stretch/>
        </p:blipFill>
        <p:spPr>
          <a:xfrm>
            <a:off x="207905" y="222531"/>
            <a:ext cx="11687685" cy="591862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D4A1633-8F19-4E68-99E3-A8720D7EDD9C}"/>
              </a:ext>
            </a:extLst>
          </p:cNvPr>
          <p:cNvSpPr txBox="1"/>
          <p:nvPr/>
        </p:nvSpPr>
        <p:spPr>
          <a:xfrm>
            <a:off x="421005" y="1250218"/>
            <a:ext cx="361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AR26; </a:t>
            </a:r>
            <a:r>
              <a:rPr lang="nl-NL" dirty="0" err="1"/>
              <a:t>loss</a:t>
            </a:r>
            <a:r>
              <a:rPr lang="nl-NL" dirty="0"/>
              <a:t> / 6q26 / ~300bp </a:t>
            </a:r>
            <a:br>
              <a:rPr lang="nl-NL" dirty="0"/>
            </a:br>
            <a:r>
              <a:rPr lang="nl-NL" i="1" dirty="0"/>
              <a:t>PRKN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33748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E3BE9E42-16DF-493D-89F4-5A3499E8D7DE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AR26; PRKN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EB32633-D6A0-4AAD-83CA-8ACF3E841E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524" t="71080" r="15333" b="5555"/>
          <a:stretch/>
        </p:blipFill>
        <p:spPr>
          <a:xfrm>
            <a:off x="1158239" y="2142309"/>
            <a:ext cx="3248677" cy="191588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3B6335F-1B16-4113-97BC-59C2EBE5D3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90" t="26043" r="9238" b="55333"/>
          <a:stretch/>
        </p:blipFill>
        <p:spPr>
          <a:xfrm>
            <a:off x="5643154" y="1663338"/>
            <a:ext cx="3179271" cy="253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86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2F949F5-137A-46DF-B280-D3CCF3AC74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13" t="9048" r="25153" b="9592"/>
          <a:stretch/>
        </p:blipFill>
        <p:spPr>
          <a:xfrm>
            <a:off x="338667" y="259271"/>
            <a:ext cx="11408574" cy="59895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2D8DDE8-3ED6-4F8A-9F04-88016D320E38}"/>
              </a:ext>
            </a:extLst>
          </p:cNvPr>
          <p:cNvSpPr txBox="1"/>
          <p:nvPr/>
        </p:nvSpPr>
        <p:spPr>
          <a:xfrm>
            <a:off x="444758" y="1159414"/>
            <a:ext cx="4513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AD5; </a:t>
            </a:r>
            <a:r>
              <a:rPr lang="nl-NL" dirty="0" err="1"/>
              <a:t>gain</a:t>
            </a:r>
            <a:r>
              <a:rPr lang="nl-NL" dirty="0"/>
              <a:t> / 15q11-q13 / 4,8 mb</a:t>
            </a:r>
            <a:br>
              <a:rPr lang="nl-NL" dirty="0"/>
            </a:br>
            <a:r>
              <a:rPr lang="nl-NL" dirty="0"/>
              <a:t>15q11-q13 </a:t>
            </a:r>
            <a:r>
              <a:rPr lang="nl-NL" dirty="0" err="1"/>
              <a:t>duplication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493486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2C5A12C-2415-43C8-B9D5-14F5E0279F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71" t="9593" r="65253" b="24741"/>
          <a:stretch/>
        </p:blipFill>
        <p:spPr>
          <a:xfrm>
            <a:off x="219462" y="857957"/>
            <a:ext cx="11613753" cy="5474972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85FFCEA-F3FD-4EDE-A95A-BBD838487590}"/>
              </a:ext>
            </a:extLst>
          </p:cNvPr>
          <p:cNvSpPr txBox="1"/>
          <p:nvPr/>
        </p:nvSpPr>
        <p:spPr>
          <a:xfrm>
            <a:off x="358784" y="1853201"/>
            <a:ext cx="2837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AR27; </a:t>
            </a:r>
            <a:r>
              <a:rPr lang="nl-NL" dirty="0" err="1"/>
              <a:t>loss</a:t>
            </a:r>
            <a:r>
              <a:rPr lang="nl-NL" dirty="0"/>
              <a:t> / 6q26 / ~240bp </a:t>
            </a:r>
            <a:r>
              <a:rPr lang="nl-NL" i="1" dirty="0"/>
              <a:t>PRKN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18658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8C9E41F-7C82-4638-9FD8-EA84492C8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572" t="43826" r="19428" b="29937"/>
          <a:stretch/>
        </p:blipFill>
        <p:spPr>
          <a:xfrm>
            <a:off x="271711" y="2377440"/>
            <a:ext cx="4676502" cy="1725415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5D29FB1-513D-49B1-99D5-9AABEFAE2B32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AR27; PRKN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744349A-B8E7-4223-84B6-FE0E3C1C89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714" t="16223" r="10191" b="3524"/>
          <a:stretch/>
        </p:blipFill>
        <p:spPr>
          <a:xfrm>
            <a:off x="6078582" y="844731"/>
            <a:ext cx="1933304" cy="539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343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E4639C81-E62E-4BDC-8125-29BA6E27BBD7}"/>
              </a:ext>
            </a:extLst>
          </p:cNvPr>
          <p:cNvSpPr/>
          <p:nvPr/>
        </p:nvSpPr>
        <p:spPr>
          <a:xfrm>
            <a:off x="2561983" y="2464158"/>
            <a:ext cx="68869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dirty="0" err="1"/>
              <a:t>Muscle</a:t>
            </a:r>
            <a:r>
              <a:rPr lang="nl-NL" sz="4400" dirty="0"/>
              <a:t> Disorders </a:t>
            </a:r>
            <a:r>
              <a:rPr lang="nl-NL" sz="4400" dirty="0" err="1"/>
              <a:t>Patients</a:t>
            </a:r>
            <a:r>
              <a:rPr lang="nl-NL" sz="4400" dirty="0"/>
              <a:t> (B)</a:t>
            </a:r>
          </a:p>
        </p:txBody>
      </p:sp>
    </p:spTree>
    <p:extLst>
      <p:ext uri="{BB962C8B-B14F-4D97-AF65-F5344CB8AC3E}">
        <p14:creationId xmlns:p14="http://schemas.microsoft.com/office/powerpoint/2010/main" val="212001121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B1209B2C-1AF2-4A53-9D82-AB43E35476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41" t="9450" r="70757" b="27431"/>
          <a:stretch/>
        </p:blipFill>
        <p:spPr>
          <a:xfrm>
            <a:off x="55726" y="226502"/>
            <a:ext cx="10838052" cy="638207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45C6D31-C676-4720-8A60-59225EBDC937}"/>
              </a:ext>
            </a:extLst>
          </p:cNvPr>
          <p:cNvSpPr txBox="1"/>
          <p:nvPr/>
        </p:nvSpPr>
        <p:spPr>
          <a:xfrm>
            <a:off x="55725" y="1257904"/>
            <a:ext cx="4138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BD1;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gain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/ 22q11.21 / ~2,5 mb</a:t>
            </a:r>
            <a:br>
              <a:rPr lang="nl-N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22q11.2 </a:t>
            </a:r>
            <a:r>
              <a:rPr lang="nl-NL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duplication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543238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6EF02570-5216-4555-A8C9-CE399BA96EE1}"/>
              </a:ext>
            </a:extLst>
          </p:cNvPr>
          <p:cNvSpPr txBox="1"/>
          <p:nvPr/>
        </p:nvSpPr>
        <p:spPr>
          <a:xfrm>
            <a:off x="28735" y="206058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BD1; 22q11.2 </a:t>
            </a:r>
            <a:r>
              <a:rPr lang="nl-NL" i="1" dirty="0" err="1"/>
              <a:t>duplication</a:t>
            </a:r>
            <a:endParaRPr lang="nl-NL" i="1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9383119-620C-400C-9CE3-D19604852CED}"/>
              </a:ext>
            </a:extLst>
          </p:cNvPr>
          <p:cNvSpPr txBox="1"/>
          <p:nvPr/>
        </p:nvSpPr>
        <p:spPr>
          <a:xfrm>
            <a:off x="5225508" y="299077"/>
            <a:ext cx="3886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 index (CNV in WES)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parents</a:t>
            </a:r>
            <a:r>
              <a:rPr lang="nl-NL" dirty="0"/>
              <a:t> (array)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23EE0B3-6665-4FD0-B650-ECCAACFBC5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36" t="18404" r="10182" b="5313"/>
          <a:stretch/>
        </p:blipFill>
        <p:spPr>
          <a:xfrm>
            <a:off x="1023083" y="2427307"/>
            <a:ext cx="7812000" cy="3762283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6BC5A994-4E54-4649-983B-01D5C161B3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6410"/>
          <a:stretch/>
        </p:blipFill>
        <p:spPr>
          <a:xfrm>
            <a:off x="216136" y="668409"/>
            <a:ext cx="8698719" cy="1758907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AED0A6F0-01FC-469C-B0CC-549B554C8C7E}"/>
              </a:ext>
            </a:extLst>
          </p:cNvPr>
          <p:cNvSpPr/>
          <p:nvPr/>
        </p:nvSpPr>
        <p:spPr>
          <a:xfrm>
            <a:off x="3802117" y="1409655"/>
            <a:ext cx="628567" cy="48165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A9661ED7-AE42-4762-8936-CC6A9893606B}"/>
              </a:ext>
            </a:extLst>
          </p:cNvPr>
          <p:cNvSpPr txBox="1"/>
          <p:nvPr/>
        </p:nvSpPr>
        <p:spPr>
          <a:xfrm>
            <a:off x="4555375" y="1521227"/>
            <a:ext cx="6495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b="1" dirty="0"/>
              <a:t>index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D624CE9D-330D-4413-980B-E12F2F60F5F2}"/>
              </a:ext>
            </a:extLst>
          </p:cNvPr>
          <p:cNvSpPr txBox="1"/>
          <p:nvPr/>
        </p:nvSpPr>
        <p:spPr>
          <a:xfrm>
            <a:off x="4558141" y="2662844"/>
            <a:ext cx="8194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b="1" dirty="0" err="1"/>
              <a:t>mother</a:t>
            </a:r>
            <a:endParaRPr lang="nl-NL" sz="1600" b="1" dirty="0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F17B7F9B-B97D-41D1-9678-468E2A8A2A4F}"/>
              </a:ext>
            </a:extLst>
          </p:cNvPr>
          <p:cNvSpPr txBox="1"/>
          <p:nvPr/>
        </p:nvSpPr>
        <p:spPr>
          <a:xfrm>
            <a:off x="4558146" y="3984567"/>
            <a:ext cx="7035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b="1" dirty="0" err="1"/>
              <a:t>father</a:t>
            </a:r>
            <a:endParaRPr lang="nl-NL" sz="1600" b="1" dirty="0"/>
          </a:p>
        </p:txBody>
      </p:sp>
    </p:spTree>
    <p:extLst>
      <p:ext uri="{BB962C8B-B14F-4D97-AF65-F5344CB8AC3E}">
        <p14:creationId xmlns:p14="http://schemas.microsoft.com/office/powerpoint/2010/main" val="172370933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5D5FA96-7686-432E-8FB3-C16BECE56A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04" t="9694" r="71651" b="29878"/>
          <a:stretch/>
        </p:blipFill>
        <p:spPr>
          <a:xfrm>
            <a:off x="1106311" y="226501"/>
            <a:ext cx="10613109" cy="660342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FBF37D7-3D88-4228-AD65-B1D4D66498EC}"/>
              </a:ext>
            </a:extLst>
          </p:cNvPr>
          <p:cNvSpPr txBox="1"/>
          <p:nvPr/>
        </p:nvSpPr>
        <p:spPr>
          <a:xfrm>
            <a:off x="1290907" y="1385563"/>
            <a:ext cx="3784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BD2;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loss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/ 22q11.21 / ~2,6 mb </a:t>
            </a:r>
            <a:br>
              <a:rPr lang="nl-N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22q11.2 </a:t>
            </a:r>
            <a:r>
              <a:rPr lang="nl-NL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deletion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96394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FF1439FA-57F9-4105-B656-E99F4D3B7C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87" t="8960" r="70138" b="26697"/>
          <a:stretch/>
        </p:blipFill>
        <p:spPr>
          <a:xfrm>
            <a:off x="75498" y="1038578"/>
            <a:ext cx="11731352" cy="548805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6B3B125-2FE9-4311-B7E6-BDCAE0927577}"/>
              </a:ext>
            </a:extLst>
          </p:cNvPr>
          <p:cNvSpPr txBox="1"/>
          <p:nvPr/>
        </p:nvSpPr>
        <p:spPr>
          <a:xfrm>
            <a:off x="75497" y="2022276"/>
            <a:ext cx="5360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BD3; </a:t>
            </a:r>
            <a:r>
              <a:rPr lang="nl-NL" dirty="0" err="1"/>
              <a:t>gain</a:t>
            </a:r>
            <a:r>
              <a:rPr lang="nl-NL" dirty="0"/>
              <a:t> / 16p13.11 / ~1,3 mb</a:t>
            </a:r>
            <a:br>
              <a:rPr lang="nl-NL" dirty="0"/>
            </a:br>
            <a:r>
              <a:rPr lang="nl-NL" dirty="0"/>
              <a:t>16p13.11 </a:t>
            </a:r>
            <a:r>
              <a:rPr lang="nl-NL" dirty="0" err="1"/>
              <a:t>duplication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617889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17E01381-1B44-4733-A1F6-8D5C6DF338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54" t="9205" r="64702" b="14465"/>
          <a:stretch/>
        </p:blipFill>
        <p:spPr>
          <a:xfrm>
            <a:off x="212547" y="857956"/>
            <a:ext cx="11506871" cy="566867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23F1AF1-9E38-423F-A9F9-CE79E6F47B11}"/>
              </a:ext>
            </a:extLst>
          </p:cNvPr>
          <p:cNvSpPr txBox="1"/>
          <p:nvPr/>
        </p:nvSpPr>
        <p:spPr>
          <a:xfrm>
            <a:off x="212546" y="1672321"/>
            <a:ext cx="6968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BD4; </a:t>
            </a:r>
            <a:r>
              <a:rPr lang="nl-NL" dirty="0" err="1"/>
              <a:t>loss</a:t>
            </a:r>
            <a:r>
              <a:rPr lang="nl-NL" dirty="0"/>
              <a:t> /  18p11.31 / ~506 </a:t>
            </a:r>
            <a:r>
              <a:rPr lang="nl-NL" dirty="0" err="1"/>
              <a:t>kb</a:t>
            </a:r>
            <a:br>
              <a:rPr lang="nl-NL" dirty="0"/>
            </a:br>
            <a:r>
              <a:rPr lang="en-US" dirty="0"/>
              <a:t>7 genes ;including SMCHD1 (partially)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80218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5DCC730-69EC-49B5-98A7-89246FD4B3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17" t="8716" r="66560" b="27676"/>
          <a:stretch/>
        </p:blipFill>
        <p:spPr>
          <a:xfrm>
            <a:off x="83975" y="218007"/>
            <a:ext cx="10854958" cy="660913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45C6D31-C676-4720-8A60-59225EBDC937}"/>
              </a:ext>
            </a:extLst>
          </p:cNvPr>
          <p:cNvSpPr txBox="1"/>
          <p:nvPr/>
        </p:nvSpPr>
        <p:spPr>
          <a:xfrm>
            <a:off x="83974" y="1415949"/>
            <a:ext cx="5469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BD5; </a:t>
            </a:r>
            <a:r>
              <a:rPr lang="nl-NL" dirty="0" err="1"/>
              <a:t>loss</a:t>
            </a:r>
            <a:r>
              <a:rPr lang="nl-NL" dirty="0"/>
              <a:t> / 15q15.1 / ~8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CAPN3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645407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860E282-46C0-4476-B14B-648896FC63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30" t="9205" r="66697" b="27431"/>
          <a:stretch/>
        </p:blipFill>
        <p:spPr>
          <a:xfrm>
            <a:off x="666045" y="218007"/>
            <a:ext cx="11011430" cy="621444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FBF37D7-3D88-4228-AD65-B1D4D66498EC}"/>
              </a:ext>
            </a:extLst>
          </p:cNvPr>
          <p:cNvSpPr txBox="1"/>
          <p:nvPr/>
        </p:nvSpPr>
        <p:spPr>
          <a:xfrm>
            <a:off x="771619" y="1306541"/>
            <a:ext cx="3137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BD6; </a:t>
            </a:r>
            <a:r>
              <a:rPr lang="nl-NL" dirty="0" err="1"/>
              <a:t>loss</a:t>
            </a:r>
            <a:r>
              <a:rPr lang="nl-NL" dirty="0"/>
              <a:t> / 2q37.3 / ~8 </a:t>
            </a:r>
            <a:r>
              <a:rPr lang="nl-NL" dirty="0" err="1"/>
              <a:t>kb</a:t>
            </a:r>
            <a:r>
              <a:rPr lang="nl-NL" dirty="0"/>
              <a:t>  </a:t>
            </a:r>
            <a:br>
              <a:rPr lang="nl-NL" dirty="0"/>
            </a:br>
            <a:r>
              <a:rPr lang="nl-NL" i="1" dirty="0"/>
              <a:t>COL6A3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3927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94A19AC4-1D47-4311-8770-B70FC0ADEB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64" t="8713" r="30714" b="10199"/>
          <a:stretch/>
        </p:blipFill>
        <p:spPr>
          <a:xfrm>
            <a:off x="261659" y="549773"/>
            <a:ext cx="11351648" cy="575845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D0A4754A-19A4-48F8-A3B1-65AA2C6CD8B7}"/>
              </a:ext>
            </a:extLst>
          </p:cNvPr>
          <p:cNvSpPr txBox="1"/>
          <p:nvPr/>
        </p:nvSpPr>
        <p:spPr>
          <a:xfrm>
            <a:off x="261659" y="1516707"/>
            <a:ext cx="4352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AD6; </a:t>
            </a:r>
            <a:r>
              <a:rPr lang="nl-NL" dirty="0" err="1"/>
              <a:t>loss</a:t>
            </a:r>
            <a:r>
              <a:rPr lang="nl-NL" dirty="0"/>
              <a:t> / 15q11q13 / 4,8 mb</a:t>
            </a:r>
          </a:p>
          <a:p>
            <a:r>
              <a:rPr lang="nl-NL" dirty="0"/>
              <a:t>15q11.2q13.1 </a:t>
            </a:r>
            <a:r>
              <a:rPr lang="nl-NL" dirty="0" err="1"/>
              <a:t>deletion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466432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F6DB56F5-0A13-494E-8977-725F97495283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BD6; COL6A3 </a:t>
            </a:r>
            <a:r>
              <a:rPr lang="nl-NL" i="1" dirty="0" err="1"/>
              <a:t>duplication</a:t>
            </a:r>
            <a:endParaRPr lang="nl-NL" i="1" dirty="0"/>
          </a:p>
        </p:txBody>
      </p:sp>
      <p:pic>
        <p:nvPicPr>
          <p:cNvPr id="5" name="Afbeelding 0" descr="COL6A3 foto MPEN.jpg">
            <a:extLst>
              <a:ext uri="{FF2B5EF4-FFF2-40B4-BE49-F238E27FC236}">
                <a16:creationId xmlns:a16="http://schemas.microsoft.com/office/drawing/2014/main" id="{890E423B-8B47-4576-A994-A341B5C01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909" y="1171303"/>
            <a:ext cx="5734050" cy="479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E0E4113-1153-4242-9D46-BBB40D2A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1634" y="3887884"/>
            <a:ext cx="1044575" cy="701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altLang="nl-NL" sz="11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11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fath</a:t>
            </a:r>
            <a:r>
              <a:rPr kumimoji="0" lang="nl-NL" altLang="nl-NL" sz="11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25437D3A-26CC-4719-8F01-C760A1380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7022" y="3874816"/>
            <a:ext cx="1044575" cy="701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1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mother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02C8F287-83A8-45CF-BE3D-8948ADD21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0047" y="3874816"/>
            <a:ext cx="1044575" cy="701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1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index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" name="AutoShape 5">
            <a:extLst>
              <a:ext uri="{FF2B5EF4-FFF2-40B4-BE49-F238E27FC236}">
                <a16:creationId xmlns:a16="http://schemas.microsoft.com/office/drawing/2014/main" id="{C02933AB-E503-4004-920C-254A5E61294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464901" y="1179875"/>
            <a:ext cx="106680" cy="3413760"/>
          </a:xfrm>
          <a:prstGeom prst="straightConnector1">
            <a:avLst/>
          </a:prstGeom>
          <a:noFill/>
          <a:ln w="38100">
            <a:solidFill>
              <a:schemeClr val="lt1">
                <a:lumMod val="95000"/>
                <a:lumOff val="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lt1">
                      <a:lumMod val="50000"/>
                      <a:lumOff val="0"/>
                      <a:alpha val="50000"/>
                    </a:schemeClr>
                  </a:outerShdw>
                </a:effectLst>
              </a14:hiddenEffects>
            </a:ext>
          </a:extLst>
        </p:spPr>
      </p:cxnSp>
      <p:cxnSp>
        <p:nvCxnSpPr>
          <p:cNvPr id="10" name="AutoShape 6">
            <a:extLst>
              <a:ext uri="{FF2B5EF4-FFF2-40B4-BE49-F238E27FC236}">
                <a16:creationId xmlns:a16="http://schemas.microsoft.com/office/drawing/2014/main" id="{4FCF0CB2-C40F-47B4-85ED-927EC2F78BB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21500" y="1179875"/>
            <a:ext cx="103505" cy="3413760"/>
          </a:xfrm>
          <a:prstGeom prst="straightConnector1">
            <a:avLst/>
          </a:prstGeom>
          <a:noFill/>
          <a:ln w="38100">
            <a:solidFill>
              <a:schemeClr val="lt1">
                <a:lumMod val="95000"/>
                <a:lumOff val="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lt1">
                      <a:lumMod val="50000"/>
                      <a:lumOff val="0"/>
                      <a:alpha val="50000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AutoShape 7">
            <a:extLst>
              <a:ext uri="{FF2B5EF4-FFF2-40B4-BE49-F238E27FC236}">
                <a16:creationId xmlns:a16="http://schemas.microsoft.com/office/drawing/2014/main" id="{0A039D7F-E2FB-47B3-A721-81BA3BD758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48638" y="1171302"/>
            <a:ext cx="97790" cy="3413760"/>
          </a:xfrm>
          <a:prstGeom prst="straightConnector1">
            <a:avLst/>
          </a:prstGeom>
          <a:noFill/>
          <a:ln w="38100">
            <a:solidFill>
              <a:schemeClr val="lt1">
                <a:lumMod val="95000"/>
                <a:lumOff val="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lt1">
                      <a:lumMod val="50000"/>
                      <a:lumOff val="0"/>
                      <a:alpha val="50000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 Box 8">
            <a:extLst>
              <a:ext uri="{FF2B5EF4-FFF2-40B4-BE49-F238E27FC236}">
                <a16:creationId xmlns:a16="http://schemas.microsoft.com/office/drawing/2014/main" id="{B63E7B34-66B2-4C26-8D9C-E63D0A1AF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8459" y="3874816"/>
            <a:ext cx="523875" cy="2587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1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MQ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75519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CDBBB2F0-471C-4380-9AD3-014666F27D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25" t="7738" r="65114" b="27186"/>
          <a:stretch/>
        </p:blipFill>
        <p:spPr>
          <a:xfrm>
            <a:off x="83975" y="462845"/>
            <a:ext cx="11756992" cy="610573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6B3B125-2FE9-4311-B7E6-BDCAE0927577}"/>
              </a:ext>
            </a:extLst>
          </p:cNvPr>
          <p:cNvSpPr txBox="1"/>
          <p:nvPr/>
        </p:nvSpPr>
        <p:spPr>
          <a:xfrm>
            <a:off x="83974" y="1706187"/>
            <a:ext cx="3733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BD7; </a:t>
            </a:r>
            <a:r>
              <a:rPr lang="nl-NL" dirty="0" err="1"/>
              <a:t>gain</a:t>
            </a:r>
            <a:r>
              <a:rPr lang="nl-NL" dirty="0"/>
              <a:t> / 2q37.3 / ~2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i="1" dirty="0"/>
              <a:t>COL6A3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332006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1B8690B-8477-40AA-AD31-EFA098900B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19" t="8716" r="65941" b="27676"/>
          <a:stretch/>
        </p:blipFill>
        <p:spPr>
          <a:xfrm>
            <a:off x="131363" y="462846"/>
            <a:ext cx="11534822" cy="555258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23F1AF1-9E38-423F-A9F9-CE79E6F47B11}"/>
              </a:ext>
            </a:extLst>
          </p:cNvPr>
          <p:cNvSpPr txBox="1"/>
          <p:nvPr/>
        </p:nvSpPr>
        <p:spPr>
          <a:xfrm>
            <a:off x="166585" y="1507958"/>
            <a:ext cx="3843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BD8; </a:t>
            </a:r>
            <a:r>
              <a:rPr lang="nl-NL" dirty="0" err="1"/>
              <a:t>gain</a:t>
            </a:r>
            <a:r>
              <a:rPr lang="nl-NL" dirty="0"/>
              <a:t> / 17p12 / ~1,3 mb </a:t>
            </a:r>
            <a:br>
              <a:rPr lang="nl-NL" dirty="0"/>
            </a:br>
            <a:r>
              <a:rPr lang="nl-NL" i="1" dirty="0"/>
              <a:t>PMP22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9201952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8EB1A46C-D4D7-4F6F-967B-57B7ECEF7F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35" t="8471" r="64083" b="28655"/>
          <a:stretch/>
        </p:blipFill>
        <p:spPr>
          <a:xfrm>
            <a:off x="83975" y="209724"/>
            <a:ext cx="10729602" cy="586450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45C6D31-C676-4720-8A60-59225EBDC937}"/>
              </a:ext>
            </a:extLst>
          </p:cNvPr>
          <p:cNvSpPr txBox="1"/>
          <p:nvPr/>
        </p:nvSpPr>
        <p:spPr>
          <a:xfrm>
            <a:off x="83974" y="1438527"/>
            <a:ext cx="6694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BR1; </a:t>
            </a:r>
            <a:r>
              <a:rPr lang="nl-NL" dirty="0" err="1"/>
              <a:t>loss</a:t>
            </a:r>
            <a:r>
              <a:rPr lang="nl-NL" dirty="0"/>
              <a:t> / 10q11.22q11.23 / ~4,2 mb</a:t>
            </a:r>
            <a:br>
              <a:rPr lang="nl-NL" dirty="0"/>
            </a:br>
            <a:r>
              <a:rPr lang="nl-NL" dirty="0"/>
              <a:t>multiple </a:t>
            </a:r>
            <a:r>
              <a:rPr lang="nl-NL" dirty="0" err="1"/>
              <a:t>genes</a:t>
            </a:r>
            <a:r>
              <a:rPr lang="nl-NL" dirty="0"/>
              <a:t> </a:t>
            </a:r>
            <a:r>
              <a:rPr lang="nl-NL" dirty="0" err="1"/>
              <a:t>including</a:t>
            </a:r>
            <a:r>
              <a:rPr lang="nl-NL" dirty="0"/>
              <a:t> </a:t>
            </a:r>
            <a:r>
              <a:rPr lang="nl-NL" i="1" dirty="0"/>
              <a:t>CHAT</a:t>
            </a:r>
            <a:r>
              <a:rPr lang="nl-NL" dirty="0"/>
              <a:t>, </a:t>
            </a:r>
            <a:r>
              <a:rPr lang="nl-NL" i="1" dirty="0"/>
              <a:t>OGDHL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i="1" dirty="0"/>
              <a:t>ERCC6</a:t>
            </a:r>
          </a:p>
        </p:txBody>
      </p:sp>
    </p:spTree>
    <p:extLst>
      <p:ext uri="{BB962C8B-B14F-4D97-AF65-F5344CB8AC3E}">
        <p14:creationId xmlns:p14="http://schemas.microsoft.com/office/powerpoint/2010/main" val="319103585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2F0A6FF-7BAE-4EC4-9836-94BDC8A03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48" t="8013" r="65940" b="28654"/>
          <a:stretch/>
        </p:blipFill>
        <p:spPr>
          <a:xfrm>
            <a:off x="654756" y="209724"/>
            <a:ext cx="11232444" cy="5999147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FBF37D7-3D88-4228-AD65-B1D4D66498EC}"/>
              </a:ext>
            </a:extLst>
          </p:cNvPr>
          <p:cNvSpPr txBox="1"/>
          <p:nvPr/>
        </p:nvSpPr>
        <p:spPr>
          <a:xfrm>
            <a:off x="654755" y="1385563"/>
            <a:ext cx="5016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BR2; </a:t>
            </a:r>
            <a:r>
              <a:rPr lang="nl-NL" dirty="0" err="1"/>
              <a:t>loss</a:t>
            </a:r>
            <a:r>
              <a:rPr lang="nl-NL" dirty="0"/>
              <a:t> / 17q25.3 / ~230bp </a:t>
            </a:r>
            <a:br>
              <a:rPr lang="nl-NL" dirty="0"/>
            </a:br>
            <a:r>
              <a:rPr lang="nl-NL" i="1" dirty="0"/>
              <a:t>GAA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638373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B3DA930-6E73-4A2D-A0F1-29B1FE1152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38" t="10428" r="65115" b="29144"/>
          <a:stretch/>
        </p:blipFill>
        <p:spPr>
          <a:xfrm>
            <a:off x="83975" y="575734"/>
            <a:ext cx="11324390" cy="5950902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6B3B125-2FE9-4311-B7E6-BDCAE0927577}"/>
              </a:ext>
            </a:extLst>
          </p:cNvPr>
          <p:cNvSpPr txBox="1"/>
          <p:nvPr/>
        </p:nvSpPr>
        <p:spPr>
          <a:xfrm>
            <a:off x="83974" y="1559432"/>
            <a:ext cx="421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BR3; </a:t>
            </a:r>
            <a:r>
              <a:rPr lang="nl-NL" dirty="0" err="1"/>
              <a:t>gain</a:t>
            </a:r>
            <a:r>
              <a:rPr lang="nl-NL" dirty="0"/>
              <a:t> / 22q12.3 / ~63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LARGE1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198649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08B179BE-C8AA-48E9-B8B3-B33062D253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61" t="8012" r="62844" b="28410"/>
          <a:stretch/>
        </p:blipFill>
        <p:spPr>
          <a:xfrm>
            <a:off x="342873" y="654756"/>
            <a:ext cx="11544327" cy="581315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23F1AF1-9E38-423F-A9F9-CE79E6F47B11}"/>
              </a:ext>
            </a:extLst>
          </p:cNvPr>
          <p:cNvSpPr txBox="1"/>
          <p:nvPr/>
        </p:nvSpPr>
        <p:spPr>
          <a:xfrm>
            <a:off x="342872" y="1796498"/>
            <a:ext cx="3381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BR4; </a:t>
            </a:r>
            <a:r>
              <a:rPr lang="nl-NL" dirty="0" err="1"/>
              <a:t>loss</a:t>
            </a:r>
            <a:r>
              <a:rPr lang="nl-NL" dirty="0"/>
              <a:t> / 2q23.3 / ~115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NEB</a:t>
            </a:r>
          </a:p>
        </p:txBody>
      </p:sp>
    </p:spTree>
    <p:extLst>
      <p:ext uri="{BB962C8B-B14F-4D97-AF65-F5344CB8AC3E}">
        <p14:creationId xmlns:p14="http://schemas.microsoft.com/office/powerpoint/2010/main" val="105336283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665BECB-065F-4281-A1DE-7576E0B67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5" y="0"/>
            <a:ext cx="11915192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45C6D31-C676-4720-8A60-59225EBDC937}"/>
              </a:ext>
            </a:extLst>
          </p:cNvPr>
          <p:cNvSpPr txBox="1"/>
          <p:nvPr/>
        </p:nvSpPr>
        <p:spPr>
          <a:xfrm>
            <a:off x="-1" y="1303060"/>
            <a:ext cx="3137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BR5; </a:t>
            </a:r>
            <a:r>
              <a:rPr lang="nl-NL" dirty="0" err="1"/>
              <a:t>loss</a:t>
            </a:r>
            <a:r>
              <a:rPr lang="nl-NL" dirty="0"/>
              <a:t> / 13q13.12 / ~125bp </a:t>
            </a:r>
            <a:br>
              <a:rPr lang="nl-NL" dirty="0"/>
            </a:br>
            <a:r>
              <a:rPr lang="nl-NL" i="1" dirty="0"/>
              <a:t>SGCG</a:t>
            </a:r>
          </a:p>
        </p:txBody>
      </p:sp>
    </p:spTree>
    <p:extLst>
      <p:ext uri="{BB962C8B-B14F-4D97-AF65-F5344CB8AC3E}">
        <p14:creationId xmlns:p14="http://schemas.microsoft.com/office/powerpoint/2010/main" val="136418641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20FE3C7C-8BB5-400F-BC4C-F67B84FA8A36}"/>
              </a:ext>
            </a:extLst>
          </p:cNvPr>
          <p:cNvSpPr/>
          <p:nvPr/>
        </p:nvSpPr>
        <p:spPr>
          <a:xfrm>
            <a:off x="87941" y="215909"/>
            <a:ext cx="2016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/>
              <a:t>BR5; SGCG </a:t>
            </a:r>
            <a:r>
              <a:rPr lang="nl-NL" i="1" dirty="0" err="1"/>
              <a:t>deletion</a:t>
            </a:r>
            <a:endParaRPr lang="nl-NL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B4BA73F-7481-45CE-8D68-064D9B0F3C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10" t="31814" r="70642" b="40785"/>
          <a:stretch/>
        </p:blipFill>
        <p:spPr>
          <a:xfrm>
            <a:off x="922788" y="2332140"/>
            <a:ext cx="5494790" cy="245512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0FC1BE8-D361-4D24-9E48-4602C8793E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33" t="15831" r="62110" b="18604"/>
          <a:stretch/>
        </p:blipFill>
        <p:spPr>
          <a:xfrm>
            <a:off x="6669247" y="1040235"/>
            <a:ext cx="2340529" cy="522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9401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A7ACAC8-8700-4AEB-BC2F-35F0129449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0" t="8716" r="71789" b="28899"/>
          <a:stretch/>
        </p:blipFill>
        <p:spPr>
          <a:xfrm>
            <a:off x="773298" y="176167"/>
            <a:ext cx="10962900" cy="6235921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FBF37D7-3D88-4228-AD65-B1D4D66498EC}"/>
              </a:ext>
            </a:extLst>
          </p:cNvPr>
          <p:cNvSpPr txBox="1"/>
          <p:nvPr/>
        </p:nvSpPr>
        <p:spPr>
          <a:xfrm>
            <a:off x="773297" y="1442007"/>
            <a:ext cx="3295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BR6; </a:t>
            </a:r>
            <a:r>
              <a:rPr lang="nl-NL" dirty="0" err="1"/>
              <a:t>loss</a:t>
            </a:r>
            <a:r>
              <a:rPr lang="nl-NL" dirty="0"/>
              <a:t> / 2q31.2 / ~47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i="1" dirty="0"/>
              <a:t>TTN</a:t>
            </a:r>
          </a:p>
        </p:txBody>
      </p:sp>
    </p:spTree>
    <p:extLst>
      <p:ext uri="{BB962C8B-B14F-4D97-AF65-F5344CB8AC3E}">
        <p14:creationId xmlns:p14="http://schemas.microsoft.com/office/powerpoint/2010/main" val="3575192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946E29F1-8BF5-42A6-BD28-DE600FAD0A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495" t="9048" r="4949" b="9864"/>
          <a:stretch/>
        </p:blipFill>
        <p:spPr>
          <a:xfrm>
            <a:off x="212713" y="688622"/>
            <a:ext cx="11599842" cy="5742116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AFC85035-AADA-4E6C-86E1-FBCEA7F653C6}"/>
              </a:ext>
            </a:extLst>
          </p:cNvPr>
          <p:cNvSpPr txBox="1"/>
          <p:nvPr/>
        </p:nvSpPr>
        <p:spPr>
          <a:xfrm>
            <a:off x="212712" y="1487321"/>
            <a:ext cx="4275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AD7; </a:t>
            </a:r>
            <a:r>
              <a:rPr lang="nl-NL" dirty="0" err="1"/>
              <a:t>loss</a:t>
            </a:r>
            <a:r>
              <a:rPr lang="nl-NL" dirty="0"/>
              <a:t> / 16p11.2 / 973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dirty="0"/>
              <a:t>16p11.2 </a:t>
            </a:r>
            <a:r>
              <a:rPr lang="nl-NL" dirty="0" err="1"/>
              <a:t>microdeletion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907561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168B4E1-16DD-42B5-98F7-5C8898C679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46" t="7247" r="63876" b="29144"/>
          <a:stretch/>
        </p:blipFill>
        <p:spPr>
          <a:xfrm>
            <a:off x="83974" y="631058"/>
            <a:ext cx="11227493" cy="596268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6B3B125-2FE9-4311-B7E6-BDCAE0927577}"/>
              </a:ext>
            </a:extLst>
          </p:cNvPr>
          <p:cNvSpPr txBox="1"/>
          <p:nvPr/>
        </p:nvSpPr>
        <p:spPr>
          <a:xfrm>
            <a:off x="83974" y="1898098"/>
            <a:ext cx="3523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BR7; </a:t>
            </a:r>
            <a:r>
              <a:rPr lang="nl-NL" dirty="0" err="1"/>
              <a:t>gain</a:t>
            </a:r>
            <a:r>
              <a:rPr lang="nl-NL" dirty="0"/>
              <a:t> / 2q31.2 / ~44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TTN</a:t>
            </a:r>
          </a:p>
        </p:txBody>
      </p:sp>
    </p:spTree>
    <p:extLst>
      <p:ext uri="{BB962C8B-B14F-4D97-AF65-F5344CB8AC3E}">
        <p14:creationId xmlns:p14="http://schemas.microsoft.com/office/powerpoint/2010/main" val="127671081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cid:image001.png@01D5D5E1.FD8FB830">
            <a:extLst>
              <a:ext uri="{FF2B5EF4-FFF2-40B4-BE49-F238E27FC236}">
                <a16:creationId xmlns:a16="http://schemas.microsoft.com/office/drawing/2014/main" id="{384D732A-2F07-4C0A-8396-5E1907897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237377"/>
            <a:ext cx="319722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6">
            <a:extLst>
              <a:ext uri="{FF2B5EF4-FFF2-40B4-BE49-F238E27FC236}">
                <a16:creationId xmlns:a16="http://schemas.microsoft.com/office/drawing/2014/main" id="{3B6A5076-9FF0-4E69-B401-EAC3E9D4626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39700" y="2473408"/>
            <a:ext cx="14382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Patient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kstvak 7">
            <a:extLst>
              <a:ext uri="{FF2B5EF4-FFF2-40B4-BE49-F238E27FC236}">
                <a16:creationId xmlns:a16="http://schemas.microsoft.com/office/drawing/2014/main" id="{268610CC-6EC5-4A77-9A2F-256974CE6E6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415925" y="2473409"/>
            <a:ext cx="14382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1100" dirty="0" err="1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Patient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kstvak 8">
            <a:extLst>
              <a:ext uri="{FF2B5EF4-FFF2-40B4-BE49-F238E27FC236}">
                <a16:creationId xmlns:a16="http://schemas.microsoft.com/office/drawing/2014/main" id="{646C72DE-F858-4A92-8240-20E5EC57347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062038" y="2818572"/>
            <a:ext cx="669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NEG1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kstvak 9">
            <a:extLst>
              <a:ext uri="{FF2B5EF4-FFF2-40B4-BE49-F238E27FC236}">
                <a16:creationId xmlns:a16="http://schemas.microsoft.com/office/drawing/2014/main" id="{5A6C0CF0-ECE0-4137-A0FF-DC97326392E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335088" y="2818572"/>
            <a:ext cx="669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NEG2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kstvak 10">
            <a:extLst>
              <a:ext uri="{FF2B5EF4-FFF2-40B4-BE49-F238E27FC236}">
                <a16:creationId xmlns:a16="http://schemas.microsoft.com/office/drawing/2014/main" id="{77707BCF-008C-4B72-AAF1-9118083F77C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608138" y="2818572"/>
            <a:ext cx="669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MQ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kstvak 11">
            <a:extLst>
              <a:ext uri="{FF2B5EF4-FFF2-40B4-BE49-F238E27FC236}">
                <a16:creationId xmlns:a16="http://schemas.microsoft.com/office/drawing/2014/main" id="{304DCFC4-B527-4958-9E12-FA6602EE9B3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778795" y="2472615"/>
            <a:ext cx="14398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kstvak 12">
            <a:extLst>
              <a:ext uri="{FF2B5EF4-FFF2-40B4-BE49-F238E27FC236}">
                <a16:creationId xmlns:a16="http://schemas.microsoft.com/office/drawing/2014/main" id="{22855390-7B53-43AB-898A-391D73C070A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2424113" y="2820159"/>
            <a:ext cx="669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NEG1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kstvak 13">
            <a:extLst>
              <a:ext uri="{FF2B5EF4-FFF2-40B4-BE49-F238E27FC236}">
                <a16:creationId xmlns:a16="http://schemas.microsoft.com/office/drawing/2014/main" id="{656E4B7E-52A2-49F7-AE59-7857A50253E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2697163" y="2818572"/>
            <a:ext cx="669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NEG2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kstvak 14">
            <a:extLst>
              <a:ext uri="{FF2B5EF4-FFF2-40B4-BE49-F238E27FC236}">
                <a16:creationId xmlns:a16="http://schemas.microsoft.com/office/drawing/2014/main" id="{E27E870B-7046-40B2-901F-1C0B9DBE40B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2970213" y="2818572"/>
            <a:ext cx="669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MQ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kstvak 15">
            <a:extLst>
              <a:ext uri="{FF2B5EF4-FFF2-40B4-BE49-F238E27FC236}">
                <a16:creationId xmlns:a16="http://schemas.microsoft.com/office/drawing/2014/main" id="{224F9DE2-6213-4317-8F41-1C6C92EA4EE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505745" y="2472615"/>
            <a:ext cx="143986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kstvak 16">
            <a:extLst>
              <a:ext uri="{FF2B5EF4-FFF2-40B4-BE49-F238E27FC236}">
                <a16:creationId xmlns:a16="http://schemas.microsoft.com/office/drawing/2014/main" id="{1214E318-4A58-4300-AB12-F5512D664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" y="1057991"/>
            <a:ext cx="130333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 1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kstvak 18">
            <a:extLst>
              <a:ext uri="{FF2B5EF4-FFF2-40B4-BE49-F238E27FC236}">
                <a16:creationId xmlns:a16="http://schemas.microsoft.com/office/drawing/2014/main" id="{A6E143FE-9DB0-473A-BBC2-486CA8B20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7862" y="1061311"/>
            <a:ext cx="130333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 2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C01BEBEF-6B7F-4659-B4BC-5029AA7EC9B8}"/>
              </a:ext>
            </a:extLst>
          </p:cNvPr>
          <p:cNvSpPr/>
          <p:nvPr/>
        </p:nvSpPr>
        <p:spPr>
          <a:xfrm>
            <a:off x="517870" y="4977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Primers: TGATTTCATTTATTTGTGGTGATGTGT</a:t>
            </a:r>
          </a:p>
          <a:p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AGCAGCAACTTCCCCTTTCC	</a:t>
            </a:r>
            <a:b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D2EAE2B-6486-43A7-909C-C915423CEB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257" t="57910" r="9633" b="4903"/>
          <a:stretch/>
        </p:blipFill>
        <p:spPr>
          <a:xfrm>
            <a:off x="210592" y="4028293"/>
            <a:ext cx="6869715" cy="2648992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7F9C3884-09B5-4644-8590-A04821D04134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BR7; TTN </a:t>
            </a:r>
            <a:r>
              <a:rPr lang="nl-NL" i="1" dirty="0" err="1"/>
              <a:t>duplication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309242221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49373B9-75C0-4CFF-BFFA-F180898C76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56" t="10428" r="60573" b="23628"/>
          <a:stretch/>
        </p:blipFill>
        <p:spPr>
          <a:xfrm>
            <a:off x="244683" y="1174044"/>
            <a:ext cx="11491514" cy="5352591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23F1AF1-9E38-423F-A9F9-CE79E6F47B11}"/>
              </a:ext>
            </a:extLst>
          </p:cNvPr>
          <p:cNvSpPr txBox="1"/>
          <p:nvPr/>
        </p:nvSpPr>
        <p:spPr>
          <a:xfrm>
            <a:off x="244682" y="1965832"/>
            <a:ext cx="5677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BX1; </a:t>
            </a:r>
            <a:r>
              <a:rPr lang="nl-NL" dirty="0" err="1"/>
              <a:t>loss</a:t>
            </a:r>
            <a:r>
              <a:rPr lang="nl-NL" dirty="0"/>
              <a:t> / Xq28 / ~237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dirty="0"/>
              <a:t>3 </a:t>
            </a:r>
            <a:r>
              <a:rPr lang="nl-NL" dirty="0" err="1"/>
              <a:t>genes</a:t>
            </a:r>
            <a:r>
              <a:rPr lang="nl-NL" dirty="0"/>
              <a:t>; </a:t>
            </a:r>
            <a:r>
              <a:rPr lang="nl-NL" i="1" dirty="0"/>
              <a:t>MTM1</a:t>
            </a:r>
            <a:r>
              <a:rPr lang="nl-NL" dirty="0"/>
              <a:t>, </a:t>
            </a:r>
            <a:r>
              <a:rPr lang="nl-NL" i="1" dirty="0"/>
              <a:t>MTMR1</a:t>
            </a:r>
            <a:r>
              <a:rPr lang="nl-NL" dirty="0"/>
              <a:t>,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i="1" dirty="0"/>
              <a:t>CD99L2</a:t>
            </a:r>
          </a:p>
        </p:txBody>
      </p:sp>
    </p:spTree>
    <p:extLst>
      <p:ext uri="{BB962C8B-B14F-4D97-AF65-F5344CB8AC3E}">
        <p14:creationId xmlns:p14="http://schemas.microsoft.com/office/powerpoint/2010/main" val="253003607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11C6B064-DC9E-4AB2-8D30-DD0F4BB17E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93" t="8470" r="67041" b="27432"/>
          <a:stretch/>
        </p:blipFill>
        <p:spPr>
          <a:xfrm>
            <a:off x="83975" y="218113"/>
            <a:ext cx="10696914" cy="668976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45C6D31-C676-4720-8A60-59225EBDC937}"/>
              </a:ext>
            </a:extLst>
          </p:cNvPr>
          <p:cNvSpPr txBox="1"/>
          <p:nvPr/>
        </p:nvSpPr>
        <p:spPr>
          <a:xfrm>
            <a:off x="83975" y="1449815"/>
            <a:ext cx="3565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BX2; </a:t>
            </a:r>
            <a:r>
              <a:rPr lang="nl-NL" dirty="0" err="1"/>
              <a:t>loss</a:t>
            </a:r>
            <a:r>
              <a:rPr lang="nl-NL" dirty="0"/>
              <a:t> / Xp21.1 / ~287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DMD</a:t>
            </a:r>
          </a:p>
        </p:txBody>
      </p:sp>
    </p:spTree>
    <p:extLst>
      <p:ext uri="{BB962C8B-B14F-4D97-AF65-F5344CB8AC3E}">
        <p14:creationId xmlns:p14="http://schemas.microsoft.com/office/powerpoint/2010/main" val="368432122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C84EA95-0257-485B-A0FE-ADFBEB692C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36" t="8471" r="68280" b="28655"/>
          <a:stretch/>
        </p:blipFill>
        <p:spPr>
          <a:xfrm>
            <a:off x="1016000" y="218113"/>
            <a:ext cx="10762143" cy="6208345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FBF37D7-3D88-4228-AD65-B1D4D66498EC}"/>
              </a:ext>
            </a:extLst>
          </p:cNvPr>
          <p:cNvSpPr txBox="1"/>
          <p:nvPr/>
        </p:nvSpPr>
        <p:spPr>
          <a:xfrm>
            <a:off x="1015999" y="1340407"/>
            <a:ext cx="3916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BX3; </a:t>
            </a:r>
            <a:r>
              <a:rPr lang="nl-NL" dirty="0" err="1"/>
              <a:t>loss</a:t>
            </a:r>
            <a:r>
              <a:rPr lang="nl-NL" dirty="0"/>
              <a:t> / Xp21.2 / ~206 </a:t>
            </a:r>
            <a:r>
              <a:rPr lang="nl-NL" dirty="0" err="1"/>
              <a:t>kb</a:t>
            </a:r>
            <a:br>
              <a:rPr lang="nl-NL" dirty="0"/>
            </a:br>
            <a:r>
              <a:rPr lang="nl-NL" i="1" dirty="0"/>
              <a:t>DMD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28610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BC21BE5C-9328-4E84-A367-65E80EE635CF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BX3; DMD </a:t>
            </a:r>
            <a:r>
              <a:rPr lang="nl-NL" i="1" dirty="0" err="1"/>
              <a:t>deletion</a:t>
            </a:r>
            <a:r>
              <a:rPr lang="nl-NL" i="1" dirty="0"/>
              <a:t>(1/2)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42EFE351-5B00-4185-8AA7-52A19D674956}"/>
              </a:ext>
            </a:extLst>
          </p:cNvPr>
          <p:cNvGrpSpPr/>
          <p:nvPr/>
        </p:nvGrpSpPr>
        <p:grpSpPr>
          <a:xfrm>
            <a:off x="120229" y="980728"/>
            <a:ext cx="8676456" cy="4896544"/>
            <a:chOff x="216024" y="1007061"/>
            <a:chExt cx="8676456" cy="489654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3235B045-CCB3-4C37-8073-FFFAFCD3C2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 l="5019" t="20034" r="55410" b="9967"/>
            <a:stretch>
              <a:fillRect/>
            </a:stretch>
          </p:blipFill>
          <p:spPr bwMode="auto">
            <a:xfrm>
              <a:off x="216024" y="1184002"/>
              <a:ext cx="8676456" cy="4549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Afgeronde rechthoek 7">
              <a:extLst>
                <a:ext uri="{FF2B5EF4-FFF2-40B4-BE49-F238E27FC236}">
                  <a16:creationId xmlns:a16="http://schemas.microsoft.com/office/drawing/2014/main" id="{37E8B27A-6591-497E-B3C4-6F647097535A}"/>
                </a:ext>
              </a:extLst>
            </p:cNvPr>
            <p:cNvSpPr/>
            <p:nvPr/>
          </p:nvSpPr>
          <p:spPr>
            <a:xfrm>
              <a:off x="1906946" y="1007061"/>
              <a:ext cx="228657" cy="489654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36771442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>
            <a:extLst>
              <a:ext uri="{FF2B5EF4-FFF2-40B4-BE49-F238E27FC236}">
                <a16:creationId xmlns:a16="http://schemas.microsoft.com/office/drawing/2014/main" id="{7EA06C9B-3204-47A2-8BF4-0A684BFF6BD9}"/>
              </a:ext>
            </a:extLst>
          </p:cNvPr>
          <p:cNvGrpSpPr/>
          <p:nvPr/>
        </p:nvGrpSpPr>
        <p:grpSpPr>
          <a:xfrm>
            <a:off x="525668" y="649970"/>
            <a:ext cx="8078780" cy="5580000"/>
            <a:chOff x="525668" y="649970"/>
            <a:chExt cx="8078780" cy="5580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B14C885-6EA1-477B-9E7C-617F7BBF55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 l="14075" t="10934" r="64466" b="7167"/>
            <a:stretch>
              <a:fillRect/>
            </a:stretch>
          </p:blipFill>
          <p:spPr bwMode="auto">
            <a:xfrm>
              <a:off x="525668" y="649970"/>
              <a:ext cx="5702516" cy="55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8BA16FC-AA30-4397-BD13-A9187ABE06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 l="21257" t="31100" r="70868" b="9401"/>
            <a:stretch>
              <a:fillRect/>
            </a:stretch>
          </p:blipFill>
          <p:spPr bwMode="auto">
            <a:xfrm>
              <a:off x="6617874" y="2456513"/>
              <a:ext cx="1762079" cy="3744416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1681EE6-E483-4E79-BEEE-6D3D36FFFD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l="25981" t="33900" r="67719" b="48600"/>
            <a:stretch>
              <a:fillRect/>
            </a:stretch>
          </p:blipFill>
          <p:spPr bwMode="auto">
            <a:xfrm>
              <a:off x="6300192" y="657071"/>
              <a:ext cx="2304256" cy="18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Tekstvak 5">
            <a:extLst>
              <a:ext uri="{FF2B5EF4-FFF2-40B4-BE49-F238E27FC236}">
                <a16:creationId xmlns:a16="http://schemas.microsoft.com/office/drawing/2014/main" id="{F4C3924F-B523-4070-87EA-4EB6E4BA5EA3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BX3; DMD </a:t>
            </a:r>
            <a:r>
              <a:rPr lang="nl-NL" i="1" dirty="0" err="1"/>
              <a:t>deletion</a:t>
            </a:r>
            <a:r>
              <a:rPr lang="nl-NL" i="1" dirty="0"/>
              <a:t>(2/2)</a:t>
            </a:r>
          </a:p>
        </p:txBody>
      </p:sp>
    </p:spTree>
    <p:extLst>
      <p:ext uri="{BB962C8B-B14F-4D97-AF65-F5344CB8AC3E}">
        <p14:creationId xmlns:p14="http://schemas.microsoft.com/office/powerpoint/2010/main" val="136501488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1FA012B5-735F-4F1F-938C-3DC76BAFE7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06" t="7737" r="65253" b="21070"/>
          <a:stretch/>
        </p:blipFill>
        <p:spPr>
          <a:xfrm>
            <a:off x="83974" y="519289"/>
            <a:ext cx="11532089" cy="624223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6B3B125-2FE9-4311-B7E6-BDCAE0927577}"/>
              </a:ext>
            </a:extLst>
          </p:cNvPr>
          <p:cNvSpPr txBox="1"/>
          <p:nvPr/>
        </p:nvSpPr>
        <p:spPr>
          <a:xfrm>
            <a:off x="216707" y="1711780"/>
            <a:ext cx="4162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BX4; </a:t>
            </a:r>
            <a:r>
              <a:rPr lang="nl-NL" dirty="0" err="1"/>
              <a:t>loss</a:t>
            </a:r>
            <a:r>
              <a:rPr lang="nl-NL" dirty="0"/>
              <a:t> / Xp21.1 / ~93 </a:t>
            </a:r>
            <a:r>
              <a:rPr lang="nl-NL" dirty="0" err="1"/>
              <a:t>kb</a:t>
            </a:r>
            <a:r>
              <a:rPr lang="nl-NL" dirty="0"/>
              <a:t> </a:t>
            </a:r>
            <a:br>
              <a:rPr lang="nl-NL" dirty="0"/>
            </a:br>
            <a:r>
              <a:rPr lang="nl-NL" i="1" dirty="0"/>
              <a:t>DMD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28525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120D8D8C-3D9E-4762-A52A-52BFBA355D3D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BX4; DMD </a:t>
            </a:r>
            <a:r>
              <a:rPr lang="nl-NL" i="1" dirty="0" err="1"/>
              <a:t>deletion</a:t>
            </a:r>
            <a:r>
              <a:rPr lang="nl-NL" i="1" dirty="0"/>
              <a:t> (1/2)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0BE0DD-1FC3-4264-A24E-809C7BC6A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9646" t="34161" r="10630" b="6178"/>
          <a:stretch>
            <a:fillRect/>
          </a:stretch>
        </p:blipFill>
        <p:spPr bwMode="auto">
          <a:xfrm>
            <a:off x="216024" y="675280"/>
            <a:ext cx="8604448" cy="5201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fgeronde rechthoek 6">
            <a:extLst>
              <a:ext uri="{FF2B5EF4-FFF2-40B4-BE49-F238E27FC236}">
                <a16:creationId xmlns:a16="http://schemas.microsoft.com/office/drawing/2014/main" id="{EFE0A400-BD93-43F0-9F94-9DC33CB9FB05}"/>
              </a:ext>
            </a:extLst>
          </p:cNvPr>
          <p:cNvSpPr/>
          <p:nvPr/>
        </p:nvSpPr>
        <p:spPr>
          <a:xfrm>
            <a:off x="1921352" y="476672"/>
            <a:ext cx="288032" cy="381642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6BB4DCFF-FECB-4779-94EF-1A8FB7D1796B}"/>
              </a:ext>
            </a:extLst>
          </p:cNvPr>
          <p:cNvCxnSpPr/>
          <p:nvPr/>
        </p:nvCxnSpPr>
        <p:spPr>
          <a:xfrm flipV="1">
            <a:off x="2195736" y="260648"/>
            <a:ext cx="864096" cy="2160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942B5725-D81B-4B16-AA25-0ED40EFA476B}"/>
              </a:ext>
            </a:extLst>
          </p:cNvPr>
          <p:cNvCxnSpPr>
            <a:stCxn id="6" idx="2"/>
          </p:cNvCxnSpPr>
          <p:nvPr/>
        </p:nvCxnSpPr>
        <p:spPr>
          <a:xfrm>
            <a:off x="2065368" y="4293096"/>
            <a:ext cx="936104" cy="151216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5">
            <a:extLst>
              <a:ext uri="{FF2B5EF4-FFF2-40B4-BE49-F238E27FC236}">
                <a16:creationId xmlns:a16="http://schemas.microsoft.com/office/drawing/2014/main" id="{61BADC6F-D1AC-4F73-A026-8247F0BA8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38975" t="34008" r="39763" b="5658"/>
          <a:stretch>
            <a:fillRect/>
          </a:stretch>
        </p:blipFill>
        <p:spPr bwMode="auto">
          <a:xfrm>
            <a:off x="2987824" y="260648"/>
            <a:ext cx="2030105" cy="561662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1A71F190-2C94-4B7B-8834-AD03EAA4D1BD}"/>
              </a:ext>
            </a:extLst>
          </p:cNvPr>
          <p:cNvSpPr txBox="1"/>
          <p:nvPr/>
        </p:nvSpPr>
        <p:spPr>
          <a:xfrm>
            <a:off x="5292080" y="18864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X </a:t>
            </a:r>
            <a:r>
              <a:rPr lang="nl-NL" b="1" dirty="0" err="1"/>
              <a:t>chromosome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86047479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0E2B5B07-6293-4108-8212-9450762F8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50000" t="36916" r="37006" b="44184"/>
          <a:stretch>
            <a:fillRect/>
          </a:stretch>
        </p:blipFill>
        <p:spPr bwMode="auto">
          <a:xfrm>
            <a:off x="6338292" y="647984"/>
            <a:ext cx="237626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6C96ECF-7C64-47B3-9D30-038C62849BEB}"/>
              </a:ext>
            </a:extLst>
          </p:cNvPr>
          <p:cNvSpPr txBox="1"/>
          <p:nvPr/>
        </p:nvSpPr>
        <p:spPr>
          <a:xfrm>
            <a:off x="5292080" y="18864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X </a:t>
            </a:r>
            <a:r>
              <a:rPr lang="nl-NL" b="1" dirty="0" err="1"/>
              <a:t>chromosome</a:t>
            </a:r>
            <a:endParaRPr lang="nl-NL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12D0E9E-6C85-428A-B046-766D52626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7262" t="11964" r="7045" b="11764"/>
          <a:stretch>
            <a:fillRect/>
          </a:stretch>
        </p:blipFill>
        <p:spPr bwMode="auto">
          <a:xfrm>
            <a:off x="251520" y="658788"/>
            <a:ext cx="6048672" cy="522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2F2E3B8-9A54-43CC-95C1-08E6C9820AF7}"/>
              </a:ext>
            </a:extLst>
          </p:cNvPr>
          <p:cNvSpPr txBox="1"/>
          <p:nvPr/>
        </p:nvSpPr>
        <p:spPr>
          <a:xfrm>
            <a:off x="0" y="69090"/>
            <a:ext cx="260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BX4; DMD </a:t>
            </a:r>
            <a:r>
              <a:rPr lang="nl-NL" i="1" dirty="0" err="1"/>
              <a:t>deletion</a:t>
            </a:r>
            <a:r>
              <a:rPr lang="nl-NL" i="1" dirty="0"/>
              <a:t> (2/2)</a:t>
            </a:r>
          </a:p>
        </p:txBody>
      </p:sp>
    </p:spTree>
    <p:extLst>
      <p:ext uri="{BB962C8B-B14F-4D97-AF65-F5344CB8AC3E}">
        <p14:creationId xmlns:p14="http://schemas.microsoft.com/office/powerpoint/2010/main" val="92133726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7128</TotalTime>
  <Words>1242</Words>
  <Application>Microsoft Office PowerPoint</Application>
  <PresentationFormat>Breedbeeld</PresentationFormat>
  <Paragraphs>178</Paragraphs>
  <Slides>126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126</vt:i4>
      </vt:variant>
    </vt:vector>
  </HeadingPairs>
  <TitlesOfParts>
    <vt:vector size="130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Pennings, Maartje</dc:creator>
  <cp:lastModifiedBy>Pennings, Maartje</cp:lastModifiedBy>
  <cp:revision>87</cp:revision>
  <dcterms:created xsi:type="dcterms:W3CDTF">2021-12-02T11:44:48Z</dcterms:created>
  <dcterms:modified xsi:type="dcterms:W3CDTF">2022-07-12T11:02:42Z</dcterms:modified>
</cp:coreProperties>
</file>