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71" r:id="rId4"/>
    <p:sldId id="260" r:id="rId5"/>
    <p:sldId id="259" r:id="rId6"/>
    <p:sldId id="258" r:id="rId7"/>
    <p:sldId id="272" r:id="rId8"/>
  </p:sldIdLst>
  <p:sldSz cx="6858000" cy="7772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21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272011"/>
            <a:ext cx="5829300" cy="270594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082310"/>
            <a:ext cx="5143500" cy="187653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02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123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13808"/>
            <a:ext cx="1478756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13808"/>
            <a:ext cx="4350544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8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92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937705"/>
            <a:ext cx="5915025" cy="323310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5201393"/>
            <a:ext cx="5915025" cy="170021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2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069042"/>
            <a:ext cx="291465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069042"/>
            <a:ext cx="291465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60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13810"/>
            <a:ext cx="5915025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905318"/>
            <a:ext cx="2901255" cy="93376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2839085"/>
            <a:ext cx="2901255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905318"/>
            <a:ext cx="2915543" cy="93376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2839085"/>
            <a:ext cx="2915543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105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3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46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18160"/>
            <a:ext cx="2211884" cy="18135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119083"/>
            <a:ext cx="3471863" cy="55234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331720"/>
            <a:ext cx="2211884" cy="431980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311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18160"/>
            <a:ext cx="2211884" cy="18135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119083"/>
            <a:ext cx="3471863" cy="552344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331720"/>
            <a:ext cx="2211884" cy="431980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92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13810"/>
            <a:ext cx="5915025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069042"/>
            <a:ext cx="5915025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7203865"/>
            <a:ext cx="154305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1D7DE-4B1C-4A05-B6C8-D0A982F6FEE4}" type="datetimeFigureOut">
              <a:rPr lang="en-US" smtClean="0"/>
              <a:t>7/1/2022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7203865"/>
            <a:ext cx="231457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7203865"/>
            <a:ext cx="154305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195E1-CA0D-42A2-97AF-A03D1CA80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34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170E910-C14F-4D8F-A55B-129B1D64AEB8}"/>
              </a:ext>
            </a:extLst>
          </p:cNvPr>
          <p:cNvGrpSpPr/>
          <p:nvPr/>
        </p:nvGrpSpPr>
        <p:grpSpPr>
          <a:xfrm>
            <a:off x="467887" y="265826"/>
            <a:ext cx="4565111" cy="6812706"/>
            <a:chOff x="467887" y="45294"/>
            <a:chExt cx="4565111" cy="6812706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9EB5C07D-293D-46BD-B19F-008B1F52E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862" y="600625"/>
              <a:ext cx="33502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ahoma" panose="020B0604030504040204" pitchFamily="34" charset="0"/>
                </a:rPr>
                <a:t>HGV-1</a:t>
              </a:r>
              <a:endPara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A3974A5-129E-457E-A9FB-028D98AEE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5187" y="45294"/>
              <a:ext cx="700088" cy="1214438"/>
            </a:xfrm>
            <a:custGeom>
              <a:avLst/>
              <a:gdLst>
                <a:gd name="T0" fmla="*/ 0 w 441"/>
                <a:gd name="T1" fmla="*/ 384 h 765"/>
                <a:gd name="T2" fmla="*/ 0 w 441"/>
                <a:gd name="T3" fmla="*/ 382 h 765"/>
                <a:gd name="T4" fmla="*/ 441 w 441"/>
                <a:gd name="T5" fmla="*/ 0 h 765"/>
                <a:gd name="T6" fmla="*/ 441 w 441"/>
                <a:gd name="T7" fmla="*/ 765 h 765"/>
                <a:gd name="T8" fmla="*/ 0 w 441"/>
                <a:gd name="T9" fmla="*/ 384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765">
                  <a:moveTo>
                    <a:pt x="0" y="384"/>
                  </a:moveTo>
                  <a:lnTo>
                    <a:pt x="0" y="382"/>
                  </a:lnTo>
                  <a:lnTo>
                    <a:pt x="441" y="0"/>
                  </a:lnTo>
                  <a:lnTo>
                    <a:pt x="441" y="765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" name="Line 7">
              <a:extLst>
                <a:ext uri="{FF2B5EF4-FFF2-40B4-BE49-F238E27FC236}">
                  <a16:creationId xmlns:a16="http://schemas.microsoft.com/office/drawing/2014/main" id="{B51921F7-60B6-4A0A-AAC6-C7A8F44F71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2312" y="653306"/>
              <a:ext cx="14128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C7E3B5F8-98FF-46BF-95B5-D86390610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3362" y="1281956"/>
              <a:ext cx="241252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PM2 MCP 2017 marine metagenome gene 13 CEPX01414995 10026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EC202A26-4E88-4CA9-A127-5191F4398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137" y="988269"/>
              <a:ext cx="782638" cy="330200"/>
            </a:xfrm>
            <a:custGeom>
              <a:avLst/>
              <a:gdLst>
                <a:gd name="T0" fmla="*/ 0 w 493"/>
                <a:gd name="T1" fmla="*/ 0 h 208"/>
                <a:gd name="T2" fmla="*/ 0 w 493"/>
                <a:gd name="T3" fmla="*/ 208 h 208"/>
                <a:gd name="T4" fmla="*/ 493 w 493"/>
                <a:gd name="T5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3" h="208">
                  <a:moveTo>
                    <a:pt x="0" y="0"/>
                  </a:moveTo>
                  <a:lnTo>
                    <a:pt x="0" y="208"/>
                  </a:lnTo>
                  <a:lnTo>
                    <a:pt x="493" y="208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" name="Line 10">
              <a:extLst>
                <a:ext uri="{FF2B5EF4-FFF2-40B4-BE49-F238E27FC236}">
                  <a16:creationId xmlns:a16="http://schemas.microsoft.com/office/drawing/2014/main" id="{7F4C58BE-17EB-4202-A955-679D3630CD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9137" y="653306"/>
              <a:ext cx="0" cy="33020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65EA805C-28E4-41B7-A5DF-B2B9C540F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787" y="985094"/>
              <a:ext cx="514350" cy="296863"/>
            </a:xfrm>
            <a:custGeom>
              <a:avLst/>
              <a:gdLst>
                <a:gd name="T0" fmla="*/ 0 w 324"/>
                <a:gd name="T1" fmla="*/ 187 h 187"/>
                <a:gd name="T2" fmla="*/ 0 w 324"/>
                <a:gd name="T3" fmla="*/ 0 h 187"/>
                <a:gd name="T4" fmla="*/ 324 w 324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4" h="187">
                  <a:moveTo>
                    <a:pt x="0" y="187"/>
                  </a:moveTo>
                  <a:lnTo>
                    <a:pt x="0" y="0"/>
                  </a:lnTo>
                  <a:lnTo>
                    <a:pt x="324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7866CDE2-F579-4E59-BC03-02932F3464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1962" y="1386731"/>
              <a:ext cx="161903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Phycisphaeraceae bacterium NQV32911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4F77A66-B972-4681-95FB-52E737E92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837" y="1423244"/>
              <a:ext cx="1252538" cy="50800"/>
            </a:xfrm>
            <a:custGeom>
              <a:avLst/>
              <a:gdLst>
                <a:gd name="T0" fmla="*/ 0 w 789"/>
                <a:gd name="T1" fmla="*/ 32 h 32"/>
                <a:gd name="T2" fmla="*/ 0 w 789"/>
                <a:gd name="T3" fmla="*/ 0 h 32"/>
                <a:gd name="T4" fmla="*/ 789 w 78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9" h="32">
                  <a:moveTo>
                    <a:pt x="0" y="32"/>
                  </a:moveTo>
                  <a:lnTo>
                    <a:pt x="0" y="0"/>
                  </a:lnTo>
                  <a:lnTo>
                    <a:pt x="789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60C05ECC-4DC9-4344-8FD6-F6378F957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6850" y="1493094"/>
              <a:ext cx="179696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</a:t>
              </a:r>
              <a:r>
                <a:rPr kumimoji="0" lang="en-US" altLang="en-US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Sedimentisphaerales</a:t>
              </a:r>
              <a:r>
                <a:rPr kumimoji="0" lang="en-US" altLang="en-US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bacterium MBN1360960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9DA3639-E397-483A-9C96-4FE60F53B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837" y="1478806"/>
              <a:ext cx="987425" cy="50800"/>
            </a:xfrm>
            <a:custGeom>
              <a:avLst/>
              <a:gdLst>
                <a:gd name="T0" fmla="*/ 0 w 622"/>
                <a:gd name="T1" fmla="*/ 0 h 32"/>
                <a:gd name="T2" fmla="*/ 0 w 622"/>
                <a:gd name="T3" fmla="*/ 32 h 32"/>
                <a:gd name="T4" fmla="*/ 622 w 622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2" h="32">
                  <a:moveTo>
                    <a:pt x="0" y="0"/>
                  </a:moveTo>
                  <a:lnTo>
                    <a:pt x="0" y="32"/>
                  </a:lnTo>
                  <a:lnTo>
                    <a:pt x="622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4B4BEB6C-3F1C-4E70-9CF8-B8A1402C0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9887" y="1475631"/>
              <a:ext cx="107950" cy="104775"/>
            </a:xfrm>
            <a:custGeom>
              <a:avLst/>
              <a:gdLst>
                <a:gd name="T0" fmla="*/ 0 w 68"/>
                <a:gd name="T1" fmla="*/ 66 h 66"/>
                <a:gd name="T2" fmla="*/ 0 w 68"/>
                <a:gd name="T3" fmla="*/ 0 h 66"/>
                <a:gd name="T4" fmla="*/ 68 w 68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66">
                  <a:moveTo>
                    <a:pt x="0" y="66"/>
                  </a:moveTo>
                  <a:lnTo>
                    <a:pt x="0" y="0"/>
                  </a:lnTo>
                  <a:lnTo>
                    <a:pt x="68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B801AEE9-7B59-4DA1-B392-4972C802D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062" y="1597869"/>
              <a:ext cx="162704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Halothiobacillaceae bacterium HER34048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33E8DAF-E4C4-4B5A-8F03-1B1B18D08C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7700" y="1634381"/>
              <a:ext cx="866775" cy="50800"/>
            </a:xfrm>
            <a:custGeom>
              <a:avLst/>
              <a:gdLst>
                <a:gd name="T0" fmla="*/ 0 w 546"/>
                <a:gd name="T1" fmla="*/ 32 h 32"/>
                <a:gd name="T2" fmla="*/ 0 w 546"/>
                <a:gd name="T3" fmla="*/ 0 h 32"/>
                <a:gd name="T4" fmla="*/ 546 w 546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6" h="32">
                  <a:moveTo>
                    <a:pt x="0" y="32"/>
                  </a:moveTo>
                  <a:lnTo>
                    <a:pt x="0" y="0"/>
                  </a:lnTo>
                  <a:lnTo>
                    <a:pt x="546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" name="Rectangle 19">
              <a:extLst>
                <a:ext uri="{FF2B5EF4-FFF2-40B4-BE49-F238E27FC236}">
                  <a16:creationId xmlns:a16="http://schemas.microsoft.com/office/drawing/2014/main" id="{1CEE98AD-A0FB-4BB6-8FF9-C61051A40A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7525" y="1704231"/>
              <a:ext cx="14731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Phycisphaerae bacterium NLZ06667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2CF7AD64-7A44-450E-8802-06550C060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7700" y="1689944"/>
              <a:ext cx="1138238" cy="50800"/>
            </a:xfrm>
            <a:custGeom>
              <a:avLst/>
              <a:gdLst>
                <a:gd name="T0" fmla="*/ 0 w 717"/>
                <a:gd name="T1" fmla="*/ 0 h 32"/>
                <a:gd name="T2" fmla="*/ 0 w 717"/>
                <a:gd name="T3" fmla="*/ 32 h 32"/>
                <a:gd name="T4" fmla="*/ 717 w 717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7" h="32">
                  <a:moveTo>
                    <a:pt x="0" y="0"/>
                  </a:moveTo>
                  <a:lnTo>
                    <a:pt x="0" y="32"/>
                  </a:lnTo>
                  <a:lnTo>
                    <a:pt x="717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81F4633B-764D-4F0F-904B-97ACAF15D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9887" y="1583581"/>
              <a:ext cx="277813" cy="103188"/>
            </a:xfrm>
            <a:custGeom>
              <a:avLst/>
              <a:gdLst>
                <a:gd name="T0" fmla="*/ 0 w 175"/>
                <a:gd name="T1" fmla="*/ 0 h 65"/>
                <a:gd name="T2" fmla="*/ 0 w 175"/>
                <a:gd name="T3" fmla="*/ 65 h 65"/>
                <a:gd name="T4" fmla="*/ 175 w 175"/>
                <a:gd name="T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5" h="65">
                  <a:moveTo>
                    <a:pt x="0" y="0"/>
                  </a:moveTo>
                  <a:lnTo>
                    <a:pt x="0" y="65"/>
                  </a:lnTo>
                  <a:lnTo>
                    <a:pt x="175" y="65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A60A713E-9F09-454E-B983-CB8744D1A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787" y="1285131"/>
              <a:ext cx="165100" cy="296863"/>
            </a:xfrm>
            <a:custGeom>
              <a:avLst/>
              <a:gdLst>
                <a:gd name="T0" fmla="*/ 0 w 104"/>
                <a:gd name="T1" fmla="*/ 0 h 187"/>
                <a:gd name="T2" fmla="*/ 0 w 104"/>
                <a:gd name="T3" fmla="*/ 187 h 187"/>
                <a:gd name="T4" fmla="*/ 104 w 104"/>
                <a:gd name="T5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187">
                  <a:moveTo>
                    <a:pt x="0" y="0"/>
                  </a:moveTo>
                  <a:lnTo>
                    <a:pt x="0" y="187"/>
                  </a:lnTo>
                  <a:lnTo>
                    <a:pt x="104" y="187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FA179D22-B17B-4AA0-9048-1E47A18F0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237" y="1283544"/>
              <a:ext cx="82550" cy="317500"/>
            </a:xfrm>
            <a:custGeom>
              <a:avLst/>
              <a:gdLst>
                <a:gd name="T0" fmla="*/ 0 w 52"/>
                <a:gd name="T1" fmla="*/ 200 h 200"/>
                <a:gd name="T2" fmla="*/ 0 w 52"/>
                <a:gd name="T3" fmla="*/ 0 h 200"/>
                <a:gd name="T4" fmla="*/ 52 w 52"/>
                <a:gd name="T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200">
                  <a:moveTo>
                    <a:pt x="0" y="200"/>
                  </a:moveTo>
                  <a:lnTo>
                    <a:pt x="0" y="0"/>
                  </a:lnTo>
                  <a:lnTo>
                    <a:pt x="52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" name="Rectangle 24">
              <a:extLst>
                <a:ext uri="{FF2B5EF4-FFF2-40B4-BE49-F238E27FC236}">
                  <a16:creationId xmlns:a16="http://schemas.microsoft.com/office/drawing/2014/main" id="{D9FB17B7-676E-4AF4-86F6-FA51E5CD4D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275" y="1809006"/>
              <a:ext cx="273472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PM2 MCP 2017 marine sediment metagenome gene 10 LAZR01002459 10745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0DB5DF82-D0AB-4C9E-8C0E-1F912ED71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6075" y="1845519"/>
              <a:ext cx="1090613" cy="77788"/>
            </a:xfrm>
            <a:custGeom>
              <a:avLst/>
              <a:gdLst>
                <a:gd name="T0" fmla="*/ 0 w 687"/>
                <a:gd name="T1" fmla="*/ 49 h 49"/>
                <a:gd name="T2" fmla="*/ 0 w 687"/>
                <a:gd name="T3" fmla="*/ 0 h 49"/>
                <a:gd name="T4" fmla="*/ 687 w 68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7" h="49">
                  <a:moveTo>
                    <a:pt x="0" y="49"/>
                  </a:moveTo>
                  <a:lnTo>
                    <a:pt x="0" y="0"/>
                  </a:lnTo>
                  <a:lnTo>
                    <a:pt x="687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id="{3B5E5BD0-FC7F-43A7-8E33-9DF5FFCEA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4612" y="1915369"/>
              <a:ext cx="152605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Planctomycetes bacterium OHB60882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68055005-7D46-4427-838A-C27BF6E3E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3025" y="1951881"/>
              <a:ext cx="0" cy="50800"/>
            </a:xfrm>
            <a:custGeom>
              <a:avLst/>
              <a:gdLst>
                <a:gd name="T0" fmla="*/ 32 h 32"/>
                <a:gd name="T1" fmla="*/ 0 h 32"/>
                <a:gd name="T2" fmla="*/ 0 h 3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2">
                  <a:moveTo>
                    <a:pt x="0" y="32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3D15003C-3374-421E-8853-DFE1AA068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2712" y="2020144"/>
              <a:ext cx="277800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PM2 MCP 2017 B PV Planctomyc bacterium OHB60882 MHYD01000052 10767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1B06B2C3-735E-4CD5-9A98-D7822E930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3025" y="2005856"/>
              <a:ext cx="36513" cy="50800"/>
            </a:xfrm>
            <a:custGeom>
              <a:avLst/>
              <a:gdLst>
                <a:gd name="T0" fmla="*/ 0 w 23"/>
                <a:gd name="T1" fmla="*/ 0 h 32"/>
                <a:gd name="T2" fmla="*/ 0 w 23"/>
                <a:gd name="T3" fmla="*/ 32 h 32"/>
                <a:gd name="T4" fmla="*/ 23 w 23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2">
                  <a:moveTo>
                    <a:pt x="0" y="0"/>
                  </a:moveTo>
                  <a:lnTo>
                    <a:pt x="0" y="32"/>
                  </a:lnTo>
                  <a:lnTo>
                    <a:pt x="23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D4F2B222-8EFC-4961-B276-1573A2EE2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6075" y="1928069"/>
              <a:ext cx="996950" cy="76200"/>
            </a:xfrm>
            <a:custGeom>
              <a:avLst/>
              <a:gdLst>
                <a:gd name="T0" fmla="*/ 0 w 628"/>
                <a:gd name="T1" fmla="*/ 0 h 48"/>
                <a:gd name="T2" fmla="*/ 0 w 628"/>
                <a:gd name="T3" fmla="*/ 48 h 48"/>
                <a:gd name="T4" fmla="*/ 628 w 628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8" h="48">
                  <a:moveTo>
                    <a:pt x="0" y="0"/>
                  </a:moveTo>
                  <a:lnTo>
                    <a:pt x="0" y="48"/>
                  </a:lnTo>
                  <a:lnTo>
                    <a:pt x="628" y="48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67862535-9FCC-46ED-A6B5-17C01FE84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237" y="1605806"/>
              <a:ext cx="223838" cy="319088"/>
            </a:xfrm>
            <a:custGeom>
              <a:avLst/>
              <a:gdLst>
                <a:gd name="T0" fmla="*/ 0 w 141"/>
                <a:gd name="T1" fmla="*/ 0 h 201"/>
                <a:gd name="T2" fmla="*/ 0 w 141"/>
                <a:gd name="T3" fmla="*/ 201 h 201"/>
                <a:gd name="T4" fmla="*/ 141 w 141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201">
                  <a:moveTo>
                    <a:pt x="0" y="0"/>
                  </a:moveTo>
                  <a:lnTo>
                    <a:pt x="0" y="201"/>
                  </a:lnTo>
                  <a:lnTo>
                    <a:pt x="141" y="201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0EBBD800-ADD7-45BB-B389-D0A33D111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75" y="1604219"/>
              <a:ext cx="347663" cy="544513"/>
            </a:xfrm>
            <a:custGeom>
              <a:avLst/>
              <a:gdLst>
                <a:gd name="T0" fmla="*/ 0 w 219"/>
                <a:gd name="T1" fmla="*/ 343 h 343"/>
                <a:gd name="T2" fmla="*/ 0 w 219"/>
                <a:gd name="T3" fmla="*/ 0 h 343"/>
                <a:gd name="T4" fmla="*/ 219 w 219"/>
                <a:gd name="T5" fmla="*/ 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" h="343">
                  <a:moveTo>
                    <a:pt x="0" y="343"/>
                  </a:moveTo>
                  <a:lnTo>
                    <a:pt x="0" y="0"/>
                  </a:lnTo>
                  <a:lnTo>
                    <a:pt x="219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2" name="Rectangle 33">
              <a:extLst>
                <a:ext uri="{FF2B5EF4-FFF2-40B4-BE49-F238E27FC236}">
                  <a16:creationId xmlns:a16="http://schemas.microsoft.com/office/drawing/2014/main" id="{EC34548C-F80A-4F19-A45A-E6E73D8D9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2225" y="2150319"/>
              <a:ext cx="61395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 B_PV, </a:t>
              </a:r>
              <a:r>
                <a:rPr kumimoji="0" lang="en-US" altLang="en-US" sz="8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B_Pr</a:t>
              </a:r>
              <a:endPara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8E7B40D5-DFD0-4633-B007-D153ECC4D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412" y="2113806"/>
              <a:ext cx="1163638" cy="141288"/>
            </a:xfrm>
            <a:custGeom>
              <a:avLst/>
              <a:gdLst>
                <a:gd name="T0" fmla="*/ 0 w 733"/>
                <a:gd name="T1" fmla="*/ 45 h 89"/>
                <a:gd name="T2" fmla="*/ 0 w 733"/>
                <a:gd name="T3" fmla="*/ 44 h 89"/>
                <a:gd name="T4" fmla="*/ 733 w 733"/>
                <a:gd name="T5" fmla="*/ 0 h 89"/>
                <a:gd name="T6" fmla="*/ 733 w 733"/>
                <a:gd name="T7" fmla="*/ 89 h 89"/>
                <a:gd name="T8" fmla="*/ 0 w 733"/>
                <a:gd name="T9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3" h="89">
                  <a:moveTo>
                    <a:pt x="0" y="45"/>
                  </a:moveTo>
                  <a:lnTo>
                    <a:pt x="0" y="44"/>
                  </a:lnTo>
                  <a:lnTo>
                    <a:pt x="733" y="0"/>
                  </a:lnTo>
                  <a:lnTo>
                    <a:pt x="733" y="89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4" name="Line 35">
              <a:extLst>
                <a:ext uri="{FF2B5EF4-FFF2-40B4-BE49-F238E27FC236}">
                  <a16:creationId xmlns:a16="http://schemas.microsoft.com/office/drawing/2014/main" id="{3CAD0DA3-F800-47DB-ABA8-3348C3C251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7462" y="2185244"/>
              <a:ext cx="10477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5" name="Rectangle 36">
              <a:extLst>
                <a:ext uri="{FF2B5EF4-FFF2-40B4-BE49-F238E27FC236}">
                  <a16:creationId xmlns:a16="http://schemas.microsoft.com/office/drawing/2014/main" id="{489865E3-C223-4525-9233-79CF44632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0612" y="2275731"/>
              <a:ext cx="9938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Opitutus MBA3849344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0790D2DE-B080-4C44-92BF-CE770B0C7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100" y="2312244"/>
              <a:ext cx="922338" cy="77788"/>
            </a:xfrm>
            <a:custGeom>
              <a:avLst/>
              <a:gdLst>
                <a:gd name="T0" fmla="*/ 0 w 581"/>
                <a:gd name="T1" fmla="*/ 49 h 49"/>
                <a:gd name="T2" fmla="*/ 0 w 581"/>
                <a:gd name="T3" fmla="*/ 0 h 49"/>
                <a:gd name="T4" fmla="*/ 581 w 581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1" h="49">
                  <a:moveTo>
                    <a:pt x="0" y="49"/>
                  </a:moveTo>
                  <a:lnTo>
                    <a:pt x="0" y="0"/>
                  </a:lnTo>
                  <a:lnTo>
                    <a:pt x="581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7" name="Rectangle 38">
              <a:extLst>
                <a:ext uri="{FF2B5EF4-FFF2-40B4-BE49-F238E27FC236}">
                  <a16:creationId xmlns:a16="http://schemas.microsoft.com/office/drawing/2014/main" id="{9E4A4E06-9999-488D-8056-6CD72D958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9462" y="2382094"/>
              <a:ext cx="148919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Opitutaceae bacterium MBC7367169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4CE54908-19EF-4446-AA10-8908628BB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737" y="2418606"/>
              <a:ext cx="592138" cy="50800"/>
            </a:xfrm>
            <a:custGeom>
              <a:avLst/>
              <a:gdLst>
                <a:gd name="T0" fmla="*/ 0 w 373"/>
                <a:gd name="T1" fmla="*/ 32 h 32"/>
                <a:gd name="T2" fmla="*/ 0 w 373"/>
                <a:gd name="T3" fmla="*/ 0 h 32"/>
                <a:gd name="T4" fmla="*/ 373 w 373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3" h="32">
                  <a:moveTo>
                    <a:pt x="0" y="32"/>
                  </a:moveTo>
                  <a:lnTo>
                    <a:pt x="0" y="0"/>
                  </a:lnTo>
                  <a:lnTo>
                    <a:pt x="373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9" name="Rectangle 40">
              <a:extLst>
                <a:ext uri="{FF2B5EF4-FFF2-40B4-BE49-F238E27FC236}">
                  <a16:creationId xmlns:a16="http://schemas.microsoft.com/office/drawing/2014/main" id="{8D414B95-94FB-4F88-801C-BD9834D3A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0700" y="2486869"/>
              <a:ext cx="151964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Verrucomicrobia bacterium PYJ83067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DD8DE021-0A8F-4894-AE5A-8E39F1482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737" y="2472581"/>
              <a:ext cx="1603375" cy="50800"/>
            </a:xfrm>
            <a:custGeom>
              <a:avLst/>
              <a:gdLst>
                <a:gd name="T0" fmla="*/ 0 w 1010"/>
                <a:gd name="T1" fmla="*/ 0 h 32"/>
                <a:gd name="T2" fmla="*/ 0 w 1010"/>
                <a:gd name="T3" fmla="*/ 32 h 32"/>
                <a:gd name="T4" fmla="*/ 1010 w 1010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0" h="32">
                  <a:moveTo>
                    <a:pt x="0" y="0"/>
                  </a:moveTo>
                  <a:lnTo>
                    <a:pt x="0" y="32"/>
                  </a:lnTo>
                  <a:lnTo>
                    <a:pt x="1010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DBF4122D-CDA5-42A6-9F4B-551150ACF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100" y="2393206"/>
              <a:ext cx="20638" cy="77788"/>
            </a:xfrm>
            <a:custGeom>
              <a:avLst/>
              <a:gdLst>
                <a:gd name="T0" fmla="*/ 0 w 13"/>
                <a:gd name="T1" fmla="*/ 0 h 49"/>
                <a:gd name="T2" fmla="*/ 0 w 13"/>
                <a:gd name="T3" fmla="*/ 49 h 49"/>
                <a:gd name="T4" fmla="*/ 13 w 13"/>
                <a:gd name="T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9">
                  <a:moveTo>
                    <a:pt x="0" y="0"/>
                  </a:moveTo>
                  <a:lnTo>
                    <a:pt x="0" y="49"/>
                  </a:lnTo>
                  <a:lnTo>
                    <a:pt x="13" y="49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C5F0C083-0134-41D0-A411-C1F006AF0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287" y="2290019"/>
              <a:ext cx="150813" cy="101600"/>
            </a:xfrm>
            <a:custGeom>
              <a:avLst/>
              <a:gdLst>
                <a:gd name="T0" fmla="*/ 0 w 95"/>
                <a:gd name="T1" fmla="*/ 0 h 64"/>
                <a:gd name="T2" fmla="*/ 0 w 95"/>
                <a:gd name="T3" fmla="*/ 64 h 64"/>
                <a:gd name="T4" fmla="*/ 95 w 95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64">
                  <a:moveTo>
                    <a:pt x="0" y="0"/>
                  </a:moveTo>
                  <a:lnTo>
                    <a:pt x="0" y="64"/>
                  </a:lnTo>
                  <a:lnTo>
                    <a:pt x="95" y="64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3" name="Line 44">
              <a:extLst>
                <a:ext uri="{FF2B5EF4-FFF2-40B4-BE49-F238E27FC236}">
                  <a16:creationId xmlns:a16="http://schemas.microsoft.com/office/drawing/2014/main" id="{3845EC3C-DAC6-4BF7-B96F-34C726EAB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4287" y="2185244"/>
              <a:ext cx="0" cy="10160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4" name="Freeform 45">
              <a:extLst>
                <a:ext uri="{FF2B5EF4-FFF2-40B4-BE49-F238E27FC236}">
                  <a16:creationId xmlns:a16="http://schemas.microsoft.com/office/drawing/2014/main" id="{3F56014E-35C8-4A73-885E-6EDA7DE71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137" y="2288431"/>
              <a:ext cx="57150" cy="406400"/>
            </a:xfrm>
            <a:custGeom>
              <a:avLst/>
              <a:gdLst>
                <a:gd name="T0" fmla="*/ 0 w 36"/>
                <a:gd name="T1" fmla="*/ 256 h 256"/>
                <a:gd name="T2" fmla="*/ 0 w 36"/>
                <a:gd name="T3" fmla="*/ 0 h 256"/>
                <a:gd name="T4" fmla="*/ 36 w 36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56">
                  <a:moveTo>
                    <a:pt x="0" y="256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5" name="Rectangle 46">
              <a:extLst>
                <a:ext uri="{FF2B5EF4-FFF2-40B4-BE49-F238E27FC236}">
                  <a16:creationId xmlns:a16="http://schemas.microsoft.com/office/drawing/2014/main" id="{178C6D8A-3CE4-44AF-ABC9-495C1858D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3337" y="2593231"/>
              <a:ext cx="135453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Opitutaceae bacterium EIP96806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C8E1498C-EE82-4C1D-82CB-5AB29B19A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675" y="2629744"/>
              <a:ext cx="1362075" cy="50800"/>
            </a:xfrm>
            <a:custGeom>
              <a:avLst/>
              <a:gdLst>
                <a:gd name="T0" fmla="*/ 0 w 858"/>
                <a:gd name="T1" fmla="*/ 32 h 32"/>
                <a:gd name="T2" fmla="*/ 0 w 858"/>
                <a:gd name="T3" fmla="*/ 0 h 32"/>
                <a:gd name="T4" fmla="*/ 858 w 858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8" h="32">
                  <a:moveTo>
                    <a:pt x="0" y="32"/>
                  </a:moveTo>
                  <a:lnTo>
                    <a:pt x="0" y="0"/>
                  </a:lnTo>
                  <a:lnTo>
                    <a:pt x="858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7" name="Rectangle 48">
              <a:extLst>
                <a:ext uri="{FF2B5EF4-FFF2-40B4-BE49-F238E27FC236}">
                  <a16:creationId xmlns:a16="http://schemas.microsoft.com/office/drawing/2014/main" id="{E304BA77-26AC-475B-A4CF-D11B07B10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6762" y="2698006"/>
              <a:ext cx="138499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Opitutaceae bacterium AHF94460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Freeform 49">
              <a:extLst>
                <a:ext uri="{FF2B5EF4-FFF2-40B4-BE49-F238E27FC236}">
                  <a16:creationId xmlns:a16="http://schemas.microsoft.com/office/drawing/2014/main" id="{4E7FCF1B-F056-4512-A9FC-9B3224EE0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9675" y="2683719"/>
              <a:ext cx="825500" cy="50800"/>
            </a:xfrm>
            <a:custGeom>
              <a:avLst/>
              <a:gdLst>
                <a:gd name="T0" fmla="*/ 0 w 520"/>
                <a:gd name="T1" fmla="*/ 0 h 32"/>
                <a:gd name="T2" fmla="*/ 0 w 520"/>
                <a:gd name="T3" fmla="*/ 32 h 32"/>
                <a:gd name="T4" fmla="*/ 520 w 520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0" h="32">
                  <a:moveTo>
                    <a:pt x="0" y="0"/>
                  </a:moveTo>
                  <a:lnTo>
                    <a:pt x="0" y="32"/>
                  </a:lnTo>
                  <a:lnTo>
                    <a:pt x="520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A2BB7558-8EB1-4215-8B28-AFD4413F8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550" y="2682131"/>
              <a:ext cx="238125" cy="77788"/>
            </a:xfrm>
            <a:custGeom>
              <a:avLst/>
              <a:gdLst>
                <a:gd name="T0" fmla="*/ 0 w 150"/>
                <a:gd name="T1" fmla="*/ 49 h 49"/>
                <a:gd name="T2" fmla="*/ 0 w 150"/>
                <a:gd name="T3" fmla="*/ 0 h 49"/>
                <a:gd name="T4" fmla="*/ 150 w 150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49">
                  <a:moveTo>
                    <a:pt x="0" y="49"/>
                  </a:moveTo>
                  <a:lnTo>
                    <a:pt x="0" y="0"/>
                  </a:lnTo>
                  <a:lnTo>
                    <a:pt x="150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0" name="Rectangle 51">
              <a:extLst>
                <a:ext uri="{FF2B5EF4-FFF2-40B4-BE49-F238E27FC236}">
                  <a16:creationId xmlns:a16="http://schemas.microsoft.com/office/drawing/2014/main" id="{9B052350-BC69-4612-BAA5-17B70C94D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700" y="2804369"/>
              <a:ext cx="17344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Geminisphaera colitermitum WP 157837245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2E8A0491-B4FF-4E65-9530-148AFCCEC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550" y="2763094"/>
              <a:ext cx="944563" cy="77788"/>
            </a:xfrm>
            <a:custGeom>
              <a:avLst/>
              <a:gdLst>
                <a:gd name="T0" fmla="*/ 0 w 595"/>
                <a:gd name="T1" fmla="*/ 0 h 49"/>
                <a:gd name="T2" fmla="*/ 0 w 595"/>
                <a:gd name="T3" fmla="*/ 49 h 49"/>
                <a:gd name="T4" fmla="*/ 595 w 595"/>
                <a:gd name="T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5" h="49">
                  <a:moveTo>
                    <a:pt x="0" y="0"/>
                  </a:moveTo>
                  <a:lnTo>
                    <a:pt x="0" y="49"/>
                  </a:lnTo>
                  <a:lnTo>
                    <a:pt x="595" y="49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087F7244-6BED-4E9A-B191-538AA61AF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9750" y="2761506"/>
              <a:ext cx="431800" cy="90488"/>
            </a:xfrm>
            <a:custGeom>
              <a:avLst/>
              <a:gdLst>
                <a:gd name="T0" fmla="*/ 0 w 272"/>
                <a:gd name="T1" fmla="*/ 57 h 57"/>
                <a:gd name="T2" fmla="*/ 0 w 272"/>
                <a:gd name="T3" fmla="*/ 0 h 57"/>
                <a:gd name="T4" fmla="*/ 272 w 272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2" h="57">
                  <a:moveTo>
                    <a:pt x="0" y="57"/>
                  </a:moveTo>
                  <a:lnTo>
                    <a:pt x="0" y="0"/>
                  </a:lnTo>
                  <a:lnTo>
                    <a:pt x="272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3" name="Rectangle 54">
              <a:extLst>
                <a:ext uri="{FF2B5EF4-FFF2-40B4-BE49-F238E27FC236}">
                  <a16:creationId xmlns:a16="http://schemas.microsoft.com/office/drawing/2014/main" id="{017FC363-4543-4B55-89A9-D977589B4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0975" y="2909144"/>
              <a:ext cx="164628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Coraliomargarita sinensis WP 110130629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C56EAF44-DB9F-4972-B6CF-8569E4D26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9750" y="2856756"/>
              <a:ext cx="908050" cy="88900"/>
            </a:xfrm>
            <a:custGeom>
              <a:avLst/>
              <a:gdLst>
                <a:gd name="T0" fmla="*/ 0 w 572"/>
                <a:gd name="T1" fmla="*/ 0 h 56"/>
                <a:gd name="T2" fmla="*/ 0 w 572"/>
                <a:gd name="T3" fmla="*/ 56 h 56"/>
                <a:gd name="T4" fmla="*/ 572 w 572"/>
                <a:gd name="T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2" h="56">
                  <a:moveTo>
                    <a:pt x="0" y="0"/>
                  </a:moveTo>
                  <a:lnTo>
                    <a:pt x="0" y="56"/>
                  </a:lnTo>
                  <a:lnTo>
                    <a:pt x="572" y="56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CD86AFE7-561D-4CE0-ACBB-249A9A37A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387" y="2853581"/>
              <a:ext cx="106363" cy="96838"/>
            </a:xfrm>
            <a:custGeom>
              <a:avLst/>
              <a:gdLst>
                <a:gd name="T0" fmla="*/ 0 w 67"/>
                <a:gd name="T1" fmla="*/ 61 h 61"/>
                <a:gd name="T2" fmla="*/ 0 w 67"/>
                <a:gd name="T3" fmla="*/ 0 h 61"/>
                <a:gd name="T4" fmla="*/ 67 w 67"/>
                <a:gd name="T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61">
                  <a:moveTo>
                    <a:pt x="0" y="61"/>
                  </a:moveTo>
                  <a:lnTo>
                    <a:pt x="0" y="0"/>
                  </a:lnTo>
                  <a:lnTo>
                    <a:pt x="67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6" name="Rectangle 57">
              <a:extLst>
                <a:ext uri="{FF2B5EF4-FFF2-40B4-BE49-F238E27FC236}">
                  <a16:creationId xmlns:a16="http://schemas.microsoft.com/office/drawing/2014/main" id="{626D1EE2-722F-4D2D-911C-F657F5ADCD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4162" y="3015506"/>
              <a:ext cx="150522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PV Opitutaceae bacterium MBW7895156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3B940A49-F9C8-4CAE-B369-5A6B532BC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387" y="2955181"/>
              <a:ext cx="1117600" cy="96838"/>
            </a:xfrm>
            <a:custGeom>
              <a:avLst/>
              <a:gdLst>
                <a:gd name="T0" fmla="*/ 0 w 704"/>
                <a:gd name="T1" fmla="*/ 0 h 61"/>
                <a:gd name="T2" fmla="*/ 0 w 704"/>
                <a:gd name="T3" fmla="*/ 61 h 61"/>
                <a:gd name="T4" fmla="*/ 704 w 704"/>
                <a:gd name="T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4" h="61">
                  <a:moveTo>
                    <a:pt x="0" y="0"/>
                  </a:moveTo>
                  <a:lnTo>
                    <a:pt x="0" y="61"/>
                  </a:lnTo>
                  <a:lnTo>
                    <a:pt x="704" y="61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A211CB71-BD20-4AB4-8DAC-2243996A5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437" y="2953594"/>
              <a:ext cx="361950" cy="152400"/>
            </a:xfrm>
            <a:custGeom>
              <a:avLst/>
              <a:gdLst>
                <a:gd name="T0" fmla="*/ 0 w 228"/>
                <a:gd name="T1" fmla="*/ 96 h 96"/>
                <a:gd name="T2" fmla="*/ 0 w 228"/>
                <a:gd name="T3" fmla="*/ 0 h 96"/>
                <a:gd name="T4" fmla="*/ 228 w 228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96">
                  <a:moveTo>
                    <a:pt x="0" y="96"/>
                  </a:moveTo>
                  <a:lnTo>
                    <a:pt x="0" y="0"/>
                  </a:lnTo>
                  <a:lnTo>
                    <a:pt x="228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9" name="Rectangle 60">
              <a:extLst>
                <a:ext uri="{FF2B5EF4-FFF2-40B4-BE49-F238E27FC236}">
                  <a16:creationId xmlns:a16="http://schemas.microsoft.com/office/drawing/2014/main" id="{F0464172-DAD3-4B54-8C51-4F1793580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1612" y="3210475"/>
              <a:ext cx="33502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ahoma" panose="020B0604030504040204" pitchFamily="34" charset="0"/>
                </a:rPr>
                <a:t>HGV</a:t>
              </a:r>
              <a:r>
                <a:rPr lang="en-US" altLang="en-US" sz="800" b="1" dirty="0">
                  <a:solidFill>
                    <a:srgbClr val="C00000"/>
                  </a:solidFill>
                  <a:latin typeface="Tahoma" panose="020B0604030504040204" pitchFamily="34" charset="0"/>
                </a:rPr>
                <a:t>-2</a:t>
              </a:r>
              <a:endPara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</a:endParaRPr>
            </a:p>
          </p:txBody>
        </p:sp>
        <p:sp>
          <p:nvSpPr>
            <p:cNvPr id="60" name="Freeform 61">
              <a:extLst>
                <a:ext uri="{FF2B5EF4-FFF2-40B4-BE49-F238E27FC236}">
                  <a16:creationId xmlns:a16="http://schemas.microsoft.com/office/drawing/2014/main" id="{4CA72905-DFB9-479C-8454-898A3641C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087" y="3109169"/>
              <a:ext cx="387350" cy="307975"/>
            </a:xfrm>
            <a:custGeom>
              <a:avLst/>
              <a:gdLst>
                <a:gd name="T0" fmla="*/ 0 w 244"/>
                <a:gd name="T1" fmla="*/ 98 h 194"/>
                <a:gd name="T2" fmla="*/ 0 w 244"/>
                <a:gd name="T3" fmla="*/ 96 h 194"/>
                <a:gd name="T4" fmla="*/ 244 w 244"/>
                <a:gd name="T5" fmla="*/ 0 h 194"/>
                <a:gd name="T6" fmla="*/ 244 w 244"/>
                <a:gd name="T7" fmla="*/ 194 h 194"/>
                <a:gd name="T8" fmla="*/ 0 w 244"/>
                <a:gd name="T9" fmla="*/ 98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194">
                  <a:moveTo>
                    <a:pt x="0" y="98"/>
                  </a:moveTo>
                  <a:lnTo>
                    <a:pt x="0" y="96"/>
                  </a:lnTo>
                  <a:lnTo>
                    <a:pt x="244" y="0"/>
                  </a:lnTo>
                  <a:lnTo>
                    <a:pt x="244" y="194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1" name="Line 62">
              <a:extLst>
                <a:ext uri="{FF2B5EF4-FFF2-40B4-BE49-F238E27FC236}">
                  <a16:creationId xmlns:a16="http://schemas.microsoft.com/office/drawing/2014/main" id="{C116B6BC-6BB4-4298-8B86-6B7EE805E9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4612" y="3263156"/>
              <a:ext cx="1003300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2" name="Line 63">
              <a:extLst>
                <a:ext uri="{FF2B5EF4-FFF2-40B4-BE49-F238E27FC236}">
                  <a16:creationId xmlns:a16="http://schemas.microsoft.com/office/drawing/2014/main" id="{6EF506F6-72A6-46E9-AECE-D9171EE389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1437" y="3110756"/>
              <a:ext cx="0" cy="15240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3" name="Freeform 64">
              <a:extLst>
                <a:ext uri="{FF2B5EF4-FFF2-40B4-BE49-F238E27FC236}">
                  <a16:creationId xmlns:a16="http://schemas.microsoft.com/office/drawing/2014/main" id="{8305E0BA-E25F-4290-814D-8034844B9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137" y="2699594"/>
              <a:ext cx="114300" cy="407988"/>
            </a:xfrm>
            <a:custGeom>
              <a:avLst/>
              <a:gdLst>
                <a:gd name="T0" fmla="*/ 0 w 72"/>
                <a:gd name="T1" fmla="*/ 0 h 257"/>
                <a:gd name="T2" fmla="*/ 0 w 72"/>
                <a:gd name="T3" fmla="*/ 257 h 257"/>
                <a:gd name="T4" fmla="*/ 72 w 72"/>
                <a:gd name="T5" fmla="*/ 2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257">
                  <a:moveTo>
                    <a:pt x="0" y="0"/>
                  </a:moveTo>
                  <a:lnTo>
                    <a:pt x="0" y="257"/>
                  </a:lnTo>
                  <a:lnTo>
                    <a:pt x="72" y="257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4" name="Freeform 65">
              <a:extLst>
                <a:ext uri="{FF2B5EF4-FFF2-40B4-BE49-F238E27FC236}">
                  <a16:creationId xmlns:a16="http://schemas.microsoft.com/office/drawing/2014/main" id="{205B47D4-61C4-43D4-ABB1-0317C512E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75" y="2153494"/>
              <a:ext cx="182563" cy="544513"/>
            </a:xfrm>
            <a:custGeom>
              <a:avLst/>
              <a:gdLst>
                <a:gd name="T0" fmla="*/ 0 w 115"/>
                <a:gd name="T1" fmla="*/ 0 h 343"/>
                <a:gd name="T2" fmla="*/ 0 w 115"/>
                <a:gd name="T3" fmla="*/ 343 h 343"/>
                <a:gd name="T4" fmla="*/ 115 w 115"/>
                <a:gd name="T5" fmla="*/ 343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343">
                  <a:moveTo>
                    <a:pt x="0" y="0"/>
                  </a:moveTo>
                  <a:lnTo>
                    <a:pt x="0" y="343"/>
                  </a:lnTo>
                  <a:lnTo>
                    <a:pt x="115" y="343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5" name="Freeform 66">
              <a:extLst>
                <a:ext uri="{FF2B5EF4-FFF2-40B4-BE49-F238E27FC236}">
                  <a16:creationId xmlns:a16="http://schemas.microsoft.com/office/drawing/2014/main" id="{B17613D2-C09D-4092-BF9D-6A08CB50F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537" y="2150319"/>
              <a:ext cx="46038" cy="1114425"/>
            </a:xfrm>
            <a:custGeom>
              <a:avLst/>
              <a:gdLst>
                <a:gd name="T0" fmla="*/ 0 w 29"/>
                <a:gd name="T1" fmla="*/ 702 h 702"/>
                <a:gd name="T2" fmla="*/ 0 w 29"/>
                <a:gd name="T3" fmla="*/ 0 h 702"/>
                <a:gd name="T4" fmla="*/ 29 w 29"/>
                <a:gd name="T5" fmla="*/ 0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702">
                  <a:moveTo>
                    <a:pt x="0" y="702"/>
                  </a:moveTo>
                  <a:lnTo>
                    <a:pt x="0" y="0"/>
                  </a:lnTo>
                  <a:lnTo>
                    <a:pt x="29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6" name="Rectangle 67">
              <a:extLst>
                <a:ext uri="{FF2B5EF4-FFF2-40B4-BE49-F238E27FC236}">
                  <a16:creationId xmlns:a16="http://schemas.microsoft.com/office/drawing/2014/main" id="{7EF356CC-8B58-4001-814B-EA63F540B8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9962" y="3437781"/>
              <a:ext cx="148758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Thioclava dalianensis WP 143081740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Freeform 68">
              <a:extLst>
                <a:ext uri="{FF2B5EF4-FFF2-40B4-BE49-F238E27FC236}">
                  <a16:creationId xmlns:a16="http://schemas.microsoft.com/office/drawing/2014/main" id="{B3678CD0-20BF-47BC-99C9-9B91E112A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475" y="3474294"/>
              <a:ext cx="87313" cy="50800"/>
            </a:xfrm>
            <a:custGeom>
              <a:avLst/>
              <a:gdLst>
                <a:gd name="T0" fmla="*/ 0 w 55"/>
                <a:gd name="T1" fmla="*/ 32 h 32"/>
                <a:gd name="T2" fmla="*/ 0 w 55"/>
                <a:gd name="T3" fmla="*/ 0 h 32"/>
                <a:gd name="T4" fmla="*/ 55 w 55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2">
                  <a:moveTo>
                    <a:pt x="0" y="32"/>
                  </a:moveTo>
                  <a:lnTo>
                    <a:pt x="0" y="0"/>
                  </a:lnTo>
                  <a:lnTo>
                    <a:pt x="55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8" name="Rectangle 69">
              <a:extLst>
                <a:ext uri="{FF2B5EF4-FFF2-40B4-BE49-F238E27FC236}">
                  <a16:creationId xmlns:a16="http://schemas.microsoft.com/office/drawing/2014/main" id="{787CD722-C6DA-4E65-925E-B5AF98F65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5987" y="3544144"/>
              <a:ext cx="274594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PM2 MCP 2017 B Pr Thioclava dalianensis SFN65155 FOVB01000008 122389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70">
              <a:extLst>
                <a:ext uri="{FF2B5EF4-FFF2-40B4-BE49-F238E27FC236}">
                  <a16:creationId xmlns:a16="http://schemas.microsoft.com/office/drawing/2014/main" id="{D4AD0D07-FE6D-4511-A9AF-8C3BF2086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475" y="3529856"/>
              <a:ext cx="33338" cy="50800"/>
            </a:xfrm>
            <a:custGeom>
              <a:avLst/>
              <a:gdLst>
                <a:gd name="T0" fmla="*/ 0 w 21"/>
                <a:gd name="T1" fmla="*/ 0 h 32"/>
                <a:gd name="T2" fmla="*/ 0 w 21"/>
                <a:gd name="T3" fmla="*/ 32 h 32"/>
                <a:gd name="T4" fmla="*/ 21 w 21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2">
                  <a:moveTo>
                    <a:pt x="0" y="0"/>
                  </a:moveTo>
                  <a:lnTo>
                    <a:pt x="0" y="32"/>
                  </a:lnTo>
                  <a:lnTo>
                    <a:pt x="21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0" name="Freeform 71">
              <a:extLst>
                <a:ext uri="{FF2B5EF4-FFF2-40B4-BE49-F238E27FC236}">
                  <a16:creationId xmlns:a16="http://schemas.microsoft.com/office/drawing/2014/main" id="{AD2EDAFF-14DB-4B5C-8007-12F0F0F1F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9612" y="3526681"/>
              <a:ext cx="169863" cy="77788"/>
            </a:xfrm>
            <a:custGeom>
              <a:avLst/>
              <a:gdLst>
                <a:gd name="T0" fmla="*/ 0 w 107"/>
                <a:gd name="T1" fmla="*/ 49 h 49"/>
                <a:gd name="T2" fmla="*/ 0 w 107"/>
                <a:gd name="T3" fmla="*/ 0 h 49"/>
                <a:gd name="T4" fmla="*/ 107 w 10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49">
                  <a:moveTo>
                    <a:pt x="0" y="49"/>
                  </a:moveTo>
                  <a:lnTo>
                    <a:pt x="0" y="0"/>
                  </a:lnTo>
                  <a:lnTo>
                    <a:pt x="107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Rectangle 72">
              <a:extLst>
                <a:ext uri="{FF2B5EF4-FFF2-40B4-BE49-F238E27FC236}">
                  <a16:creationId xmlns:a16="http://schemas.microsoft.com/office/drawing/2014/main" id="{EA3F79F8-F3B4-426A-9211-074DFE673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400" y="3648919"/>
              <a:ext cx="166712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Rhodobacteraceae bacterium MBI1220137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Freeform 73">
              <a:extLst>
                <a:ext uri="{FF2B5EF4-FFF2-40B4-BE49-F238E27FC236}">
                  <a16:creationId xmlns:a16="http://schemas.microsoft.com/office/drawing/2014/main" id="{0D1A3E0F-3C2D-45E1-AC4E-FD26E123F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9612" y="3609231"/>
              <a:ext cx="963613" cy="76200"/>
            </a:xfrm>
            <a:custGeom>
              <a:avLst/>
              <a:gdLst>
                <a:gd name="T0" fmla="*/ 0 w 607"/>
                <a:gd name="T1" fmla="*/ 0 h 48"/>
                <a:gd name="T2" fmla="*/ 0 w 607"/>
                <a:gd name="T3" fmla="*/ 48 h 48"/>
                <a:gd name="T4" fmla="*/ 607 w 607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7" h="48">
                  <a:moveTo>
                    <a:pt x="0" y="0"/>
                  </a:moveTo>
                  <a:lnTo>
                    <a:pt x="0" y="48"/>
                  </a:lnTo>
                  <a:lnTo>
                    <a:pt x="607" y="48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3" name="Freeform 74">
              <a:extLst>
                <a:ext uri="{FF2B5EF4-FFF2-40B4-BE49-F238E27FC236}">
                  <a16:creationId xmlns:a16="http://schemas.microsoft.com/office/drawing/2014/main" id="{A58AD812-9083-44B2-94B9-DDA4DAF7E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837" y="3606056"/>
              <a:ext cx="104775" cy="90488"/>
            </a:xfrm>
            <a:custGeom>
              <a:avLst/>
              <a:gdLst>
                <a:gd name="T0" fmla="*/ 0 w 66"/>
                <a:gd name="T1" fmla="*/ 57 h 57"/>
                <a:gd name="T2" fmla="*/ 0 w 66"/>
                <a:gd name="T3" fmla="*/ 0 h 57"/>
                <a:gd name="T4" fmla="*/ 66 w 66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57">
                  <a:moveTo>
                    <a:pt x="0" y="57"/>
                  </a:moveTo>
                  <a:lnTo>
                    <a:pt x="0" y="0"/>
                  </a:lnTo>
                  <a:lnTo>
                    <a:pt x="66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Rectangle 75">
              <a:extLst>
                <a:ext uri="{FF2B5EF4-FFF2-40B4-BE49-F238E27FC236}">
                  <a16:creationId xmlns:a16="http://schemas.microsoft.com/office/drawing/2014/main" id="{8A4FFC8B-28C8-4CFD-89CE-5B975EA81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8225" y="3755281"/>
              <a:ext cx="149880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Rhodobacterales bacterium PIE10513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Freeform 76">
              <a:extLst>
                <a:ext uri="{FF2B5EF4-FFF2-40B4-BE49-F238E27FC236}">
                  <a16:creationId xmlns:a16="http://schemas.microsoft.com/office/drawing/2014/main" id="{DB90BC49-8635-4C32-B9A4-C6824088E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837" y="3701306"/>
              <a:ext cx="431800" cy="90488"/>
            </a:xfrm>
            <a:custGeom>
              <a:avLst/>
              <a:gdLst>
                <a:gd name="T0" fmla="*/ 0 w 272"/>
                <a:gd name="T1" fmla="*/ 0 h 57"/>
                <a:gd name="T2" fmla="*/ 0 w 272"/>
                <a:gd name="T3" fmla="*/ 57 h 57"/>
                <a:gd name="T4" fmla="*/ 272 w 272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2" h="57">
                  <a:moveTo>
                    <a:pt x="0" y="0"/>
                  </a:moveTo>
                  <a:lnTo>
                    <a:pt x="0" y="57"/>
                  </a:lnTo>
                  <a:lnTo>
                    <a:pt x="272" y="57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6" name="Freeform 77">
              <a:extLst>
                <a:ext uri="{FF2B5EF4-FFF2-40B4-BE49-F238E27FC236}">
                  <a16:creationId xmlns:a16="http://schemas.microsoft.com/office/drawing/2014/main" id="{CA00D917-6E3C-43E5-A514-5B7269F93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362" y="3699719"/>
              <a:ext cx="117475" cy="122238"/>
            </a:xfrm>
            <a:custGeom>
              <a:avLst/>
              <a:gdLst>
                <a:gd name="T0" fmla="*/ 0 w 74"/>
                <a:gd name="T1" fmla="*/ 77 h 77"/>
                <a:gd name="T2" fmla="*/ 0 w 74"/>
                <a:gd name="T3" fmla="*/ 0 h 77"/>
                <a:gd name="T4" fmla="*/ 74 w 74"/>
                <a:gd name="T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77">
                  <a:moveTo>
                    <a:pt x="0" y="77"/>
                  </a:moveTo>
                  <a:lnTo>
                    <a:pt x="0" y="0"/>
                  </a:lnTo>
                  <a:lnTo>
                    <a:pt x="74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7" name="Rectangle 78">
              <a:extLst>
                <a:ext uri="{FF2B5EF4-FFF2-40B4-BE49-F238E27FC236}">
                  <a16:creationId xmlns:a16="http://schemas.microsoft.com/office/drawing/2014/main" id="{EB6DCBC0-8269-45D6-99EC-92A07BFB8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150" y="3860056"/>
              <a:ext cx="212397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Pseudohalocynthiibacter aestuariivivens WP 165192248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Freeform 79">
              <a:extLst>
                <a:ext uri="{FF2B5EF4-FFF2-40B4-BE49-F238E27FC236}">
                  <a16:creationId xmlns:a16="http://schemas.microsoft.com/office/drawing/2014/main" id="{1ACDF838-3A52-447A-96B9-5444C53F4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5325" y="3896569"/>
              <a:ext cx="630238" cy="50800"/>
            </a:xfrm>
            <a:custGeom>
              <a:avLst/>
              <a:gdLst>
                <a:gd name="T0" fmla="*/ 0 w 397"/>
                <a:gd name="T1" fmla="*/ 32 h 32"/>
                <a:gd name="T2" fmla="*/ 0 w 397"/>
                <a:gd name="T3" fmla="*/ 0 h 32"/>
                <a:gd name="T4" fmla="*/ 397 w 397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7" h="32">
                  <a:moveTo>
                    <a:pt x="0" y="32"/>
                  </a:moveTo>
                  <a:lnTo>
                    <a:pt x="0" y="0"/>
                  </a:lnTo>
                  <a:lnTo>
                    <a:pt x="397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9" name="Rectangle 80">
              <a:extLst>
                <a:ext uri="{FF2B5EF4-FFF2-40B4-BE49-F238E27FC236}">
                  <a16:creationId xmlns:a16="http://schemas.microsoft.com/office/drawing/2014/main" id="{6E4D5C56-D26A-4AAC-9F8D-4D46CCAA9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8112" y="3966419"/>
              <a:ext cx="110286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Roseicyclus MBO6603851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Freeform 81">
              <a:extLst>
                <a:ext uri="{FF2B5EF4-FFF2-40B4-BE49-F238E27FC236}">
                  <a16:creationId xmlns:a16="http://schemas.microsoft.com/office/drawing/2014/main" id="{28923C78-9FCC-4F5E-86D4-4416274BE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5325" y="3952131"/>
              <a:ext cx="709613" cy="50800"/>
            </a:xfrm>
            <a:custGeom>
              <a:avLst/>
              <a:gdLst>
                <a:gd name="T0" fmla="*/ 0 w 447"/>
                <a:gd name="T1" fmla="*/ 0 h 32"/>
                <a:gd name="T2" fmla="*/ 0 w 447"/>
                <a:gd name="T3" fmla="*/ 32 h 32"/>
                <a:gd name="T4" fmla="*/ 447 w 447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7" h="32">
                  <a:moveTo>
                    <a:pt x="0" y="0"/>
                  </a:moveTo>
                  <a:lnTo>
                    <a:pt x="0" y="32"/>
                  </a:lnTo>
                  <a:lnTo>
                    <a:pt x="447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1" name="Freeform 82">
              <a:extLst>
                <a:ext uri="{FF2B5EF4-FFF2-40B4-BE49-F238E27FC236}">
                  <a16:creationId xmlns:a16="http://schemas.microsoft.com/office/drawing/2014/main" id="{CA288F40-974A-4005-9008-16AEC8706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362" y="3826719"/>
              <a:ext cx="207963" cy="123825"/>
            </a:xfrm>
            <a:custGeom>
              <a:avLst/>
              <a:gdLst>
                <a:gd name="T0" fmla="*/ 0 w 131"/>
                <a:gd name="T1" fmla="*/ 0 h 78"/>
                <a:gd name="T2" fmla="*/ 0 w 131"/>
                <a:gd name="T3" fmla="*/ 78 h 78"/>
                <a:gd name="T4" fmla="*/ 131 w 131"/>
                <a:gd name="T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1" h="78">
                  <a:moveTo>
                    <a:pt x="0" y="0"/>
                  </a:moveTo>
                  <a:lnTo>
                    <a:pt x="0" y="78"/>
                  </a:lnTo>
                  <a:lnTo>
                    <a:pt x="131" y="78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2" name="Freeform 83">
              <a:extLst>
                <a:ext uri="{FF2B5EF4-FFF2-40B4-BE49-F238E27FC236}">
                  <a16:creationId xmlns:a16="http://schemas.microsoft.com/office/drawing/2014/main" id="{1E6428C9-0746-4894-88B7-1C3486D9D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0200" y="3825131"/>
              <a:ext cx="157163" cy="165100"/>
            </a:xfrm>
            <a:custGeom>
              <a:avLst/>
              <a:gdLst>
                <a:gd name="T0" fmla="*/ 0 w 99"/>
                <a:gd name="T1" fmla="*/ 104 h 104"/>
                <a:gd name="T2" fmla="*/ 0 w 99"/>
                <a:gd name="T3" fmla="*/ 0 h 104"/>
                <a:gd name="T4" fmla="*/ 99 w 99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104">
                  <a:moveTo>
                    <a:pt x="0" y="104"/>
                  </a:moveTo>
                  <a:lnTo>
                    <a:pt x="0" y="0"/>
                  </a:lnTo>
                  <a:lnTo>
                    <a:pt x="99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3" name="Rectangle 84">
              <a:extLst>
                <a:ext uri="{FF2B5EF4-FFF2-40B4-BE49-F238E27FC236}">
                  <a16:creationId xmlns:a16="http://schemas.microsoft.com/office/drawing/2014/main" id="{4D57534A-4491-4DE2-B954-47C70C105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5362" y="4071194"/>
              <a:ext cx="117179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Thalassospira MBO6807246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Freeform 85">
              <a:extLst>
                <a:ext uri="{FF2B5EF4-FFF2-40B4-BE49-F238E27FC236}">
                  <a16:creationId xmlns:a16="http://schemas.microsoft.com/office/drawing/2014/main" id="{5A2F6934-5925-4FE3-9E86-123ED384A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125" y="4107706"/>
              <a:ext cx="247650" cy="50800"/>
            </a:xfrm>
            <a:custGeom>
              <a:avLst/>
              <a:gdLst>
                <a:gd name="T0" fmla="*/ 0 w 156"/>
                <a:gd name="T1" fmla="*/ 32 h 32"/>
                <a:gd name="T2" fmla="*/ 0 w 156"/>
                <a:gd name="T3" fmla="*/ 0 h 32"/>
                <a:gd name="T4" fmla="*/ 156 w 156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32">
                  <a:moveTo>
                    <a:pt x="0" y="32"/>
                  </a:moveTo>
                  <a:lnTo>
                    <a:pt x="0" y="0"/>
                  </a:lnTo>
                  <a:lnTo>
                    <a:pt x="156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5" name="Rectangle 86">
              <a:extLst>
                <a:ext uri="{FF2B5EF4-FFF2-40B4-BE49-F238E27FC236}">
                  <a16:creationId xmlns:a16="http://schemas.microsoft.com/office/drawing/2014/main" id="{46A0572C-F947-4C05-97FE-6D097A7E96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4112" y="4177556"/>
              <a:ext cx="246702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PM2 MCP 2017 B </a:t>
              </a:r>
              <a:r>
                <a:rPr kumimoji="0" lang="en-US" altLang="en-US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Pr</a:t>
              </a:r>
              <a:r>
                <a:rPr kumimoji="0" lang="en-US" altLang="en-US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6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Thalassospira</a:t>
              </a:r>
              <a:r>
                <a:rPr kumimoji="0" lang="en-US" altLang="en-US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KZD05164 LPXL01000015 300147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Freeform 87">
              <a:extLst>
                <a:ext uri="{FF2B5EF4-FFF2-40B4-BE49-F238E27FC236}">
                  <a16:creationId xmlns:a16="http://schemas.microsoft.com/office/drawing/2014/main" id="{9276412E-DC3A-403C-9334-59E963019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125" y="4163269"/>
              <a:ext cx="406400" cy="50800"/>
            </a:xfrm>
            <a:custGeom>
              <a:avLst/>
              <a:gdLst>
                <a:gd name="T0" fmla="*/ 0 w 256"/>
                <a:gd name="T1" fmla="*/ 0 h 32"/>
                <a:gd name="T2" fmla="*/ 0 w 256"/>
                <a:gd name="T3" fmla="*/ 32 h 32"/>
                <a:gd name="T4" fmla="*/ 256 w 256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6" h="32">
                  <a:moveTo>
                    <a:pt x="0" y="0"/>
                  </a:moveTo>
                  <a:lnTo>
                    <a:pt x="0" y="32"/>
                  </a:lnTo>
                  <a:lnTo>
                    <a:pt x="256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7" name="Freeform 88">
              <a:extLst>
                <a:ext uri="{FF2B5EF4-FFF2-40B4-BE49-F238E27FC236}">
                  <a16:creationId xmlns:a16="http://schemas.microsoft.com/office/drawing/2014/main" id="{15BEC669-4A20-44D7-A3BA-D5114FA49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0200" y="3994994"/>
              <a:ext cx="415925" cy="166688"/>
            </a:xfrm>
            <a:custGeom>
              <a:avLst/>
              <a:gdLst>
                <a:gd name="T0" fmla="*/ 0 w 262"/>
                <a:gd name="T1" fmla="*/ 0 h 105"/>
                <a:gd name="T2" fmla="*/ 0 w 262"/>
                <a:gd name="T3" fmla="*/ 105 h 105"/>
                <a:gd name="T4" fmla="*/ 262 w 262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2" h="105">
                  <a:moveTo>
                    <a:pt x="0" y="0"/>
                  </a:moveTo>
                  <a:lnTo>
                    <a:pt x="0" y="105"/>
                  </a:lnTo>
                  <a:lnTo>
                    <a:pt x="262" y="105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8" name="Freeform 89">
              <a:extLst>
                <a:ext uri="{FF2B5EF4-FFF2-40B4-BE49-F238E27FC236}">
                  <a16:creationId xmlns:a16="http://schemas.microsoft.com/office/drawing/2014/main" id="{9F9DAE82-81E9-4E79-81A9-65A5362A8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612" y="3993406"/>
              <a:ext cx="255588" cy="187325"/>
            </a:xfrm>
            <a:custGeom>
              <a:avLst/>
              <a:gdLst>
                <a:gd name="T0" fmla="*/ 0 w 161"/>
                <a:gd name="T1" fmla="*/ 118 h 118"/>
                <a:gd name="T2" fmla="*/ 0 w 161"/>
                <a:gd name="T3" fmla="*/ 0 h 118"/>
                <a:gd name="T4" fmla="*/ 161 w 161"/>
                <a:gd name="T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118">
                  <a:moveTo>
                    <a:pt x="0" y="118"/>
                  </a:moveTo>
                  <a:lnTo>
                    <a:pt x="0" y="0"/>
                  </a:lnTo>
                  <a:lnTo>
                    <a:pt x="161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9" name="Rectangle 90">
              <a:extLst>
                <a:ext uri="{FF2B5EF4-FFF2-40B4-BE49-F238E27FC236}">
                  <a16:creationId xmlns:a16="http://schemas.microsoft.com/office/drawing/2014/main" id="{47CB15A2-84B3-46DA-914D-4A7DB7396C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5325" y="4283919"/>
              <a:ext cx="139461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Kiloniella spongiae WP 047763393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Freeform 91">
              <a:extLst>
                <a:ext uri="{FF2B5EF4-FFF2-40B4-BE49-F238E27FC236}">
                  <a16:creationId xmlns:a16="http://schemas.microsoft.com/office/drawing/2014/main" id="{87BCFDDD-5CEE-421E-8818-86C175D0A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0400" y="4320431"/>
              <a:ext cx="31750" cy="49213"/>
            </a:xfrm>
            <a:custGeom>
              <a:avLst/>
              <a:gdLst>
                <a:gd name="T0" fmla="*/ 0 w 20"/>
                <a:gd name="T1" fmla="*/ 31 h 31"/>
                <a:gd name="T2" fmla="*/ 0 w 20"/>
                <a:gd name="T3" fmla="*/ 0 h 31"/>
                <a:gd name="T4" fmla="*/ 20 w 2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31">
                  <a:moveTo>
                    <a:pt x="0" y="31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1" name="Rectangle 92">
              <a:extLst>
                <a:ext uri="{FF2B5EF4-FFF2-40B4-BE49-F238E27FC236}">
                  <a16:creationId xmlns:a16="http://schemas.microsoft.com/office/drawing/2014/main" id="{F3199097-CA6E-4304-902A-036F9B24D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850" y="4388694"/>
              <a:ext cx="263854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PM2 MCP 2017 B Pr Kiloniella spongiae KLN61312 LAQL01000004 260778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Freeform 93">
              <a:extLst>
                <a:ext uri="{FF2B5EF4-FFF2-40B4-BE49-F238E27FC236}">
                  <a16:creationId xmlns:a16="http://schemas.microsoft.com/office/drawing/2014/main" id="{05F3ECB6-4480-4B26-8832-96567E337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0400" y="4374406"/>
              <a:ext cx="42863" cy="50800"/>
            </a:xfrm>
            <a:custGeom>
              <a:avLst/>
              <a:gdLst>
                <a:gd name="T0" fmla="*/ 0 w 27"/>
                <a:gd name="T1" fmla="*/ 0 h 32"/>
                <a:gd name="T2" fmla="*/ 0 w 27"/>
                <a:gd name="T3" fmla="*/ 32 h 32"/>
                <a:gd name="T4" fmla="*/ 27 w 27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32">
                  <a:moveTo>
                    <a:pt x="0" y="0"/>
                  </a:moveTo>
                  <a:lnTo>
                    <a:pt x="0" y="32"/>
                  </a:lnTo>
                  <a:lnTo>
                    <a:pt x="27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3" name="Freeform 94">
              <a:extLst>
                <a:ext uri="{FF2B5EF4-FFF2-40B4-BE49-F238E27FC236}">
                  <a16:creationId xmlns:a16="http://schemas.microsoft.com/office/drawing/2014/main" id="{447E7E0E-E2E8-4FC7-9150-42050DF82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612" y="4183906"/>
              <a:ext cx="585788" cy="188913"/>
            </a:xfrm>
            <a:custGeom>
              <a:avLst/>
              <a:gdLst>
                <a:gd name="T0" fmla="*/ 0 w 369"/>
                <a:gd name="T1" fmla="*/ 0 h 119"/>
                <a:gd name="T2" fmla="*/ 0 w 369"/>
                <a:gd name="T3" fmla="*/ 119 h 119"/>
                <a:gd name="T4" fmla="*/ 369 w 369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9" h="119">
                  <a:moveTo>
                    <a:pt x="0" y="0"/>
                  </a:moveTo>
                  <a:lnTo>
                    <a:pt x="0" y="119"/>
                  </a:lnTo>
                  <a:lnTo>
                    <a:pt x="369" y="119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4" name="Freeform 95">
              <a:extLst>
                <a:ext uri="{FF2B5EF4-FFF2-40B4-BE49-F238E27FC236}">
                  <a16:creationId xmlns:a16="http://schemas.microsoft.com/office/drawing/2014/main" id="{9BF20340-3BAA-492C-8093-18A0F3160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737" y="4182319"/>
              <a:ext cx="269875" cy="198438"/>
            </a:xfrm>
            <a:custGeom>
              <a:avLst/>
              <a:gdLst>
                <a:gd name="T0" fmla="*/ 0 w 170"/>
                <a:gd name="T1" fmla="*/ 125 h 125"/>
                <a:gd name="T2" fmla="*/ 0 w 170"/>
                <a:gd name="T3" fmla="*/ 0 h 125"/>
                <a:gd name="T4" fmla="*/ 170 w 170"/>
                <a:gd name="T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25">
                  <a:moveTo>
                    <a:pt x="0" y="125"/>
                  </a:moveTo>
                  <a:lnTo>
                    <a:pt x="0" y="0"/>
                  </a:lnTo>
                  <a:lnTo>
                    <a:pt x="170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5" name="Rectangle 96">
              <a:extLst>
                <a:ext uri="{FF2B5EF4-FFF2-40B4-BE49-F238E27FC236}">
                  <a16:creationId xmlns:a16="http://schemas.microsoft.com/office/drawing/2014/main" id="{773A4B83-4E0F-4855-A582-858D1E24E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562" y="4495056"/>
              <a:ext cx="152926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Micavibrio aeruginosavorus PZO86538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Freeform 97">
              <a:extLst>
                <a:ext uri="{FF2B5EF4-FFF2-40B4-BE49-F238E27FC236}">
                  <a16:creationId xmlns:a16="http://schemas.microsoft.com/office/drawing/2014/main" id="{A6A193C8-FA24-4F91-B3BE-E2192398A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337" y="4531569"/>
              <a:ext cx="654050" cy="52388"/>
            </a:xfrm>
            <a:custGeom>
              <a:avLst/>
              <a:gdLst>
                <a:gd name="T0" fmla="*/ 0 w 412"/>
                <a:gd name="T1" fmla="*/ 33 h 33"/>
                <a:gd name="T2" fmla="*/ 0 w 412"/>
                <a:gd name="T3" fmla="*/ 0 h 33"/>
                <a:gd name="T4" fmla="*/ 412 w 412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2" h="33">
                  <a:moveTo>
                    <a:pt x="0" y="33"/>
                  </a:moveTo>
                  <a:lnTo>
                    <a:pt x="0" y="0"/>
                  </a:lnTo>
                  <a:lnTo>
                    <a:pt x="412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7" name="Rectangle 98">
              <a:extLst>
                <a:ext uri="{FF2B5EF4-FFF2-40B4-BE49-F238E27FC236}">
                  <a16:creationId xmlns:a16="http://schemas.microsoft.com/office/drawing/2014/main" id="{A5F18ED3-0E58-48D3-BFB8-853BB47BD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8100" y="4588425"/>
              <a:ext cx="33502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Tahoma" panose="020B0604030504040204" pitchFamily="34" charset="0"/>
                </a:rPr>
                <a:t>HGV-3</a:t>
              </a:r>
              <a:endPara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</a:endParaRPr>
            </a:p>
          </p:txBody>
        </p:sp>
        <p:sp>
          <p:nvSpPr>
            <p:cNvPr id="98" name="Freeform 99">
              <a:extLst>
                <a:ext uri="{FF2B5EF4-FFF2-40B4-BE49-F238E27FC236}">
                  <a16:creationId xmlns:a16="http://schemas.microsoft.com/office/drawing/2014/main" id="{0969B58A-8E5F-4879-B816-37496EC7C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950" y="4588719"/>
              <a:ext cx="944563" cy="104775"/>
            </a:xfrm>
            <a:custGeom>
              <a:avLst/>
              <a:gdLst>
                <a:gd name="T0" fmla="*/ 0 w 595"/>
                <a:gd name="T1" fmla="*/ 34 h 66"/>
                <a:gd name="T2" fmla="*/ 0 w 595"/>
                <a:gd name="T3" fmla="*/ 32 h 66"/>
                <a:gd name="T4" fmla="*/ 595 w 595"/>
                <a:gd name="T5" fmla="*/ 0 h 66"/>
                <a:gd name="T6" fmla="*/ 595 w 595"/>
                <a:gd name="T7" fmla="*/ 66 h 66"/>
                <a:gd name="T8" fmla="*/ 0 w 595"/>
                <a:gd name="T9" fmla="*/ 3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5" h="66">
                  <a:moveTo>
                    <a:pt x="0" y="34"/>
                  </a:moveTo>
                  <a:lnTo>
                    <a:pt x="0" y="32"/>
                  </a:lnTo>
                  <a:lnTo>
                    <a:pt x="595" y="0"/>
                  </a:lnTo>
                  <a:lnTo>
                    <a:pt x="595" y="66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9" name="Line 100">
              <a:extLst>
                <a:ext uri="{FF2B5EF4-FFF2-40B4-BE49-F238E27FC236}">
                  <a16:creationId xmlns:a16="http://schemas.microsoft.com/office/drawing/2014/main" id="{E84AD5E5-0918-495E-BB73-1052F6CE3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512" y="4641106"/>
              <a:ext cx="195263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0" name="Line 101">
              <a:extLst>
                <a:ext uri="{FF2B5EF4-FFF2-40B4-BE49-F238E27FC236}">
                  <a16:creationId xmlns:a16="http://schemas.microsoft.com/office/drawing/2014/main" id="{4B3A308C-855A-4B42-9048-5D580ABB1A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337" y="4588719"/>
              <a:ext cx="0" cy="52388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1" name="Freeform 102">
              <a:extLst>
                <a:ext uri="{FF2B5EF4-FFF2-40B4-BE49-F238E27FC236}">
                  <a16:creationId xmlns:a16="http://schemas.microsoft.com/office/drawing/2014/main" id="{FAA2B92E-07E6-431D-B65D-CD270704F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737" y="4385519"/>
              <a:ext cx="355600" cy="200025"/>
            </a:xfrm>
            <a:custGeom>
              <a:avLst/>
              <a:gdLst>
                <a:gd name="T0" fmla="*/ 0 w 224"/>
                <a:gd name="T1" fmla="*/ 0 h 126"/>
                <a:gd name="T2" fmla="*/ 0 w 224"/>
                <a:gd name="T3" fmla="*/ 126 h 126"/>
                <a:gd name="T4" fmla="*/ 224 w 224"/>
                <a:gd name="T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4" h="126">
                  <a:moveTo>
                    <a:pt x="0" y="0"/>
                  </a:moveTo>
                  <a:lnTo>
                    <a:pt x="0" y="126"/>
                  </a:lnTo>
                  <a:lnTo>
                    <a:pt x="224" y="126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2" name="Freeform 103">
              <a:extLst>
                <a:ext uri="{FF2B5EF4-FFF2-40B4-BE49-F238E27FC236}">
                  <a16:creationId xmlns:a16="http://schemas.microsoft.com/office/drawing/2014/main" id="{4B2CD06B-F967-400B-AF20-A412CB8A6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537" y="3269506"/>
              <a:ext cx="76200" cy="1114425"/>
            </a:xfrm>
            <a:custGeom>
              <a:avLst/>
              <a:gdLst>
                <a:gd name="T0" fmla="*/ 0 w 48"/>
                <a:gd name="T1" fmla="*/ 0 h 702"/>
                <a:gd name="T2" fmla="*/ 0 w 48"/>
                <a:gd name="T3" fmla="*/ 702 h 702"/>
                <a:gd name="T4" fmla="*/ 48 w 48"/>
                <a:gd name="T5" fmla="*/ 702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702">
                  <a:moveTo>
                    <a:pt x="0" y="0"/>
                  </a:moveTo>
                  <a:lnTo>
                    <a:pt x="0" y="702"/>
                  </a:lnTo>
                  <a:lnTo>
                    <a:pt x="48" y="70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3" name="Freeform 104">
              <a:extLst>
                <a:ext uri="{FF2B5EF4-FFF2-40B4-BE49-F238E27FC236}">
                  <a16:creationId xmlns:a16="http://schemas.microsoft.com/office/drawing/2014/main" id="{4DD7F680-7B96-4C5C-995C-046420FFB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150" y="3266331"/>
              <a:ext cx="52388" cy="828675"/>
            </a:xfrm>
            <a:custGeom>
              <a:avLst/>
              <a:gdLst>
                <a:gd name="T0" fmla="*/ 0 w 33"/>
                <a:gd name="T1" fmla="*/ 522 h 522"/>
                <a:gd name="T2" fmla="*/ 0 w 33"/>
                <a:gd name="T3" fmla="*/ 0 h 522"/>
                <a:gd name="T4" fmla="*/ 33 w 33"/>
                <a:gd name="T5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522">
                  <a:moveTo>
                    <a:pt x="0" y="522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4" name="Rectangle 105">
              <a:extLst>
                <a:ext uri="{FF2B5EF4-FFF2-40B4-BE49-F238E27FC236}">
                  <a16:creationId xmlns:a16="http://schemas.microsoft.com/office/drawing/2014/main" id="{D1D5D165-7280-4B26-A015-A670EB4CB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9625" y="4714131"/>
              <a:ext cx="16334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Magnetovibrio blakemorei WP 069959156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Freeform 106">
              <a:extLst>
                <a:ext uri="{FF2B5EF4-FFF2-40B4-BE49-F238E27FC236}">
                  <a16:creationId xmlns:a16="http://schemas.microsoft.com/office/drawing/2014/main" id="{66AC060D-A217-41DD-B291-202D213E0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037" y="4750644"/>
              <a:ext cx="0" cy="50800"/>
            </a:xfrm>
            <a:custGeom>
              <a:avLst/>
              <a:gdLst>
                <a:gd name="T0" fmla="*/ 32 h 32"/>
                <a:gd name="T1" fmla="*/ 0 h 32"/>
                <a:gd name="T2" fmla="*/ 0 h 3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2">
                  <a:moveTo>
                    <a:pt x="0" y="32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6" name="Rectangle 107">
              <a:extLst>
                <a:ext uri="{FF2B5EF4-FFF2-40B4-BE49-F238E27FC236}">
                  <a16:creationId xmlns:a16="http://schemas.microsoft.com/office/drawing/2014/main" id="{786DCC6D-BD6C-4BD7-8E30-772B4CAF8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5662" y="4820494"/>
              <a:ext cx="2874185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PM2 MCP 2017 B Pr Magnetovibrio blakemorei OEJ64654 MCGG01000067 79558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Freeform 108">
              <a:extLst>
                <a:ext uri="{FF2B5EF4-FFF2-40B4-BE49-F238E27FC236}">
                  <a16:creationId xmlns:a16="http://schemas.microsoft.com/office/drawing/2014/main" id="{C54D89FA-E2B0-4B50-9DE2-BF2213425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037" y="4806206"/>
              <a:ext cx="46038" cy="50800"/>
            </a:xfrm>
            <a:custGeom>
              <a:avLst/>
              <a:gdLst>
                <a:gd name="T0" fmla="*/ 0 w 29"/>
                <a:gd name="T1" fmla="*/ 0 h 32"/>
                <a:gd name="T2" fmla="*/ 0 w 29"/>
                <a:gd name="T3" fmla="*/ 32 h 32"/>
                <a:gd name="T4" fmla="*/ 29 w 29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32">
                  <a:moveTo>
                    <a:pt x="0" y="0"/>
                  </a:moveTo>
                  <a:lnTo>
                    <a:pt x="0" y="32"/>
                  </a:lnTo>
                  <a:lnTo>
                    <a:pt x="29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8" name="Freeform 109">
              <a:extLst>
                <a:ext uri="{FF2B5EF4-FFF2-40B4-BE49-F238E27FC236}">
                  <a16:creationId xmlns:a16="http://schemas.microsoft.com/office/drawing/2014/main" id="{246933F5-E9A3-44A2-82AD-ACA96CAF6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787" y="4804619"/>
              <a:ext cx="857250" cy="122238"/>
            </a:xfrm>
            <a:custGeom>
              <a:avLst/>
              <a:gdLst>
                <a:gd name="T0" fmla="*/ 0 w 540"/>
                <a:gd name="T1" fmla="*/ 77 h 77"/>
                <a:gd name="T2" fmla="*/ 0 w 540"/>
                <a:gd name="T3" fmla="*/ 0 h 77"/>
                <a:gd name="T4" fmla="*/ 540 w 540"/>
                <a:gd name="T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0" h="77">
                  <a:moveTo>
                    <a:pt x="0" y="77"/>
                  </a:moveTo>
                  <a:lnTo>
                    <a:pt x="0" y="0"/>
                  </a:lnTo>
                  <a:lnTo>
                    <a:pt x="540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9" name="Rectangle 110">
              <a:extLst>
                <a:ext uri="{FF2B5EF4-FFF2-40B4-BE49-F238E27FC236}">
                  <a16:creationId xmlns:a16="http://schemas.microsoft.com/office/drawing/2014/main" id="{7FB6C5F9-71CC-4D8B-BD91-BCD8F3E803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900" y="4925269"/>
              <a:ext cx="116378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Terasakiella WP 135077682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Freeform 111">
              <a:extLst>
                <a:ext uri="{FF2B5EF4-FFF2-40B4-BE49-F238E27FC236}">
                  <a16:creationId xmlns:a16="http://schemas.microsoft.com/office/drawing/2014/main" id="{1AC6286A-B64D-4582-91ED-7A8AC1247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837" y="4961781"/>
              <a:ext cx="1514475" cy="90488"/>
            </a:xfrm>
            <a:custGeom>
              <a:avLst/>
              <a:gdLst>
                <a:gd name="T0" fmla="*/ 0 w 954"/>
                <a:gd name="T1" fmla="*/ 57 h 57"/>
                <a:gd name="T2" fmla="*/ 0 w 954"/>
                <a:gd name="T3" fmla="*/ 0 h 57"/>
                <a:gd name="T4" fmla="*/ 954 w 954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4" h="57">
                  <a:moveTo>
                    <a:pt x="0" y="57"/>
                  </a:moveTo>
                  <a:lnTo>
                    <a:pt x="0" y="0"/>
                  </a:lnTo>
                  <a:lnTo>
                    <a:pt x="954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1" name="Rectangle 112">
              <a:extLst>
                <a:ext uri="{FF2B5EF4-FFF2-40B4-BE49-F238E27FC236}">
                  <a16:creationId xmlns:a16="http://schemas.microsoft.com/office/drawing/2014/main" id="{234DBA3E-A18D-40FF-A37A-6684E0D2BB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200" y="5031631"/>
              <a:ext cx="157414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Rhodospirillaceae bacterium MBB59029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Freeform 113">
              <a:extLst>
                <a:ext uri="{FF2B5EF4-FFF2-40B4-BE49-F238E27FC236}">
                  <a16:creationId xmlns:a16="http://schemas.microsoft.com/office/drawing/2014/main" id="{B4D47A11-40B2-4A78-A308-28871DEE7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512" y="5068144"/>
              <a:ext cx="927100" cy="76200"/>
            </a:xfrm>
            <a:custGeom>
              <a:avLst/>
              <a:gdLst>
                <a:gd name="T0" fmla="*/ 0 w 584"/>
                <a:gd name="T1" fmla="*/ 48 h 48"/>
                <a:gd name="T2" fmla="*/ 0 w 584"/>
                <a:gd name="T3" fmla="*/ 0 h 48"/>
                <a:gd name="T4" fmla="*/ 584 w 584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4" h="48">
                  <a:moveTo>
                    <a:pt x="0" y="48"/>
                  </a:moveTo>
                  <a:lnTo>
                    <a:pt x="0" y="0"/>
                  </a:lnTo>
                  <a:lnTo>
                    <a:pt x="584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3" name="Rectangle 114">
              <a:extLst>
                <a:ext uri="{FF2B5EF4-FFF2-40B4-BE49-F238E27FC236}">
                  <a16:creationId xmlns:a16="http://schemas.microsoft.com/office/drawing/2014/main" id="{F887E06E-0DAB-45A5-8B6B-D0C2F52D5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8062" y="5137994"/>
              <a:ext cx="129041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B Pr Kiloniella majae WP 085908074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Freeform 115">
              <a:extLst>
                <a:ext uri="{FF2B5EF4-FFF2-40B4-BE49-F238E27FC236}">
                  <a16:creationId xmlns:a16="http://schemas.microsoft.com/office/drawing/2014/main" id="{B3204651-01CB-420F-A1CC-9735CCA16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4887" y="5172919"/>
              <a:ext cx="0" cy="50800"/>
            </a:xfrm>
            <a:custGeom>
              <a:avLst/>
              <a:gdLst>
                <a:gd name="T0" fmla="*/ 32 h 32"/>
                <a:gd name="T1" fmla="*/ 0 h 32"/>
                <a:gd name="T2" fmla="*/ 0 h 3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2">
                  <a:moveTo>
                    <a:pt x="0" y="32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5" name="Rectangle 116">
              <a:extLst>
                <a:ext uri="{FF2B5EF4-FFF2-40B4-BE49-F238E27FC236}">
                  <a16:creationId xmlns:a16="http://schemas.microsoft.com/office/drawing/2014/main" id="{166B75B1-700F-455B-8D0C-E0A1E82E2B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8062" y="5242769"/>
              <a:ext cx="185627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PM2 MCP 2017 B Pr Kiloniella majae WP 085908074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Freeform 117">
              <a:extLst>
                <a:ext uri="{FF2B5EF4-FFF2-40B4-BE49-F238E27FC236}">
                  <a16:creationId xmlns:a16="http://schemas.microsoft.com/office/drawing/2014/main" id="{4E6B48E2-FB99-4AE1-BF55-07A1CB7D3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4887" y="5228481"/>
              <a:ext cx="0" cy="50800"/>
            </a:xfrm>
            <a:custGeom>
              <a:avLst/>
              <a:gdLst>
                <a:gd name="T0" fmla="*/ 0 h 32"/>
                <a:gd name="T1" fmla="*/ 32 h 32"/>
                <a:gd name="T2" fmla="*/ 32 h 3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2">
                  <a:moveTo>
                    <a:pt x="0" y="0"/>
                  </a:moveTo>
                  <a:lnTo>
                    <a:pt x="0" y="32"/>
                  </a:lnTo>
                  <a:lnTo>
                    <a:pt x="0" y="32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7" name="Freeform 118">
              <a:extLst>
                <a:ext uri="{FF2B5EF4-FFF2-40B4-BE49-F238E27FC236}">
                  <a16:creationId xmlns:a16="http://schemas.microsoft.com/office/drawing/2014/main" id="{D2D2A95F-4A54-4079-849F-6F679107E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512" y="5149106"/>
              <a:ext cx="714375" cy="77788"/>
            </a:xfrm>
            <a:custGeom>
              <a:avLst/>
              <a:gdLst>
                <a:gd name="T0" fmla="*/ 0 w 450"/>
                <a:gd name="T1" fmla="*/ 0 h 49"/>
                <a:gd name="T2" fmla="*/ 0 w 450"/>
                <a:gd name="T3" fmla="*/ 49 h 49"/>
                <a:gd name="T4" fmla="*/ 450 w 450"/>
                <a:gd name="T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0" h="49">
                  <a:moveTo>
                    <a:pt x="0" y="0"/>
                  </a:moveTo>
                  <a:lnTo>
                    <a:pt x="0" y="49"/>
                  </a:lnTo>
                  <a:lnTo>
                    <a:pt x="450" y="49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8" name="Freeform 119">
              <a:extLst>
                <a:ext uri="{FF2B5EF4-FFF2-40B4-BE49-F238E27FC236}">
                  <a16:creationId xmlns:a16="http://schemas.microsoft.com/office/drawing/2014/main" id="{FE2AC16B-E253-4457-8D32-F93873A52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837" y="5057031"/>
              <a:ext cx="193675" cy="90488"/>
            </a:xfrm>
            <a:custGeom>
              <a:avLst/>
              <a:gdLst>
                <a:gd name="T0" fmla="*/ 0 w 122"/>
                <a:gd name="T1" fmla="*/ 0 h 57"/>
                <a:gd name="T2" fmla="*/ 0 w 122"/>
                <a:gd name="T3" fmla="*/ 57 h 57"/>
                <a:gd name="T4" fmla="*/ 122 w 122"/>
                <a:gd name="T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57">
                  <a:moveTo>
                    <a:pt x="0" y="0"/>
                  </a:moveTo>
                  <a:lnTo>
                    <a:pt x="0" y="57"/>
                  </a:lnTo>
                  <a:lnTo>
                    <a:pt x="122" y="57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9" name="Freeform 120">
              <a:extLst>
                <a:ext uri="{FF2B5EF4-FFF2-40B4-BE49-F238E27FC236}">
                  <a16:creationId xmlns:a16="http://schemas.microsoft.com/office/drawing/2014/main" id="{BAE22E4F-B92D-490C-831F-ECF90D8AF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787" y="4931619"/>
              <a:ext cx="146050" cy="123825"/>
            </a:xfrm>
            <a:custGeom>
              <a:avLst/>
              <a:gdLst>
                <a:gd name="T0" fmla="*/ 0 w 92"/>
                <a:gd name="T1" fmla="*/ 0 h 78"/>
                <a:gd name="T2" fmla="*/ 0 w 92"/>
                <a:gd name="T3" fmla="*/ 78 h 78"/>
                <a:gd name="T4" fmla="*/ 92 w 92"/>
                <a:gd name="T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78">
                  <a:moveTo>
                    <a:pt x="0" y="0"/>
                  </a:moveTo>
                  <a:lnTo>
                    <a:pt x="0" y="78"/>
                  </a:lnTo>
                  <a:lnTo>
                    <a:pt x="92" y="78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0" name="Freeform 121">
              <a:extLst>
                <a:ext uri="{FF2B5EF4-FFF2-40B4-BE49-F238E27FC236}">
                  <a16:creationId xmlns:a16="http://schemas.microsoft.com/office/drawing/2014/main" id="{B88A73A8-D618-4813-A745-6F0202CC0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150" y="4099769"/>
              <a:ext cx="274638" cy="830263"/>
            </a:xfrm>
            <a:custGeom>
              <a:avLst/>
              <a:gdLst>
                <a:gd name="T0" fmla="*/ 0 w 173"/>
                <a:gd name="T1" fmla="*/ 0 h 523"/>
                <a:gd name="T2" fmla="*/ 0 w 173"/>
                <a:gd name="T3" fmla="*/ 523 h 523"/>
                <a:gd name="T4" fmla="*/ 173 w 173"/>
                <a:gd name="T5" fmla="*/ 52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" h="523">
                  <a:moveTo>
                    <a:pt x="0" y="0"/>
                  </a:moveTo>
                  <a:lnTo>
                    <a:pt x="0" y="523"/>
                  </a:lnTo>
                  <a:lnTo>
                    <a:pt x="173" y="523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1" name="Freeform 122">
              <a:extLst>
                <a:ext uri="{FF2B5EF4-FFF2-40B4-BE49-F238E27FC236}">
                  <a16:creationId xmlns:a16="http://schemas.microsoft.com/office/drawing/2014/main" id="{34384524-0BD0-459C-96DF-00ED02EBB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00" y="4098181"/>
              <a:ext cx="57150" cy="939800"/>
            </a:xfrm>
            <a:custGeom>
              <a:avLst/>
              <a:gdLst>
                <a:gd name="T0" fmla="*/ 0 w 36"/>
                <a:gd name="T1" fmla="*/ 592 h 592"/>
                <a:gd name="T2" fmla="*/ 0 w 36"/>
                <a:gd name="T3" fmla="*/ 0 h 592"/>
                <a:gd name="T4" fmla="*/ 36 w 36"/>
                <a:gd name="T5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592">
                  <a:moveTo>
                    <a:pt x="0" y="592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2" name="Rectangle 123">
              <a:extLst>
                <a:ext uri="{FF2B5EF4-FFF2-40B4-BE49-F238E27FC236}">
                  <a16:creationId xmlns:a16="http://schemas.microsoft.com/office/drawing/2014/main" id="{93A6258C-5989-464D-B27E-245C97DBC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976" y="5807818"/>
              <a:ext cx="86882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 Vibrio phage </a:t>
              </a:r>
              <a:r>
                <a:rPr kumimoji="0" lang="en-US" altLang="en-US" sz="8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etc</a:t>
              </a:r>
              <a:endPara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3" name="Rectangle 126">
              <a:extLst>
                <a:ext uri="{FF2B5EF4-FFF2-40B4-BE49-F238E27FC236}">
                  <a16:creationId xmlns:a16="http://schemas.microsoft.com/office/drawing/2014/main" id="{BEFFFE7B-9F24-4031-8DFF-D0209FB28F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7726" y="5468149"/>
              <a:ext cx="184185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 </a:t>
              </a:r>
              <a:r>
                <a:rPr kumimoji="0" lang="en-US" altLang="en-US" sz="8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Pseudoalteromonas</a:t>
              </a:r>
              <a:r>
                <a:rPr kumimoji="0" lang="en-US" altLang="en-US" sz="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 phage PM2 </a:t>
              </a:r>
              <a:r>
                <a:rPr kumimoji="0" lang="en-US" altLang="en-US" sz="800" b="1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etc</a:t>
              </a:r>
              <a:endPara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4" name="Freeform 131">
              <a:extLst>
                <a:ext uri="{FF2B5EF4-FFF2-40B4-BE49-F238E27FC236}">
                  <a16:creationId xmlns:a16="http://schemas.microsoft.com/office/drawing/2014/main" id="{50716EE5-A2B5-41BC-9864-004893C2E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325" y="5649169"/>
              <a:ext cx="125413" cy="331788"/>
            </a:xfrm>
            <a:custGeom>
              <a:avLst/>
              <a:gdLst>
                <a:gd name="T0" fmla="*/ 0 w 79"/>
                <a:gd name="T1" fmla="*/ 209 h 209"/>
                <a:gd name="T2" fmla="*/ 0 w 79"/>
                <a:gd name="T3" fmla="*/ 0 h 209"/>
                <a:gd name="T4" fmla="*/ 79 w 79"/>
                <a:gd name="T5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209">
                  <a:moveTo>
                    <a:pt x="0" y="209"/>
                  </a:moveTo>
                  <a:lnTo>
                    <a:pt x="0" y="0"/>
                  </a:lnTo>
                  <a:lnTo>
                    <a:pt x="79" y="0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5" name="Rectangle 132">
              <a:extLst>
                <a:ext uri="{FF2B5EF4-FFF2-40B4-BE49-F238E27FC236}">
                  <a16:creationId xmlns:a16="http://schemas.microsoft.com/office/drawing/2014/main" id="{2F7782D7-40A2-461C-87D3-1B7492254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3537" y="6284169"/>
              <a:ext cx="27892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 B_Pr</a:t>
              </a:r>
              <a:endPara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6" name="Freeform 133">
              <a:extLst>
                <a:ext uri="{FF2B5EF4-FFF2-40B4-BE49-F238E27FC236}">
                  <a16:creationId xmlns:a16="http://schemas.microsoft.com/office/drawing/2014/main" id="{5006FB09-B306-4B1C-80E2-E8BA07C9A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962" y="6023819"/>
              <a:ext cx="1804988" cy="588963"/>
            </a:xfrm>
            <a:custGeom>
              <a:avLst/>
              <a:gdLst>
                <a:gd name="T0" fmla="*/ 0 w 1137"/>
                <a:gd name="T1" fmla="*/ 186 h 371"/>
                <a:gd name="T2" fmla="*/ 0 w 1137"/>
                <a:gd name="T3" fmla="*/ 185 h 371"/>
                <a:gd name="T4" fmla="*/ 1137 w 1137"/>
                <a:gd name="T5" fmla="*/ 0 h 371"/>
                <a:gd name="T6" fmla="*/ 1137 w 1137"/>
                <a:gd name="T7" fmla="*/ 371 h 371"/>
                <a:gd name="T8" fmla="*/ 0 w 1137"/>
                <a:gd name="T9" fmla="*/ 186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7" h="371">
                  <a:moveTo>
                    <a:pt x="0" y="186"/>
                  </a:moveTo>
                  <a:lnTo>
                    <a:pt x="0" y="185"/>
                  </a:lnTo>
                  <a:lnTo>
                    <a:pt x="1137" y="0"/>
                  </a:lnTo>
                  <a:lnTo>
                    <a:pt x="1137" y="371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8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7" name="Line 134">
              <a:extLst>
                <a:ext uri="{FF2B5EF4-FFF2-40B4-BE49-F238E27FC236}">
                  <a16:creationId xmlns:a16="http://schemas.microsoft.com/office/drawing/2014/main" id="{A8B50D83-6819-4EA5-BBBA-915DFAD576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2500" y="6317506"/>
              <a:ext cx="14287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8" name="Line 135">
              <a:extLst>
                <a:ext uri="{FF2B5EF4-FFF2-40B4-BE49-F238E27FC236}">
                  <a16:creationId xmlns:a16="http://schemas.microsoft.com/office/drawing/2014/main" id="{8361567D-BE3B-4AC5-B00D-5CF3B0190C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9325" y="5985719"/>
              <a:ext cx="0" cy="331788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9" name="Freeform 136">
              <a:extLst>
                <a:ext uri="{FF2B5EF4-FFF2-40B4-BE49-F238E27FC236}">
                  <a16:creationId xmlns:a16="http://schemas.microsoft.com/office/drawing/2014/main" id="{A4CBFFB1-B0B9-40E7-87D6-F9DC8DB17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00" y="5042744"/>
              <a:ext cx="60325" cy="941388"/>
            </a:xfrm>
            <a:custGeom>
              <a:avLst/>
              <a:gdLst>
                <a:gd name="T0" fmla="*/ 0 w 38"/>
                <a:gd name="T1" fmla="*/ 0 h 593"/>
                <a:gd name="T2" fmla="*/ 0 w 38"/>
                <a:gd name="T3" fmla="*/ 593 h 593"/>
                <a:gd name="T4" fmla="*/ 38 w 38"/>
                <a:gd name="T5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593">
                  <a:moveTo>
                    <a:pt x="0" y="0"/>
                  </a:moveTo>
                  <a:lnTo>
                    <a:pt x="0" y="593"/>
                  </a:lnTo>
                  <a:lnTo>
                    <a:pt x="38" y="593"/>
                  </a:lnTo>
                </a:path>
              </a:pathLst>
            </a:custGeom>
            <a:noFill/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0" name="Rectangle 137">
              <a:extLst>
                <a:ext uri="{FF2B5EF4-FFF2-40B4-BE49-F238E27FC236}">
                  <a16:creationId xmlns:a16="http://schemas.microsoft.com/office/drawing/2014/main" id="{5A83D6F0-9F8A-478B-889F-9F8C571A92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3012" y="2016969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100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8">
              <a:extLst>
                <a:ext uri="{FF2B5EF4-FFF2-40B4-BE49-F238E27FC236}">
                  <a16:creationId xmlns:a16="http://schemas.microsoft.com/office/drawing/2014/main" id="{D192A09B-5BEE-480D-983F-9C3804028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3050" y="1937594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85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9">
              <a:extLst>
                <a:ext uri="{FF2B5EF4-FFF2-40B4-BE49-F238E27FC236}">
                  <a16:creationId xmlns:a16="http://schemas.microsoft.com/office/drawing/2014/main" id="{DF66DA7A-83F4-4948-9928-E54992389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3750" y="583456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79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140">
              <a:extLst>
                <a:ext uri="{FF2B5EF4-FFF2-40B4-BE49-F238E27FC236}">
                  <a16:creationId xmlns:a16="http://schemas.microsoft.com/office/drawing/2014/main" id="{0F78CE64-EA0E-41E1-87BD-1FFA718CA5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0712" y="915244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100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141">
              <a:extLst>
                <a:ext uri="{FF2B5EF4-FFF2-40B4-BE49-F238E27FC236}">
                  <a16:creationId xmlns:a16="http://schemas.microsoft.com/office/drawing/2014/main" id="{16D0524E-E2EB-41B4-8599-A5CEF7842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4812" y="140578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70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42">
              <a:extLst>
                <a:ext uri="{FF2B5EF4-FFF2-40B4-BE49-F238E27FC236}">
                  <a16:creationId xmlns:a16="http://schemas.microsoft.com/office/drawing/2014/main" id="{083A7C17-232A-4BB5-BBBD-ED0447125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675" y="169946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82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43">
              <a:extLst>
                <a:ext uri="{FF2B5EF4-FFF2-40B4-BE49-F238E27FC236}">
                  <a16:creationId xmlns:a16="http://schemas.microsoft.com/office/drawing/2014/main" id="{2F515D03-3449-4CDD-9D02-98AF375C9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6862" y="1594694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91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144">
              <a:extLst>
                <a:ext uri="{FF2B5EF4-FFF2-40B4-BE49-F238E27FC236}">
                  <a16:creationId xmlns:a16="http://schemas.microsoft.com/office/drawing/2014/main" id="{401A84EA-7AFC-4243-97D0-5FFDD60C6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762" y="1213694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20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45">
              <a:extLst>
                <a:ext uri="{FF2B5EF4-FFF2-40B4-BE49-F238E27FC236}">
                  <a16:creationId xmlns:a16="http://schemas.microsoft.com/office/drawing/2014/main" id="{DEDF27FD-4F1E-4B12-ADEF-968043BA3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212" y="153436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46">
              <a:extLst>
                <a:ext uri="{FF2B5EF4-FFF2-40B4-BE49-F238E27FC236}">
                  <a16:creationId xmlns:a16="http://schemas.microsoft.com/office/drawing/2014/main" id="{2963B480-EF26-48F7-A5BD-4AEF43716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700" y="2483694"/>
              <a:ext cx="3526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47">
              <a:extLst>
                <a:ext uri="{FF2B5EF4-FFF2-40B4-BE49-F238E27FC236}">
                  <a16:creationId xmlns:a16="http://schemas.microsoft.com/office/drawing/2014/main" id="{C5D5D100-BE6D-483B-A9D8-C888530B8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2075" y="240431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59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148">
              <a:extLst>
                <a:ext uri="{FF2B5EF4-FFF2-40B4-BE49-F238E27FC236}">
                  <a16:creationId xmlns:a16="http://schemas.microsoft.com/office/drawing/2014/main" id="{9A3CA638-5F31-4E33-8C8E-DB179F527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387" y="2115394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92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49">
              <a:extLst>
                <a:ext uri="{FF2B5EF4-FFF2-40B4-BE49-F238E27FC236}">
                  <a16:creationId xmlns:a16="http://schemas.microsoft.com/office/drawing/2014/main" id="{8557E34E-C01A-448F-AB3D-153D6DF9CC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262" y="221858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29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50">
              <a:extLst>
                <a:ext uri="{FF2B5EF4-FFF2-40B4-BE49-F238E27FC236}">
                  <a16:creationId xmlns:a16="http://schemas.microsoft.com/office/drawing/2014/main" id="{90E2BFED-1096-479F-9C31-5785E975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1075" y="3275856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100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51">
              <a:extLst>
                <a:ext uri="{FF2B5EF4-FFF2-40B4-BE49-F238E27FC236}">
                  <a16:creationId xmlns:a16="http://schemas.microsoft.com/office/drawing/2014/main" id="{B31484EF-2D4E-4D67-97B9-6E16FE1C0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8237" y="261228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86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52">
              <a:extLst>
                <a:ext uri="{FF2B5EF4-FFF2-40B4-BE49-F238E27FC236}">
                  <a16:creationId xmlns:a16="http://schemas.microsoft.com/office/drawing/2014/main" id="{2EFA8CBE-0016-47C8-B8D4-2101C7B8D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8525" y="2691656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153">
              <a:extLst>
                <a:ext uri="{FF2B5EF4-FFF2-40B4-BE49-F238E27FC236}">
                  <a16:creationId xmlns:a16="http://schemas.microsoft.com/office/drawing/2014/main" id="{5FF9D846-FCEB-45BB-BBBC-3D1E538AB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6725" y="278373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52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54">
              <a:extLst>
                <a:ext uri="{FF2B5EF4-FFF2-40B4-BE49-F238E27FC236}">
                  <a16:creationId xmlns:a16="http://schemas.microsoft.com/office/drawing/2014/main" id="{369AF30A-96C2-48D6-92F8-B0A6711AC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0362" y="2883744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55">
              <a:extLst>
                <a:ext uri="{FF2B5EF4-FFF2-40B4-BE49-F238E27FC236}">
                  <a16:creationId xmlns:a16="http://schemas.microsoft.com/office/drawing/2014/main" id="{8B55AE84-CBD5-41E6-9683-B0597A3AE0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000" y="312028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43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156">
              <a:extLst>
                <a:ext uri="{FF2B5EF4-FFF2-40B4-BE49-F238E27FC236}">
                  <a16:creationId xmlns:a16="http://schemas.microsoft.com/office/drawing/2014/main" id="{D4DF972E-27DC-4D42-85A5-53FFDBBBB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4112" y="2710706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157">
              <a:extLst>
                <a:ext uri="{FF2B5EF4-FFF2-40B4-BE49-F238E27FC236}">
                  <a16:creationId xmlns:a16="http://schemas.microsoft.com/office/drawing/2014/main" id="{0FCF4443-637E-4CDA-A30B-7079D8379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550" y="208046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84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158">
              <a:extLst>
                <a:ext uri="{FF2B5EF4-FFF2-40B4-BE49-F238E27FC236}">
                  <a16:creationId xmlns:a16="http://schemas.microsoft.com/office/drawing/2014/main" id="{7AAC93D8-2467-4004-AC94-E8ADBCFA9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525" y="6330206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93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1BA03203-2086-4F25-9D4E-4A7A85F43C86}"/>
                </a:ext>
              </a:extLst>
            </p:cNvPr>
            <p:cNvGrpSpPr/>
            <p:nvPr/>
          </p:nvGrpSpPr>
          <p:grpSpPr>
            <a:xfrm flipV="1">
              <a:off x="664737" y="5336431"/>
              <a:ext cx="1541463" cy="677863"/>
              <a:chOff x="664737" y="5336431"/>
              <a:chExt cx="1541463" cy="677863"/>
            </a:xfrm>
          </p:grpSpPr>
          <p:sp>
            <p:nvSpPr>
              <p:cNvPr id="153" name="Line 128">
                <a:extLst>
                  <a:ext uri="{FF2B5EF4-FFF2-40B4-BE49-F238E27FC236}">
                    <a16:creationId xmlns:a16="http://schemas.microsoft.com/office/drawing/2014/main" id="{78A9A31A-013B-408C-93A7-5326E11CBE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6325" y="5820619"/>
                <a:ext cx="115888" cy="0"/>
              </a:xfrm>
              <a:prstGeom prst="line">
                <a:avLst/>
              </a:pr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505CD2C2-09D2-40F3-810A-BDA0A0DA6B3D}"/>
                  </a:ext>
                </a:extLst>
              </p:cNvPr>
              <p:cNvGrpSpPr/>
              <p:nvPr/>
            </p:nvGrpSpPr>
            <p:grpSpPr>
              <a:xfrm>
                <a:off x="664737" y="5336431"/>
                <a:ext cx="1541463" cy="677863"/>
                <a:chOff x="664737" y="5336431"/>
                <a:chExt cx="1541463" cy="677863"/>
              </a:xfrm>
            </p:grpSpPr>
            <p:sp>
              <p:nvSpPr>
                <p:cNvPr id="155" name="Freeform 124">
                  <a:extLst>
                    <a:ext uri="{FF2B5EF4-FFF2-40B4-BE49-F238E27FC236}">
                      <a16:creationId xmlns:a16="http://schemas.microsoft.com/office/drawing/2014/main" id="{D878697F-05A2-4DDD-870E-C1050CD6CD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075" y="5336431"/>
                  <a:ext cx="1179513" cy="282575"/>
                </a:xfrm>
                <a:custGeom>
                  <a:avLst/>
                  <a:gdLst>
                    <a:gd name="T0" fmla="*/ 0 w 743"/>
                    <a:gd name="T1" fmla="*/ 90 h 178"/>
                    <a:gd name="T2" fmla="*/ 0 w 743"/>
                    <a:gd name="T3" fmla="*/ 88 h 178"/>
                    <a:gd name="T4" fmla="*/ 743 w 743"/>
                    <a:gd name="T5" fmla="*/ 0 h 178"/>
                    <a:gd name="T6" fmla="*/ 743 w 743"/>
                    <a:gd name="T7" fmla="*/ 178 h 178"/>
                    <a:gd name="T8" fmla="*/ 0 w 743"/>
                    <a:gd name="T9" fmla="*/ 9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43" h="178">
                      <a:moveTo>
                        <a:pt x="0" y="90"/>
                      </a:moveTo>
                      <a:lnTo>
                        <a:pt x="0" y="88"/>
                      </a:lnTo>
                      <a:lnTo>
                        <a:pt x="743" y="0"/>
                      </a:lnTo>
                      <a:lnTo>
                        <a:pt x="743" y="178"/>
                      </a:lnTo>
                      <a:lnTo>
                        <a:pt x="0" y="90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58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156" name="Line 125">
                  <a:extLst>
                    <a:ext uri="{FF2B5EF4-FFF2-40B4-BE49-F238E27FC236}">
                      <a16:creationId xmlns:a16="http://schemas.microsoft.com/office/drawing/2014/main" id="{5A1AA6D1-8196-4F47-B0D2-51D9E6EBCD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6325" y="5477719"/>
                  <a:ext cx="284163" cy="0"/>
                </a:xfrm>
                <a:prstGeom prst="line">
                  <a:avLst/>
                </a:prstGeom>
                <a:noFill/>
                <a:ln w="4763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157" name="Freeform 127">
                  <a:extLst>
                    <a:ext uri="{FF2B5EF4-FFF2-40B4-BE49-F238E27FC236}">
                      <a16:creationId xmlns:a16="http://schemas.microsoft.com/office/drawing/2014/main" id="{CE08CC17-18F5-46B1-98CD-7730ED4356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3800" y="5626944"/>
                  <a:ext cx="1422400" cy="387350"/>
                </a:xfrm>
                <a:custGeom>
                  <a:avLst/>
                  <a:gdLst>
                    <a:gd name="T0" fmla="*/ 0 w 896"/>
                    <a:gd name="T1" fmla="*/ 123 h 244"/>
                    <a:gd name="T2" fmla="*/ 0 w 896"/>
                    <a:gd name="T3" fmla="*/ 121 h 244"/>
                    <a:gd name="T4" fmla="*/ 896 w 896"/>
                    <a:gd name="T5" fmla="*/ 0 h 244"/>
                    <a:gd name="T6" fmla="*/ 896 w 896"/>
                    <a:gd name="T7" fmla="*/ 244 h 244"/>
                    <a:gd name="T8" fmla="*/ 0 w 896"/>
                    <a:gd name="T9" fmla="*/ 123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6" h="244">
                      <a:moveTo>
                        <a:pt x="0" y="123"/>
                      </a:moveTo>
                      <a:lnTo>
                        <a:pt x="0" y="121"/>
                      </a:lnTo>
                      <a:lnTo>
                        <a:pt x="896" y="0"/>
                      </a:lnTo>
                      <a:lnTo>
                        <a:pt x="896" y="244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588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158" name="Line 129">
                  <a:extLst>
                    <a:ext uri="{FF2B5EF4-FFF2-40B4-BE49-F238E27FC236}">
                      <a16:creationId xmlns:a16="http://schemas.microsoft.com/office/drawing/2014/main" id="{04DE191A-FD94-44F4-933A-2425E884E7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4737" y="5477719"/>
                  <a:ext cx="0" cy="169863"/>
                </a:xfrm>
                <a:prstGeom prst="line">
                  <a:avLst/>
                </a:prstGeom>
                <a:noFill/>
                <a:ln w="4763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159" name="Line 130">
                  <a:extLst>
                    <a:ext uri="{FF2B5EF4-FFF2-40B4-BE49-F238E27FC236}">
                      <a16:creationId xmlns:a16="http://schemas.microsoft.com/office/drawing/2014/main" id="{3FA5C501-A6A1-4D1F-85C7-7EA22E9DFA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4737" y="5650756"/>
                  <a:ext cx="0" cy="169863"/>
                </a:xfrm>
                <a:prstGeom prst="line">
                  <a:avLst/>
                </a:prstGeom>
                <a:noFill/>
                <a:ln w="4763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000"/>
                </a:p>
              </p:txBody>
            </p:sp>
            <p:sp>
              <p:nvSpPr>
                <p:cNvPr id="160" name="Rectangle 159">
                  <a:extLst>
                    <a:ext uri="{FF2B5EF4-FFF2-40B4-BE49-F238E27FC236}">
                      <a16:creationId xmlns:a16="http://schemas.microsoft.com/office/drawing/2014/main" id="{ECA6B0A9-3D65-4C34-803E-ADDB504330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1047022">
                  <a:off x="712362" y="5833319"/>
                  <a:ext cx="70532" cy="769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5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ahoma" panose="020B0604030504040204" pitchFamily="34" charset="0"/>
                    </a:rPr>
                    <a:t>90</a:t>
                  </a:r>
                  <a:endParaRPr kumimoji="0" lang="en-US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1" name="Rectangle 160">
                  <a:extLst>
                    <a:ext uri="{FF2B5EF4-FFF2-40B4-BE49-F238E27FC236}">
                      <a16:creationId xmlns:a16="http://schemas.microsoft.com/office/drawing/2014/main" id="{13E380E5-B4A4-4BB8-95D2-1E8B9D8277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>
                  <a:off x="880637" y="5407869"/>
                  <a:ext cx="70532" cy="769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500" b="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ahoma" panose="020B0604030504040204" pitchFamily="34" charset="0"/>
                    </a:rPr>
                    <a:t>99</a:t>
                  </a:r>
                  <a:endParaRPr kumimoji="0" lang="en-US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397748EA-34D0-4BB1-AB7F-F514D51D8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712" y="557931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59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1B7F3BCE-BD1B-4BF9-8C71-FFD7E9EC6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87" y="599683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91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06514D67-1631-4B87-A8E2-24EC5AE5B3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8025" y="4734769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100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DD431633-A62B-43E7-BD9E-79D270576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8850" y="5239594"/>
              <a:ext cx="3526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89DBFE0A-AA8B-4015-ACAA-596651A0A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075" y="516021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76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4336214A-EB34-4E98-9438-63D3174A1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812" y="5068144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84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435FAA60-7727-4761-8C39-13B90E5F9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762" y="494273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97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9D22C5A-DA6E-4205-8FED-FAD7C42A4E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512" y="319648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20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F89D055C-926D-48CB-9A1D-A1D786A8B2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8925" y="4653806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88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C15A590E-83AE-49F5-AF5B-F85B9CA99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900" y="4598244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5A818DB1-E19D-47CE-AF9E-BAC904A12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1975" y="4385519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100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B7C5AA7D-3A8D-4719-AB05-4CB64C2B4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7700" y="4174381"/>
              <a:ext cx="105798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100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004DC6FB-6345-4733-896F-AF32467FB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2300" y="3963244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97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8C60EC27-C879-4B2F-9718-51F70E9B78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6450" y="345841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98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8199F62C-3F6E-4EEB-914C-FD00BE0268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6587" y="3536206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81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5D0DBECA-A0A5-4589-83C5-B9BB4FF7B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1812" y="362986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93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E0A2FAAB-5E16-47A1-A00F-7FD6CAF96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4337" y="375528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94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41E86458-FD1D-4B16-BAF4-4738A753BC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7175" y="3923556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65E74AEE-F82F-4F16-80D6-1D8018975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587" y="4112469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99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CE183B7F-8BD0-4736-893D-12EB396E7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712" y="4396631"/>
              <a:ext cx="70532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ahoma" panose="020B0604030504040204" pitchFamily="34" charset="0"/>
                </a:rPr>
                <a:t>87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2" name="Line 181">
              <a:extLst>
                <a:ext uri="{FF2B5EF4-FFF2-40B4-BE49-F238E27FC236}">
                  <a16:creationId xmlns:a16="http://schemas.microsoft.com/office/drawing/2014/main" id="{03361C7A-6D26-4561-B366-ED11A349F0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3312" y="6762006"/>
              <a:ext cx="231775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3" name="Line 182">
              <a:extLst>
                <a:ext uri="{FF2B5EF4-FFF2-40B4-BE49-F238E27FC236}">
                  <a16:creationId xmlns:a16="http://schemas.microsoft.com/office/drawing/2014/main" id="{C6043D6F-8800-4532-8E19-CE39CCDE42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3312" y="6744544"/>
              <a:ext cx="0" cy="34925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4" name="Line 183">
              <a:extLst>
                <a:ext uri="{FF2B5EF4-FFF2-40B4-BE49-F238E27FC236}">
                  <a16:creationId xmlns:a16="http://schemas.microsoft.com/office/drawing/2014/main" id="{532EB1F4-8022-4022-9081-765BC7DF4D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5087" y="6744544"/>
              <a:ext cx="0" cy="34925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0CE824A7-C5D3-4FE7-BFC3-1F4F802F4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862" y="6781056"/>
              <a:ext cx="88166" cy="76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0.2</a:t>
              </a:r>
              <a:endParaRPr kumimoji="0" lang="en-US" alt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EE2FB63-AB80-491B-9D64-F1A962825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1311" y="160020"/>
            <a:ext cx="23980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Vinavirales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(former PM2-like group)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BF85FA78-3127-47D9-9D11-78DBF9593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9625" y="6869205"/>
            <a:ext cx="239649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HGV stands for human gut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Vinavirales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4ADA6ED1-725B-420C-96F2-20BBB5FBC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176" y="7310578"/>
            <a:ext cx="41133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trees and the alignments used for tree construction are here: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https://ftp.ncbi.nih.gov/pub/yutinn/Vinavirales_2022/trees/</a:t>
            </a:r>
          </a:p>
        </p:txBody>
      </p:sp>
    </p:spTree>
    <p:extLst>
      <p:ext uri="{BB962C8B-B14F-4D97-AF65-F5344CB8AC3E}">
        <p14:creationId xmlns:p14="http://schemas.microsoft.com/office/powerpoint/2010/main" val="156915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7E492D-14FE-4CF4-8F02-7DC4184EB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35" y="1285502"/>
            <a:ext cx="2835130" cy="48685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6202AD-2FC5-4EB9-9534-64C5E9D90C5D}"/>
              </a:ext>
            </a:extLst>
          </p:cNvPr>
          <p:cNvSpPr txBox="1"/>
          <p:nvPr/>
        </p:nvSpPr>
        <p:spPr>
          <a:xfrm>
            <a:off x="1129030" y="95661"/>
            <a:ext cx="5465408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Nucleocytoviricota</a:t>
            </a:r>
            <a:r>
              <a:rPr lang="en-US" sz="153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5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530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Klosneuvirinae</a:t>
            </a:r>
            <a:endParaRPr lang="en-US" sz="153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53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530" dirty="0">
                <a:latin typeface="Calibri" panose="020F0502020204030204" pitchFamily="34" charset="0"/>
                <a:cs typeface="Times New Roman" panose="02020603050405020304" pitchFamily="18" charset="0"/>
              </a:rPr>
              <a:t>NCLDV_MCP tree,</a:t>
            </a:r>
            <a:r>
              <a:rPr lang="en-US" sz="153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530" dirty="0"/>
              <a:t>subtrees containing HGM MCPs are shown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8EBDC-FFE3-432A-801E-27D13AAB2465}"/>
              </a:ext>
            </a:extLst>
          </p:cNvPr>
          <p:cNvSpPr txBox="1"/>
          <p:nvPr/>
        </p:nvSpPr>
        <p:spPr>
          <a:xfrm>
            <a:off x="2279500" y="1252425"/>
            <a:ext cx="1430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NCLDV_A1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1E9FED-CE4F-40E3-AA8F-3454DE00A858}"/>
              </a:ext>
            </a:extLst>
          </p:cNvPr>
          <p:cNvGrpSpPr/>
          <p:nvPr/>
        </p:nvGrpSpPr>
        <p:grpSpPr>
          <a:xfrm>
            <a:off x="3790335" y="1305523"/>
            <a:ext cx="3067665" cy="4653225"/>
            <a:chOff x="3757401" y="2046489"/>
            <a:chExt cx="3067665" cy="465322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2A4367A-85A0-4BB5-9507-045F9057EE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212"/>
            <a:stretch/>
          </p:blipFill>
          <p:spPr>
            <a:xfrm>
              <a:off x="3757401" y="2046489"/>
              <a:ext cx="3067665" cy="465322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35EE2A-3039-42B9-BCA7-DF6DA20FDA16}"/>
                </a:ext>
              </a:extLst>
            </p:cNvPr>
            <p:cNvSpPr txBox="1"/>
            <p:nvPr/>
          </p:nvSpPr>
          <p:spPr>
            <a:xfrm>
              <a:off x="5244438" y="3749329"/>
              <a:ext cx="14301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NCLDV_A2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FB606E5-2DF7-4C49-A0C4-101460C9BADD}"/>
              </a:ext>
            </a:extLst>
          </p:cNvPr>
          <p:cNvGrpSpPr/>
          <p:nvPr/>
        </p:nvGrpSpPr>
        <p:grpSpPr>
          <a:xfrm>
            <a:off x="3850011" y="6483743"/>
            <a:ext cx="3007989" cy="1019576"/>
            <a:chOff x="3654275" y="830075"/>
            <a:chExt cx="3007989" cy="101957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1B36EB-49EF-4D11-85C5-0DB83D5C1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4275" y="830075"/>
              <a:ext cx="2590986" cy="101957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5AE742-FD71-4381-9DE7-A303242A429E}"/>
                </a:ext>
              </a:extLst>
            </p:cNvPr>
            <p:cNvSpPr txBox="1"/>
            <p:nvPr/>
          </p:nvSpPr>
          <p:spPr>
            <a:xfrm>
              <a:off x="5232160" y="881175"/>
              <a:ext cx="14301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NCLDV_A3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8403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7BBDAF-C440-4493-BB8B-D328CEDF8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6" y="1073479"/>
            <a:ext cx="2881132" cy="47005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C5B056-710C-4982-8CBC-0986DAED5622}"/>
              </a:ext>
            </a:extLst>
          </p:cNvPr>
          <p:cNvSpPr txBox="1"/>
          <p:nvPr/>
        </p:nvSpPr>
        <p:spPr>
          <a:xfrm>
            <a:off x="929795" y="318448"/>
            <a:ext cx="5422596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Nucleocytoviricota</a:t>
            </a:r>
            <a:r>
              <a:rPr lang="en-US" sz="1800" dirty="0">
                <a:solidFill>
                  <a:srgbClr val="FF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530" dirty="0" err="1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Phycodnaviridae</a:t>
            </a:r>
            <a:endParaRPr lang="en-US" sz="153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53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750641-5845-43C2-8153-2FBC39C96564}"/>
              </a:ext>
            </a:extLst>
          </p:cNvPr>
          <p:cNvSpPr txBox="1"/>
          <p:nvPr/>
        </p:nvSpPr>
        <p:spPr>
          <a:xfrm>
            <a:off x="2202217" y="1573836"/>
            <a:ext cx="1430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NCLDV_B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041924-1EF5-4834-8E17-7C40760196F1}"/>
              </a:ext>
            </a:extLst>
          </p:cNvPr>
          <p:cNvGrpSpPr/>
          <p:nvPr/>
        </p:nvGrpSpPr>
        <p:grpSpPr>
          <a:xfrm>
            <a:off x="3582688" y="2347173"/>
            <a:ext cx="3275312" cy="4391822"/>
            <a:chOff x="3548020" y="2993944"/>
            <a:chExt cx="3275312" cy="439182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77312A1-CC9C-444A-BB78-02673E1236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53" r="2075"/>
            <a:stretch/>
          </p:blipFill>
          <p:spPr>
            <a:xfrm>
              <a:off x="3548020" y="2993944"/>
              <a:ext cx="3095170" cy="439182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08D8A76-2E63-4E43-AA41-6C7674EE38B4}"/>
                </a:ext>
              </a:extLst>
            </p:cNvPr>
            <p:cNvSpPr txBox="1"/>
            <p:nvPr/>
          </p:nvSpPr>
          <p:spPr>
            <a:xfrm>
              <a:off x="5393228" y="4101798"/>
              <a:ext cx="14301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NCLDV_C1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69D01A-96DB-41D7-B4BB-337B2FF97665}"/>
                </a:ext>
              </a:extLst>
            </p:cNvPr>
            <p:cNvSpPr txBox="1"/>
            <p:nvPr/>
          </p:nvSpPr>
          <p:spPr>
            <a:xfrm>
              <a:off x="5380949" y="4566220"/>
              <a:ext cx="14301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NCLDV_D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AC516F-81FD-4CE6-8363-D12C9F78ACBA}"/>
                </a:ext>
              </a:extLst>
            </p:cNvPr>
            <p:cNvSpPr txBox="1"/>
            <p:nvPr/>
          </p:nvSpPr>
          <p:spPr>
            <a:xfrm>
              <a:off x="5281998" y="5043644"/>
              <a:ext cx="14301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NCLDV_C2</a:t>
              </a:r>
            </a:p>
          </p:txBody>
        </p:sp>
      </p:grpSp>
      <p:sp>
        <p:nvSpPr>
          <p:cNvPr id="13" name="Rectangle 1">
            <a:extLst>
              <a:ext uri="{FF2B5EF4-FFF2-40B4-BE49-F238E27FC236}">
                <a16:creationId xmlns:a16="http://schemas.microsoft.com/office/drawing/2014/main" id="{74812E9B-1D07-4BD7-B70F-B2111F40C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7563" y="1951381"/>
            <a:ext cx="279447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(ruminant gut metagenome - sheep)</a:t>
            </a:r>
            <a:r>
              <a:rPr kumimoji="0" lang="en-US" altLang="en-US" sz="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F16D5B8F-1E29-4654-8B11-0B5C52D03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1906" y="4658974"/>
            <a:ext cx="129041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(gut metagenome)</a:t>
            </a:r>
            <a:r>
              <a:rPr kumimoji="0" lang="en-US" altLang="en-US" sz="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62EB8FFF-4176-43E0-B892-4D1543812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2792" y="3751695"/>
            <a:ext cx="129041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(gut metagenome)</a:t>
            </a:r>
            <a:r>
              <a:rPr kumimoji="0" lang="en-US" altLang="en-US" sz="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572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4E2D25D-FE47-4938-9F05-C61FDD550F4B}"/>
              </a:ext>
            </a:extLst>
          </p:cNvPr>
          <p:cNvSpPr/>
          <p:nvPr/>
        </p:nvSpPr>
        <p:spPr>
          <a:xfrm>
            <a:off x="421342" y="2599765"/>
            <a:ext cx="2474258" cy="941294"/>
          </a:xfrm>
          <a:prstGeom prst="roundRect">
            <a:avLst/>
          </a:prstGeom>
          <a:solidFill>
            <a:srgbClr val="70AD47">
              <a:alpha val="16863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2A911B1E-CD2A-4A1E-AB0A-E8E5069CDE65}"/>
              </a:ext>
            </a:extLst>
          </p:cNvPr>
          <p:cNvGrpSpPr/>
          <p:nvPr/>
        </p:nvGrpSpPr>
        <p:grpSpPr>
          <a:xfrm>
            <a:off x="846875" y="1173957"/>
            <a:ext cx="5051001" cy="5856617"/>
            <a:chOff x="855663" y="1482726"/>
            <a:chExt cx="6239899" cy="6890137"/>
          </a:xfrm>
        </p:grpSpPr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18C37201-B4B9-476A-A0F8-3903A9917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350" y="1595438"/>
              <a:ext cx="2360536" cy="16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 dirty="0">
                  <a:solidFill>
                    <a:srgbClr val="000000"/>
                  </a:solidFill>
                  <a:latin typeface="Tahoma" panose="020B0604030504040204" pitchFamily="34" charset="0"/>
                </a:rPr>
                <a:t> </a:t>
              </a:r>
              <a:r>
                <a:rPr lang="en-US" altLang="en-US" sz="893" dirty="0">
                  <a:solidFill>
                    <a:srgbClr val="000000"/>
                  </a:solidFill>
                  <a:latin typeface="Tahoma" panose="020B0604030504040204" pitchFamily="34" charset="0"/>
                </a:rPr>
                <a:t>virophages</a:t>
              </a:r>
              <a:r>
                <a:rPr lang="en-US" altLang="en-US" sz="765" dirty="0">
                  <a:solidFill>
                    <a:srgbClr val="000000"/>
                  </a:solidFill>
                  <a:latin typeface="Tahoma" panose="020B0604030504040204" pitchFamily="34" charset="0"/>
                </a:rPr>
                <a:t> (</a:t>
              </a:r>
              <a:r>
                <a:rPr lang="en-US" altLang="en-US" sz="765" dirty="0" err="1">
                  <a:solidFill>
                    <a:srgbClr val="000000"/>
                  </a:solidFill>
                  <a:latin typeface="Tahoma" panose="020B0604030504040204" pitchFamily="34" charset="0"/>
                </a:rPr>
                <a:t>Mavirus</a:t>
              </a:r>
              <a:r>
                <a:rPr lang="en-US" altLang="en-US" sz="765" dirty="0">
                  <a:solidFill>
                    <a:srgbClr val="000000"/>
                  </a:solidFill>
                  <a:latin typeface="Tahoma" panose="020B0604030504040204" pitchFamily="34" charset="0"/>
                </a:rPr>
                <a:t>, Sputnik, OLV, YSLV)</a:t>
              </a:r>
              <a:endParaRPr lang="en-US" altLang="en-US" sz="1700" dirty="0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7CD12722-8CF9-4C4A-BE5C-0EA3FC3E2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8438" y="1482726"/>
              <a:ext cx="2216150" cy="368300"/>
            </a:xfrm>
            <a:custGeom>
              <a:avLst/>
              <a:gdLst>
                <a:gd name="T0" fmla="*/ 0 w 1396"/>
                <a:gd name="T1" fmla="*/ 118 h 232"/>
                <a:gd name="T2" fmla="*/ 0 w 1396"/>
                <a:gd name="T3" fmla="*/ 115 h 232"/>
                <a:gd name="T4" fmla="*/ 1396 w 1396"/>
                <a:gd name="T5" fmla="*/ 0 h 232"/>
                <a:gd name="T6" fmla="*/ 1396 w 1396"/>
                <a:gd name="T7" fmla="*/ 232 h 232"/>
                <a:gd name="T8" fmla="*/ 0 w 1396"/>
                <a:gd name="T9" fmla="*/ 11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6" h="232">
                  <a:moveTo>
                    <a:pt x="0" y="118"/>
                  </a:moveTo>
                  <a:lnTo>
                    <a:pt x="0" y="115"/>
                  </a:lnTo>
                  <a:lnTo>
                    <a:pt x="1396" y="0"/>
                  </a:lnTo>
                  <a:lnTo>
                    <a:pt x="1396" y="232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0" name="Line 7">
              <a:extLst>
                <a:ext uri="{FF2B5EF4-FFF2-40B4-BE49-F238E27FC236}">
                  <a16:creationId xmlns:a16="http://schemas.microsoft.com/office/drawing/2014/main" id="{0E9F47A6-7A33-4FB0-8966-4DFA639292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9838" y="1666876"/>
              <a:ext cx="223837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B2C45A90-027D-4E88-963B-D38839919A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7388" y="1898651"/>
              <a:ext cx="259817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Ba Candidatus Dependentiae RTL06738</a:t>
              </a:r>
              <a:endParaRPr lang="en-US" altLang="en-US" sz="1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A9E1AE2-427F-4B97-A3DA-D81EE6C45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0" y="1971676"/>
              <a:ext cx="1749425" cy="104775"/>
            </a:xfrm>
            <a:custGeom>
              <a:avLst/>
              <a:gdLst>
                <a:gd name="T0" fmla="*/ 0 w 1102"/>
                <a:gd name="T1" fmla="*/ 66 h 66"/>
                <a:gd name="T2" fmla="*/ 0 w 1102"/>
                <a:gd name="T3" fmla="*/ 0 h 66"/>
                <a:gd name="T4" fmla="*/ 1102 w 1102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2" h="66">
                  <a:moveTo>
                    <a:pt x="0" y="66"/>
                  </a:moveTo>
                  <a:lnTo>
                    <a:pt x="0" y="0"/>
                  </a:lnTo>
                  <a:lnTo>
                    <a:pt x="11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72B8DC4A-27FC-4FA4-BEDE-A3ED359932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5300" y="2119313"/>
              <a:ext cx="259817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000000"/>
                  </a:solidFill>
                </a:rPr>
                <a:t> B Ba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Candidatus</a:t>
              </a:r>
              <a:r>
                <a:rPr lang="en-US" altLang="en-US" sz="850" dirty="0">
                  <a:solidFill>
                    <a:srgbClr val="000000"/>
                  </a:solidFill>
                </a:rPr>
                <a:t>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Dependentiae</a:t>
              </a:r>
              <a:r>
                <a:rPr lang="en-US" altLang="en-US" sz="850" dirty="0">
                  <a:solidFill>
                    <a:srgbClr val="000000"/>
                  </a:solidFill>
                </a:rPr>
                <a:t> RTL06737</a:t>
              </a:r>
              <a:endParaRPr lang="en-US" altLang="en-US" sz="1700" dirty="0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A6DB7C64-AAFB-438B-9F87-06889E439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0" y="2085976"/>
              <a:ext cx="1557337" cy="106363"/>
            </a:xfrm>
            <a:custGeom>
              <a:avLst/>
              <a:gdLst>
                <a:gd name="T0" fmla="*/ 0 w 981"/>
                <a:gd name="T1" fmla="*/ 0 h 67"/>
                <a:gd name="T2" fmla="*/ 0 w 981"/>
                <a:gd name="T3" fmla="*/ 67 h 67"/>
                <a:gd name="T4" fmla="*/ 981 w 981"/>
                <a:gd name="T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81" h="67">
                  <a:moveTo>
                    <a:pt x="0" y="0"/>
                  </a:moveTo>
                  <a:lnTo>
                    <a:pt x="0" y="67"/>
                  </a:lnTo>
                  <a:lnTo>
                    <a:pt x="981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9CB8E98A-13EA-435B-9AF8-625BE1A5E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5075" y="1879601"/>
              <a:ext cx="1508125" cy="201613"/>
            </a:xfrm>
            <a:custGeom>
              <a:avLst/>
              <a:gdLst>
                <a:gd name="T0" fmla="*/ 0 w 950"/>
                <a:gd name="T1" fmla="*/ 0 h 127"/>
                <a:gd name="T2" fmla="*/ 0 w 950"/>
                <a:gd name="T3" fmla="*/ 127 h 127"/>
                <a:gd name="T4" fmla="*/ 950 w 950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0" h="127">
                  <a:moveTo>
                    <a:pt x="0" y="0"/>
                  </a:moveTo>
                  <a:lnTo>
                    <a:pt x="0" y="127"/>
                  </a:lnTo>
                  <a:lnTo>
                    <a:pt x="950" y="12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6" name="Line 13">
              <a:extLst>
                <a:ext uri="{FF2B5EF4-FFF2-40B4-BE49-F238E27FC236}">
                  <a16:creationId xmlns:a16="http://schemas.microsoft.com/office/drawing/2014/main" id="{AAA416B1-FB7F-4C69-8BA4-946D62818E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5075" y="1666876"/>
              <a:ext cx="0" cy="20320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20E8549D-F5A6-47BF-8A00-DC48EDC5B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463" y="1874838"/>
              <a:ext cx="201612" cy="360363"/>
            </a:xfrm>
            <a:custGeom>
              <a:avLst/>
              <a:gdLst>
                <a:gd name="T0" fmla="*/ 0 w 127"/>
                <a:gd name="T1" fmla="*/ 227 h 227"/>
                <a:gd name="T2" fmla="*/ 0 w 127"/>
                <a:gd name="T3" fmla="*/ 0 h 227"/>
                <a:gd name="T4" fmla="*/ 127 w 127"/>
                <a:gd name="T5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227">
                  <a:moveTo>
                    <a:pt x="0" y="227"/>
                  </a:moveTo>
                  <a:lnTo>
                    <a:pt x="0" y="0"/>
                  </a:lnTo>
                  <a:lnTo>
                    <a:pt x="12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32D75E6F-B2A6-4AE0-A2A8-0B66E2DC4D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2050" y="2341562"/>
              <a:ext cx="289522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000000"/>
                  </a:solidFill>
                </a:rPr>
                <a:t> B PV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Planctomycetaceae</a:t>
              </a:r>
              <a:r>
                <a:rPr lang="en-US" altLang="en-US" sz="850" dirty="0">
                  <a:solidFill>
                    <a:srgbClr val="000000"/>
                  </a:solidFill>
                </a:rPr>
                <a:t> bacterium MAV34271</a:t>
              </a:r>
              <a:endParaRPr lang="en-US" altLang="en-US" sz="1700" dirty="0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A70145C9-4A86-4B7F-A21B-F0272E7E5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000" y="2413001"/>
              <a:ext cx="2427287" cy="188913"/>
            </a:xfrm>
            <a:custGeom>
              <a:avLst/>
              <a:gdLst>
                <a:gd name="T0" fmla="*/ 0 w 1529"/>
                <a:gd name="T1" fmla="*/ 119 h 119"/>
                <a:gd name="T2" fmla="*/ 0 w 1529"/>
                <a:gd name="T3" fmla="*/ 0 h 119"/>
                <a:gd name="T4" fmla="*/ 1529 w 1529"/>
                <a:gd name="T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9" h="119">
                  <a:moveTo>
                    <a:pt x="0" y="119"/>
                  </a:moveTo>
                  <a:lnTo>
                    <a:pt x="0" y="0"/>
                  </a:lnTo>
                  <a:lnTo>
                    <a:pt x="15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id="{5ACC4D29-0E8B-4565-BA03-E70B0A6BA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3200" y="2562226"/>
              <a:ext cx="256648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000000"/>
                  </a:solidFill>
                </a:rPr>
                <a:t> B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Pr</a:t>
              </a:r>
              <a:r>
                <a:rPr lang="en-US" altLang="en-US" sz="850" dirty="0">
                  <a:solidFill>
                    <a:srgbClr val="000000"/>
                  </a:solidFill>
                </a:rPr>
                <a:t>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Rhodospirillales</a:t>
              </a:r>
              <a:r>
                <a:rPr lang="en-US" altLang="en-US" sz="850" dirty="0">
                  <a:solidFill>
                    <a:srgbClr val="000000"/>
                  </a:solidFill>
                </a:rPr>
                <a:t> bacterium HIN76173</a:t>
              </a:r>
              <a:endParaRPr lang="en-US" altLang="en-US" sz="1700" dirty="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E8051109-F7C6-42B4-99AC-8D4B54E58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825" y="2633663"/>
              <a:ext cx="1598612" cy="160338"/>
            </a:xfrm>
            <a:custGeom>
              <a:avLst/>
              <a:gdLst>
                <a:gd name="T0" fmla="*/ 0 w 1007"/>
                <a:gd name="T1" fmla="*/ 101 h 101"/>
                <a:gd name="T2" fmla="*/ 0 w 1007"/>
                <a:gd name="T3" fmla="*/ 0 h 101"/>
                <a:gd name="T4" fmla="*/ 1007 w 1007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7" h="101">
                  <a:moveTo>
                    <a:pt x="0" y="101"/>
                  </a:moveTo>
                  <a:lnTo>
                    <a:pt x="0" y="0"/>
                  </a:lnTo>
                  <a:lnTo>
                    <a:pt x="100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2" name="Rectangle 19">
              <a:extLst>
                <a:ext uri="{FF2B5EF4-FFF2-40B4-BE49-F238E27FC236}">
                  <a16:creationId xmlns:a16="http://schemas.microsoft.com/office/drawing/2014/main" id="{92613FAC-E24E-4BE4-988F-17546C74B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6213" y="2782888"/>
              <a:ext cx="29684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000000"/>
                  </a:solidFill>
                </a:rPr>
                <a:t> B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Pr</a:t>
              </a:r>
              <a:r>
                <a:rPr lang="en-US" altLang="en-US" sz="850" dirty="0">
                  <a:solidFill>
                    <a:srgbClr val="000000"/>
                  </a:solidFill>
                </a:rPr>
                <a:t>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Gammaproteobacteria</a:t>
              </a:r>
              <a:r>
                <a:rPr lang="en-US" altLang="en-US" sz="850" dirty="0">
                  <a:solidFill>
                    <a:srgbClr val="000000"/>
                  </a:solidFill>
                </a:rPr>
                <a:t> bacterium HIO76485</a:t>
              </a:r>
              <a:endParaRPr lang="en-US" altLang="en-US" sz="1700" dirty="0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B11FD620-A4B5-4AA2-8A42-81B69F97F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1450" y="2854326"/>
              <a:ext cx="0" cy="106363"/>
            </a:xfrm>
            <a:custGeom>
              <a:avLst/>
              <a:gdLst>
                <a:gd name="T0" fmla="*/ 67 h 67"/>
                <a:gd name="T1" fmla="*/ 0 h 67"/>
                <a:gd name="T2" fmla="*/ 0 h 6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7">
                  <a:moveTo>
                    <a:pt x="0" y="6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4" name="Rectangle 21">
              <a:extLst>
                <a:ext uri="{FF2B5EF4-FFF2-40B4-BE49-F238E27FC236}">
                  <a16:creationId xmlns:a16="http://schemas.microsoft.com/office/drawing/2014/main" id="{54E5D617-2E9C-4411-8733-B1AB951EF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8914" y="3003551"/>
              <a:ext cx="244569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000000"/>
                  </a:solidFill>
                </a:rPr>
                <a:t> B Ba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Candidatus</a:t>
              </a:r>
              <a:r>
                <a:rPr lang="en-US" altLang="en-US" sz="850" dirty="0">
                  <a:solidFill>
                    <a:srgbClr val="000000"/>
                  </a:solidFill>
                </a:rPr>
                <a:t>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Poribacteria</a:t>
              </a:r>
              <a:r>
                <a:rPr lang="en-US" altLang="en-US" sz="850" dirty="0">
                  <a:solidFill>
                    <a:srgbClr val="000000"/>
                  </a:solidFill>
                </a:rPr>
                <a:t> HIA67088</a:t>
              </a:r>
              <a:endParaRPr lang="en-US" altLang="en-US" sz="1700" dirty="0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BFBB999B-3CA3-4D2D-A359-25EA8D9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1450" y="2970213"/>
              <a:ext cx="14287" cy="104775"/>
            </a:xfrm>
            <a:custGeom>
              <a:avLst/>
              <a:gdLst>
                <a:gd name="T0" fmla="*/ 0 w 9"/>
                <a:gd name="T1" fmla="*/ 0 h 66"/>
                <a:gd name="T2" fmla="*/ 0 w 9"/>
                <a:gd name="T3" fmla="*/ 66 h 66"/>
                <a:gd name="T4" fmla="*/ 9 w 9"/>
                <a:gd name="T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66">
                  <a:moveTo>
                    <a:pt x="0" y="0"/>
                  </a:moveTo>
                  <a:lnTo>
                    <a:pt x="0" y="66"/>
                  </a:lnTo>
                  <a:lnTo>
                    <a:pt x="9" y="6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5C90E923-F850-491B-8226-097C3472A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825" y="2803526"/>
              <a:ext cx="1571625" cy="161925"/>
            </a:xfrm>
            <a:custGeom>
              <a:avLst/>
              <a:gdLst>
                <a:gd name="T0" fmla="*/ 0 w 990"/>
                <a:gd name="T1" fmla="*/ 0 h 102"/>
                <a:gd name="T2" fmla="*/ 0 w 990"/>
                <a:gd name="T3" fmla="*/ 102 h 102"/>
                <a:gd name="T4" fmla="*/ 990 w 990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0" h="102">
                  <a:moveTo>
                    <a:pt x="0" y="0"/>
                  </a:moveTo>
                  <a:lnTo>
                    <a:pt x="0" y="102"/>
                  </a:lnTo>
                  <a:lnTo>
                    <a:pt x="990" y="10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48919763-BE8B-421F-8F8A-0ED994AE3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000" y="2611438"/>
              <a:ext cx="1139825" cy="187325"/>
            </a:xfrm>
            <a:custGeom>
              <a:avLst/>
              <a:gdLst>
                <a:gd name="T0" fmla="*/ 0 w 718"/>
                <a:gd name="T1" fmla="*/ 0 h 118"/>
                <a:gd name="T2" fmla="*/ 0 w 718"/>
                <a:gd name="T3" fmla="*/ 118 h 118"/>
                <a:gd name="T4" fmla="*/ 718 w 718"/>
                <a:gd name="T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8" h="118">
                  <a:moveTo>
                    <a:pt x="0" y="0"/>
                  </a:moveTo>
                  <a:lnTo>
                    <a:pt x="0" y="118"/>
                  </a:lnTo>
                  <a:lnTo>
                    <a:pt x="718" y="11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B5F10C2B-FE32-47FE-A541-B1DA8FA75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463" y="2244726"/>
              <a:ext cx="236537" cy="361950"/>
            </a:xfrm>
            <a:custGeom>
              <a:avLst/>
              <a:gdLst>
                <a:gd name="T0" fmla="*/ 0 w 149"/>
                <a:gd name="T1" fmla="*/ 0 h 228"/>
                <a:gd name="T2" fmla="*/ 0 w 149"/>
                <a:gd name="T3" fmla="*/ 228 h 228"/>
                <a:gd name="T4" fmla="*/ 149 w 149"/>
                <a:gd name="T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28">
                  <a:moveTo>
                    <a:pt x="0" y="0"/>
                  </a:moveTo>
                  <a:lnTo>
                    <a:pt x="0" y="228"/>
                  </a:lnTo>
                  <a:lnTo>
                    <a:pt x="149" y="22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BBE7A3A1-0825-4462-BAE4-C2B9BA67D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663" y="2239963"/>
              <a:ext cx="177800" cy="1284288"/>
            </a:xfrm>
            <a:custGeom>
              <a:avLst/>
              <a:gdLst>
                <a:gd name="T0" fmla="*/ 0 w 112"/>
                <a:gd name="T1" fmla="*/ 809 h 809"/>
                <a:gd name="T2" fmla="*/ 0 w 112"/>
                <a:gd name="T3" fmla="*/ 0 h 809"/>
                <a:gd name="T4" fmla="*/ 112 w 112"/>
                <a:gd name="T5" fmla="*/ 0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2" h="809">
                  <a:moveTo>
                    <a:pt x="0" y="809"/>
                  </a:moveTo>
                  <a:lnTo>
                    <a:pt x="0" y="0"/>
                  </a:lnTo>
                  <a:lnTo>
                    <a:pt x="1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E8AF67C6-813B-4925-8575-F68DB63057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200" y="3224213"/>
              <a:ext cx="128522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C00000"/>
                  </a:solidFill>
                </a:rPr>
                <a:t> ERZ1304421 2169 1</a:t>
              </a:r>
              <a:endParaRPr lang="en-US" altLang="en-US" sz="1700" dirty="0">
                <a:solidFill>
                  <a:srgbClr val="C00000"/>
                </a:solidFill>
              </a:endParaRPr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28B45EB5-D643-4908-A241-E8002C01B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3297238"/>
              <a:ext cx="0" cy="104775"/>
            </a:xfrm>
            <a:custGeom>
              <a:avLst/>
              <a:gdLst>
                <a:gd name="T0" fmla="*/ 66 h 66"/>
                <a:gd name="T1" fmla="*/ 0 h 66"/>
                <a:gd name="T2" fmla="*/ 0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6">
                  <a:moveTo>
                    <a:pt x="0" y="6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A4BEE660-952A-42B2-8D3B-282B15758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200" y="3444876"/>
              <a:ext cx="128522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ERZ919573 23775 9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E9D66257-0C76-415E-BCE1-FE8D2E4E9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3411538"/>
              <a:ext cx="0" cy="106363"/>
            </a:xfrm>
            <a:custGeom>
              <a:avLst/>
              <a:gdLst>
                <a:gd name="T0" fmla="*/ 0 h 67"/>
                <a:gd name="T1" fmla="*/ 67 h 67"/>
                <a:gd name="T2" fmla="*/ 67 h 6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7">
                  <a:moveTo>
                    <a:pt x="0" y="0"/>
                  </a:moveTo>
                  <a:lnTo>
                    <a:pt x="0" y="67"/>
                  </a:lnTo>
                  <a:lnTo>
                    <a:pt x="0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4" name="Rectangle 31">
              <a:extLst>
                <a:ext uri="{FF2B5EF4-FFF2-40B4-BE49-F238E27FC236}">
                  <a16:creationId xmlns:a16="http://schemas.microsoft.com/office/drawing/2014/main" id="{C518E422-77C8-49E0-ADD4-D07A4C74D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200" y="3667126"/>
              <a:ext cx="120997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ERZ913512 1301 9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198C777A-2DCC-4FDD-A896-6FF554B69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3522663"/>
              <a:ext cx="0" cy="215900"/>
            </a:xfrm>
            <a:custGeom>
              <a:avLst/>
              <a:gdLst>
                <a:gd name="T0" fmla="*/ 0 h 136"/>
                <a:gd name="T1" fmla="*/ 136 h 136"/>
                <a:gd name="T2" fmla="*/ 136 h 13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36">
                  <a:moveTo>
                    <a:pt x="0" y="0"/>
                  </a:moveTo>
                  <a:lnTo>
                    <a:pt x="0" y="136"/>
                  </a:lnTo>
                  <a:lnTo>
                    <a:pt x="0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6" name="Line 33">
              <a:extLst>
                <a:ext uri="{FF2B5EF4-FFF2-40B4-BE49-F238E27FC236}">
                  <a16:creationId xmlns:a16="http://schemas.microsoft.com/office/drawing/2014/main" id="{B1CA4DBA-BDAA-41F2-A60F-EF090AC38B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3438" y="3297238"/>
              <a:ext cx="0" cy="21590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904963CC-D6AE-498C-B861-A7A204CAE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675" y="3517901"/>
              <a:ext cx="131762" cy="271463"/>
            </a:xfrm>
            <a:custGeom>
              <a:avLst/>
              <a:gdLst>
                <a:gd name="T0" fmla="*/ 0 w 83"/>
                <a:gd name="T1" fmla="*/ 171 h 171"/>
                <a:gd name="T2" fmla="*/ 0 w 83"/>
                <a:gd name="T3" fmla="*/ 0 h 171"/>
                <a:gd name="T4" fmla="*/ 83 w 83"/>
                <a:gd name="T5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" h="171">
                  <a:moveTo>
                    <a:pt x="0" y="171"/>
                  </a:moveTo>
                  <a:lnTo>
                    <a:pt x="0" y="0"/>
                  </a:lnTo>
                  <a:lnTo>
                    <a:pt x="8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8" name="Rectangle 35">
              <a:extLst>
                <a:ext uri="{FF2B5EF4-FFF2-40B4-BE49-F238E27FC236}">
                  <a16:creationId xmlns:a16="http://schemas.microsoft.com/office/drawing/2014/main" id="{AC180E7B-EB3D-40F1-A158-614D145C19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2637" y="3887788"/>
              <a:ext cx="128522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ERZ918291 72395 3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A01DAF6C-4270-467E-ABB1-473643409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875" y="3959226"/>
              <a:ext cx="0" cy="106363"/>
            </a:xfrm>
            <a:custGeom>
              <a:avLst/>
              <a:gdLst>
                <a:gd name="T0" fmla="*/ 67 h 67"/>
                <a:gd name="T1" fmla="*/ 0 h 67"/>
                <a:gd name="T2" fmla="*/ 0 h 6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7">
                  <a:moveTo>
                    <a:pt x="0" y="6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0" name="Rectangle 37">
              <a:extLst>
                <a:ext uri="{FF2B5EF4-FFF2-40B4-BE49-F238E27FC236}">
                  <a16:creationId xmlns:a16="http://schemas.microsoft.com/office/drawing/2014/main" id="{9B4C2E54-C336-40F8-BF93-5D0411D6E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2637" y="4108451"/>
              <a:ext cx="120997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ERZ827181 2981 3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2B92E11F-5046-49EA-AE95-8736DCC55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875" y="4073526"/>
              <a:ext cx="0" cy="106363"/>
            </a:xfrm>
            <a:custGeom>
              <a:avLst/>
              <a:gdLst>
                <a:gd name="T0" fmla="*/ 0 h 67"/>
                <a:gd name="T1" fmla="*/ 67 h 67"/>
                <a:gd name="T2" fmla="*/ 67 h 6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7">
                  <a:moveTo>
                    <a:pt x="0" y="0"/>
                  </a:moveTo>
                  <a:lnTo>
                    <a:pt x="0" y="67"/>
                  </a:lnTo>
                  <a:lnTo>
                    <a:pt x="0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7C430BCC-DC4C-4318-9CFC-D82DF7EA3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675" y="3798888"/>
              <a:ext cx="76200" cy="271463"/>
            </a:xfrm>
            <a:custGeom>
              <a:avLst/>
              <a:gdLst>
                <a:gd name="T0" fmla="*/ 0 w 48"/>
                <a:gd name="T1" fmla="*/ 0 h 171"/>
                <a:gd name="T2" fmla="*/ 0 w 48"/>
                <a:gd name="T3" fmla="*/ 171 h 171"/>
                <a:gd name="T4" fmla="*/ 48 w 48"/>
                <a:gd name="T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171">
                  <a:moveTo>
                    <a:pt x="0" y="0"/>
                  </a:moveTo>
                  <a:lnTo>
                    <a:pt x="0" y="171"/>
                  </a:lnTo>
                  <a:lnTo>
                    <a:pt x="48" y="17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CCB90480-239A-4AC7-942C-EDF1E95E2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363" y="3794126"/>
              <a:ext cx="849312" cy="1019175"/>
            </a:xfrm>
            <a:custGeom>
              <a:avLst/>
              <a:gdLst>
                <a:gd name="T0" fmla="*/ 0 w 535"/>
                <a:gd name="T1" fmla="*/ 642 h 642"/>
                <a:gd name="T2" fmla="*/ 0 w 535"/>
                <a:gd name="T3" fmla="*/ 0 h 642"/>
                <a:gd name="T4" fmla="*/ 535 w 535"/>
                <a:gd name="T5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5" h="642">
                  <a:moveTo>
                    <a:pt x="0" y="642"/>
                  </a:moveTo>
                  <a:lnTo>
                    <a:pt x="0" y="0"/>
                  </a:lnTo>
                  <a:lnTo>
                    <a:pt x="5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4" name="Rectangle 41">
              <a:extLst>
                <a:ext uri="{FF2B5EF4-FFF2-40B4-BE49-F238E27FC236}">
                  <a16:creationId xmlns:a16="http://schemas.microsoft.com/office/drawing/2014/main" id="{E1B2ED64-CAB0-4137-9497-32164CD1D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0288" y="4329113"/>
              <a:ext cx="120997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ERZ857629 7791 6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567DA8A0-ABEB-40C4-803F-5D29D5F1F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4400551"/>
              <a:ext cx="0" cy="106363"/>
            </a:xfrm>
            <a:custGeom>
              <a:avLst/>
              <a:gdLst>
                <a:gd name="T0" fmla="*/ 67 h 67"/>
                <a:gd name="T1" fmla="*/ 0 h 67"/>
                <a:gd name="T2" fmla="*/ 0 h 6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7">
                  <a:moveTo>
                    <a:pt x="0" y="6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6" name="Rectangle 43">
              <a:extLst>
                <a:ext uri="{FF2B5EF4-FFF2-40B4-BE49-F238E27FC236}">
                  <a16:creationId xmlns:a16="http://schemas.microsoft.com/office/drawing/2014/main" id="{D1C7664C-4090-4574-906E-C9AA91FF5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0288" y="4549776"/>
              <a:ext cx="136047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ERZ918241 106594 2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47" name="Freeform 44">
              <a:extLst>
                <a:ext uri="{FF2B5EF4-FFF2-40B4-BE49-F238E27FC236}">
                  <a16:creationId xmlns:a16="http://schemas.microsoft.com/office/drawing/2014/main" id="{FB8FC70E-18D5-481E-97A9-1F465F2A5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4516438"/>
              <a:ext cx="0" cy="104775"/>
            </a:xfrm>
            <a:custGeom>
              <a:avLst/>
              <a:gdLst>
                <a:gd name="T0" fmla="*/ 0 h 66"/>
                <a:gd name="T1" fmla="*/ 66 h 66"/>
                <a:gd name="T2" fmla="*/ 66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6">
                  <a:moveTo>
                    <a:pt x="0" y="0"/>
                  </a:moveTo>
                  <a:lnTo>
                    <a:pt x="0" y="66"/>
                  </a:lnTo>
                  <a:lnTo>
                    <a:pt x="0" y="6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BB33BF94-D307-4B03-B4BD-24D562348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175" y="4511676"/>
              <a:ext cx="7937" cy="160338"/>
            </a:xfrm>
            <a:custGeom>
              <a:avLst/>
              <a:gdLst>
                <a:gd name="T0" fmla="*/ 0 w 5"/>
                <a:gd name="T1" fmla="*/ 101 h 101"/>
                <a:gd name="T2" fmla="*/ 0 w 5"/>
                <a:gd name="T3" fmla="*/ 0 h 101"/>
                <a:gd name="T4" fmla="*/ 5 w 5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01">
                  <a:moveTo>
                    <a:pt x="0" y="101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9" name="Rectangle 46">
              <a:extLst>
                <a:ext uri="{FF2B5EF4-FFF2-40B4-BE49-F238E27FC236}">
                  <a16:creationId xmlns:a16="http://schemas.microsoft.com/office/drawing/2014/main" id="{3C4DF37B-19D1-4F1E-A18A-0597E7EAB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700" y="4770438"/>
              <a:ext cx="17307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chemeClr val="accent2"/>
                  </a:solidFill>
                </a:rPr>
                <a:t> V Ba Adintovirus DAD57247</a:t>
              </a:r>
              <a:endParaRPr lang="en-US" altLang="en-US" sz="1700">
                <a:solidFill>
                  <a:schemeClr val="accent2"/>
                </a:solidFill>
              </a:endParaRPr>
            </a:p>
          </p:txBody>
        </p:sp>
        <p:sp>
          <p:nvSpPr>
            <p:cNvPr id="50" name="Freeform 47">
              <a:extLst>
                <a:ext uri="{FF2B5EF4-FFF2-40B4-BE49-F238E27FC236}">
                  <a16:creationId xmlns:a16="http://schemas.microsoft.com/office/drawing/2014/main" id="{52F7AF38-50F5-440E-AAF9-9EC279F2C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175" y="4681538"/>
              <a:ext cx="4762" cy="161925"/>
            </a:xfrm>
            <a:custGeom>
              <a:avLst/>
              <a:gdLst>
                <a:gd name="T0" fmla="*/ 0 w 3"/>
                <a:gd name="T1" fmla="*/ 0 h 102"/>
                <a:gd name="T2" fmla="*/ 0 w 3"/>
                <a:gd name="T3" fmla="*/ 102 h 102"/>
                <a:gd name="T4" fmla="*/ 3 w 3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02">
                  <a:moveTo>
                    <a:pt x="0" y="0"/>
                  </a:moveTo>
                  <a:lnTo>
                    <a:pt x="0" y="102"/>
                  </a:lnTo>
                  <a:lnTo>
                    <a:pt x="3" y="10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1" name="Freeform 48">
              <a:extLst>
                <a:ext uri="{FF2B5EF4-FFF2-40B4-BE49-F238E27FC236}">
                  <a16:creationId xmlns:a16="http://schemas.microsoft.com/office/drawing/2014/main" id="{02E820A8-8C54-4521-854F-5E8D36314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1163" y="4676776"/>
              <a:ext cx="608012" cy="244475"/>
            </a:xfrm>
            <a:custGeom>
              <a:avLst/>
              <a:gdLst>
                <a:gd name="T0" fmla="*/ 0 w 383"/>
                <a:gd name="T1" fmla="*/ 154 h 154"/>
                <a:gd name="T2" fmla="*/ 0 w 383"/>
                <a:gd name="T3" fmla="*/ 0 h 154"/>
                <a:gd name="T4" fmla="*/ 383 w 383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3" h="154">
                  <a:moveTo>
                    <a:pt x="0" y="154"/>
                  </a:moveTo>
                  <a:lnTo>
                    <a:pt x="0" y="0"/>
                  </a:lnTo>
                  <a:lnTo>
                    <a:pt x="38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2" name="Rectangle 49">
              <a:extLst>
                <a:ext uri="{FF2B5EF4-FFF2-40B4-BE49-F238E27FC236}">
                  <a16:creationId xmlns:a16="http://schemas.microsoft.com/office/drawing/2014/main" id="{8C90B774-3F67-4B72-A7EB-089E81B786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0612" y="4991101"/>
              <a:ext cx="17307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chemeClr val="accent2"/>
                  </a:solidFill>
                </a:rPr>
                <a:t> V Ba Adintovirus DAD55538</a:t>
              </a:r>
              <a:endParaRPr lang="en-US" altLang="en-US" sz="1700">
                <a:solidFill>
                  <a:schemeClr val="accent2"/>
                </a:solidFill>
              </a:endParaRPr>
            </a:p>
          </p:txBody>
        </p:sp>
        <p:sp>
          <p:nvSpPr>
            <p:cNvPr id="53" name="Freeform 50">
              <a:extLst>
                <a:ext uri="{FF2B5EF4-FFF2-40B4-BE49-F238E27FC236}">
                  <a16:creationId xmlns:a16="http://schemas.microsoft.com/office/drawing/2014/main" id="{FE3BBF68-9B92-4A89-BCA1-BFB50E351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850" y="5064126"/>
              <a:ext cx="0" cy="104775"/>
            </a:xfrm>
            <a:custGeom>
              <a:avLst/>
              <a:gdLst>
                <a:gd name="T0" fmla="*/ 66 h 66"/>
                <a:gd name="T1" fmla="*/ 0 h 66"/>
                <a:gd name="T2" fmla="*/ 0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6">
                  <a:moveTo>
                    <a:pt x="0" y="6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4" name="Rectangle 51">
              <a:extLst>
                <a:ext uri="{FF2B5EF4-FFF2-40B4-BE49-F238E27FC236}">
                  <a16:creationId xmlns:a16="http://schemas.microsoft.com/office/drawing/2014/main" id="{7E41AEB2-D8CC-4980-BEDB-E488D61A5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0612" y="5213351"/>
              <a:ext cx="136047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ERZ1688035 1451 11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55" name="Freeform 52">
              <a:extLst>
                <a:ext uri="{FF2B5EF4-FFF2-40B4-BE49-F238E27FC236}">
                  <a16:creationId xmlns:a16="http://schemas.microsoft.com/office/drawing/2014/main" id="{B676B5DE-E670-411C-ADE1-F19B8A9FB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850" y="5178426"/>
              <a:ext cx="0" cy="106363"/>
            </a:xfrm>
            <a:custGeom>
              <a:avLst/>
              <a:gdLst>
                <a:gd name="T0" fmla="*/ 0 h 67"/>
                <a:gd name="T1" fmla="*/ 67 h 67"/>
                <a:gd name="T2" fmla="*/ 67 h 6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7">
                  <a:moveTo>
                    <a:pt x="0" y="0"/>
                  </a:moveTo>
                  <a:lnTo>
                    <a:pt x="0" y="67"/>
                  </a:lnTo>
                  <a:lnTo>
                    <a:pt x="0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775A0567-5ED3-4A1C-BD2E-CBD7CFE2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1163" y="4930776"/>
              <a:ext cx="674687" cy="242888"/>
            </a:xfrm>
            <a:custGeom>
              <a:avLst/>
              <a:gdLst>
                <a:gd name="T0" fmla="*/ 0 w 425"/>
                <a:gd name="T1" fmla="*/ 0 h 153"/>
                <a:gd name="T2" fmla="*/ 0 w 425"/>
                <a:gd name="T3" fmla="*/ 153 h 153"/>
                <a:gd name="T4" fmla="*/ 425 w 425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5" h="153">
                  <a:moveTo>
                    <a:pt x="0" y="0"/>
                  </a:moveTo>
                  <a:lnTo>
                    <a:pt x="0" y="153"/>
                  </a:lnTo>
                  <a:lnTo>
                    <a:pt x="425" y="15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E70772FC-7CB4-4EEB-9A50-1C4F533EF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7163" y="4926013"/>
              <a:ext cx="254000" cy="339725"/>
            </a:xfrm>
            <a:custGeom>
              <a:avLst/>
              <a:gdLst>
                <a:gd name="T0" fmla="*/ 0 w 160"/>
                <a:gd name="T1" fmla="*/ 214 h 214"/>
                <a:gd name="T2" fmla="*/ 0 w 160"/>
                <a:gd name="T3" fmla="*/ 0 h 214"/>
                <a:gd name="T4" fmla="*/ 160 w 160"/>
                <a:gd name="T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" h="214">
                  <a:moveTo>
                    <a:pt x="0" y="214"/>
                  </a:moveTo>
                  <a:lnTo>
                    <a:pt x="0" y="0"/>
                  </a:lnTo>
                  <a:lnTo>
                    <a:pt x="16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8" name="Rectangle 55">
              <a:extLst>
                <a:ext uri="{FF2B5EF4-FFF2-40B4-BE49-F238E27FC236}">
                  <a16:creationId xmlns:a16="http://schemas.microsoft.com/office/drawing/2014/main" id="{A1C884E7-5B72-414E-976D-A0250BCF1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413" y="5434013"/>
              <a:ext cx="168722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7030A0"/>
                  </a:solidFill>
                </a:rPr>
                <a:t> MCP Gut AUXO016736138</a:t>
              </a:r>
              <a:endParaRPr lang="en-US" altLang="en-US" sz="1700">
                <a:solidFill>
                  <a:srgbClr val="7030A0"/>
                </a:solidFill>
              </a:endParaRPr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C66A6ABF-6B4F-4D2D-953C-2090562F8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1738" y="5505451"/>
              <a:ext cx="444500" cy="106363"/>
            </a:xfrm>
            <a:custGeom>
              <a:avLst/>
              <a:gdLst>
                <a:gd name="T0" fmla="*/ 0 w 280"/>
                <a:gd name="T1" fmla="*/ 67 h 67"/>
                <a:gd name="T2" fmla="*/ 0 w 280"/>
                <a:gd name="T3" fmla="*/ 0 h 67"/>
                <a:gd name="T4" fmla="*/ 280 w 280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67">
                  <a:moveTo>
                    <a:pt x="0" y="67"/>
                  </a:moveTo>
                  <a:lnTo>
                    <a:pt x="0" y="0"/>
                  </a:lnTo>
                  <a:lnTo>
                    <a:pt x="28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0" name="Rectangle 57">
              <a:extLst>
                <a:ext uri="{FF2B5EF4-FFF2-40B4-BE49-F238E27FC236}">
                  <a16:creationId xmlns:a16="http://schemas.microsoft.com/office/drawing/2014/main" id="{0F981BBA-04C5-4F73-B86A-39BC4C8F2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425" y="5654676"/>
              <a:ext cx="168722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7030A0"/>
                  </a:solidFill>
                </a:rPr>
                <a:t> MCP Gut AUXO011975871</a:t>
              </a:r>
              <a:endParaRPr lang="en-US" altLang="en-US" sz="1700">
                <a:solidFill>
                  <a:srgbClr val="7030A0"/>
                </a:solidFill>
              </a:endParaRPr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D0F64604-38A2-4396-95BD-D48258A8F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1738" y="5621338"/>
              <a:ext cx="542925" cy="104775"/>
            </a:xfrm>
            <a:custGeom>
              <a:avLst/>
              <a:gdLst>
                <a:gd name="T0" fmla="*/ 0 w 342"/>
                <a:gd name="T1" fmla="*/ 0 h 66"/>
                <a:gd name="T2" fmla="*/ 0 w 342"/>
                <a:gd name="T3" fmla="*/ 66 h 66"/>
                <a:gd name="T4" fmla="*/ 342 w 342"/>
                <a:gd name="T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2" h="66">
                  <a:moveTo>
                    <a:pt x="0" y="0"/>
                  </a:moveTo>
                  <a:lnTo>
                    <a:pt x="0" y="66"/>
                  </a:lnTo>
                  <a:lnTo>
                    <a:pt x="342" y="6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F9E7683B-21B3-4163-AC48-9584DF88F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7163" y="5275263"/>
              <a:ext cx="1044575" cy="341313"/>
            </a:xfrm>
            <a:custGeom>
              <a:avLst/>
              <a:gdLst>
                <a:gd name="T0" fmla="*/ 0 w 658"/>
                <a:gd name="T1" fmla="*/ 0 h 215"/>
                <a:gd name="T2" fmla="*/ 0 w 658"/>
                <a:gd name="T3" fmla="*/ 215 h 215"/>
                <a:gd name="T4" fmla="*/ 658 w 658"/>
                <a:gd name="T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8" h="215">
                  <a:moveTo>
                    <a:pt x="0" y="0"/>
                  </a:moveTo>
                  <a:lnTo>
                    <a:pt x="0" y="215"/>
                  </a:lnTo>
                  <a:lnTo>
                    <a:pt x="658" y="21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534D8B30-9EF5-49A6-882A-0849AB4A1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750" y="5270501"/>
              <a:ext cx="125412" cy="568325"/>
            </a:xfrm>
            <a:custGeom>
              <a:avLst/>
              <a:gdLst>
                <a:gd name="T0" fmla="*/ 0 w 79"/>
                <a:gd name="T1" fmla="*/ 358 h 358"/>
                <a:gd name="T2" fmla="*/ 0 w 79"/>
                <a:gd name="T3" fmla="*/ 0 h 358"/>
                <a:gd name="T4" fmla="*/ 79 w 79"/>
                <a:gd name="T5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358">
                  <a:moveTo>
                    <a:pt x="0" y="358"/>
                  </a:moveTo>
                  <a:lnTo>
                    <a:pt x="0" y="0"/>
                  </a:lnTo>
                  <a:lnTo>
                    <a:pt x="7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4" name="Rectangle 61">
              <a:extLst>
                <a:ext uri="{FF2B5EF4-FFF2-40B4-BE49-F238E27FC236}">
                  <a16:creationId xmlns:a16="http://schemas.microsoft.com/office/drawing/2014/main" id="{302E8328-0C95-48EB-9220-324A7BCA1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0164" y="5875338"/>
              <a:ext cx="25823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chemeClr val="accent2"/>
                  </a:solidFill>
                </a:rPr>
                <a:t> u un Sheep rumen MELD virus DAC81710</a:t>
              </a:r>
              <a:endParaRPr lang="en-US" altLang="en-US" sz="1700">
                <a:solidFill>
                  <a:schemeClr val="accent2"/>
                </a:solidFill>
              </a:endParaRPr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D1AE4DC9-3736-436D-BFF6-58D79D78C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400" y="5946776"/>
              <a:ext cx="0" cy="106363"/>
            </a:xfrm>
            <a:custGeom>
              <a:avLst/>
              <a:gdLst>
                <a:gd name="T0" fmla="*/ 67 h 67"/>
                <a:gd name="T1" fmla="*/ 0 h 67"/>
                <a:gd name="T2" fmla="*/ 0 h 6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7">
                  <a:moveTo>
                    <a:pt x="0" y="67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6" name="Rectangle 63">
              <a:extLst>
                <a:ext uri="{FF2B5EF4-FFF2-40B4-BE49-F238E27FC236}">
                  <a16:creationId xmlns:a16="http://schemas.microsoft.com/office/drawing/2014/main" id="{B79585B5-D450-42C5-9728-B66E1D140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0164" y="6096001"/>
              <a:ext cx="168722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7030A0"/>
                  </a:solidFill>
                </a:rPr>
                <a:t> MCP Gut AUXO014937588</a:t>
              </a:r>
              <a:endParaRPr lang="en-US" altLang="en-US" sz="1700">
                <a:solidFill>
                  <a:srgbClr val="7030A0"/>
                </a:solidFill>
              </a:endParaRPr>
            </a:p>
          </p:txBody>
        </p:sp>
        <p:sp>
          <p:nvSpPr>
            <p:cNvPr id="67" name="Freeform 64">
              <a:extLst>
                <a:ext uri="{FF2B5EF4-FFF2-40B4-BE49-F238E27FC236}">
                  <a16:creationId xmlns:a16="http://schemas.microsoft.com/office/drawing/2014/main" id="{5D21C222-2A48-440A-B54A-1CD817B28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400" y="6062663"/>
              <a:ext cx="0" cy="106363"/>
            </a:xfrm>
            <a:custGeom>
              <a:avLst/>
              <a:gdLst>
                <a:gd name="T0" fmla="*/ 0 h 67"/>
                <a:gd name="T1" fmla="*/ 67 h 67"/>
                <a:gd name="T2" fmla="*/ 67 h 6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7">
                  <a:moveTo>
                    <a:pt x="0" y="0"/>
                  </a:moveTo>
                  <a:lnTo>
                    <a:pt x="0" y="67"/>
                  </a:lnTo>
                  <a:lnTo>
                    <a:pt x="0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8" name="Freeform 65">
              <a:extLst>
                <a:ext uri="{FF2B5EF4-FFF2-40B4-BE49-F238E27FC236}">
                  <a16:creationId xmlns:a16="http://schemas.microsoft.com/office/drawing/2014/main" id="{C9DFFFDA-4E9F-48EA-9099-9520D7367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9875" y="6057901"/>
              <a:ext cx="1025525" cy="357188"/>
            </a:xfrm>
            <a:custGeom>
              <a:avLst/>
              <a:gdLst>
                <a:gd name="T0" fmla="*/ 0 w 646"/>
                <a:gd name="T1" fmla="*/ 225 h 225"/>
                <a:gd name="T2" fmla="*/ 0 w 646"/>
                <a:gd name="T3" fmla="*/ 0 h 225"/>
                <a:gd name="T4" fmla="*/ 646 w 646"/>
                <a:gd name="T5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6" h="225">
                  <a:moveTo>
                    <a:pt x="0" y="225"/>
                  </a:moveTo>
                  <a:lnTo>
                    <a:pt x="0" y="0"/>
                  </a:lnTo>
                  <a:lnTo>
                    <a:pt x="64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6F212A95-F565-4B67-8262-DBD371CE5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3463" y="6316663"/>
              <a:ext cx="298829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FC Paludibacteraceae bacterium MBP5421534</a:t>
              </a:r>
              <a:endParaRPr lang="en-US" altLang="en-US" sz="1700"/>
            </a:p>
          </p:txBody>
        </p:sp>
        <p:sp>
          <p:nvSpPr>
            <p:cNvPr id="70" name="Freeform 67">
              <a:extLst>
                <a:ext uri="{FF2B5EF4-FFF2-40B4-BE49-F238E27FC236}">
                  <a16:creationId xmlns:a16="http://schemas.microsoft.com/office/drawing/2014/main" id="{6DB8C638-9E09-4613-B43B-60CE5A7AE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6389688"/>
              <a:ext cx="163512" cy="104775"/>
            </a:xfrm>
            <a:custGeom>
              <a:avLst/>
              <a:gdLst>
                <a:gd name="T0" fmla="*/ 0 w 103"/>
                <a:gd name="T1" fmla="*/ 66 h 66"/>
                <a:gd name="T2" fmla="*/ 0 w 103"/>
                <a:gd name="T3" fmla="*/ 0 h 66"/>
                <a:gd name="T4" fmla="*/ 103 w 103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66">
                  <a:moveTo>
                    <a:pt x="0" y="66"/>
                  </a:moveTo>
                  <a:lnTo>
                    <a:pt x="0" y="0"/>
                  </a:lnTo>
                  <a:lnTo>
                    <a:pt x="10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1" name="Rectangle 68">
              <a:extLst>
                <a:ext uri="{FF2B5EF4-FFF2-40B4-BE49-F238E27FC236}">
                  <a16:creationId xmlns:a16="http://schemas.microsoft.com/office/drawing/2014/main" id="{566DCE2C-36A8-4A42-8AF7-CF5237148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249" y="6538913"/>
              <a:ext cx="168722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7030A0"/>
                  </a:solidFill>
                </a:rPr>
                <a:t> MCP Gut AUXO014598981</a:t>
              </a:r>
              <a:endParaRPr lang="en-US" altLang="en-US" sz="1700">
                <a:solidFill>
                  <a:srgbClr val="7030A0"/>
                </a:solidFill>
              </a:endParaRPr>
            </a:p>
          </p:txBody>
        </p:sp>
        <p:sp>
          <p:nvSpPr>
            <p:cNvPr id="72" name="Freeform 69">
              <a:extLst>
                <a:ext uri="{FF2B5EF4-FFF2-40B4-BE49-F238E27FC236}">
                  <a16:creationId xmlns:a16="http://schemas.microsoft.com/office/drawing/2014/main" id="{ED17B14F-B3AB-4220-B9FE-735C3B153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6503988"/>
              <a:ext cx="241300" cy="106363"/>
            </a:xfrm>
            <a:custGeom>
              <a:avLst/>
              <a:gdLst>
                <a:gd name="T0" fmla="*/ 0 w 152"/>
                <a:gd name="T1" fmla="*/ 0 h 67"/>
                <a:gd name="T2" fmla="*/ 0 w 152"/>
                <a:gd name="T3" fmla="*/ 67 h 67"/>
                <a:gd name="T4" fmla="*/ 152 w 152"/>
                <a:gd name="T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67">
                  <a:moveTo>
                    <a:pt x="0" y="0"/>
                  </a:moveTo>
                  <a:lnTo>
                    <a:pt x="0" y="67"/>
                  </a:lnTo>
                  <a:lnTo>
                    <a:pt x="152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3" name="Freeform 70">
              <a:extLst>
                <a:ext uri="{FF2B5EF4-FFF2-40B4-BE49-F238E27FC236}">
                  <a16:creationId xmlns:a16="http://schemas.microsoft.com/office/drawing/2014/main" id="{78E561FC-582E-4A93-B76F-BBC89D479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975" y="6499226"/>
              <a:ext cx="430212" cy="279400"/>
            </a:xfrm>
            <a:custGeom>
              <a:avLst/>
              <a:gdLst>
                <a:gd name="T0" fmla="*/ 0 w 271"/>
                <a:gd name="T1" fmla="*/ 176 h 176"/>
                <a:gd name="T2" fmla="*/ 0 w 271"/>
                <a:gd name="T3" fmla="*/ 0 h 176"/>
                <a:gd name="T4" fmla="*/ 271 w 271"/>
                <a:gd name="T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76">
                  <a:moveTo>
                    <a:pt x="0" y="176"/>
                  </a:moveTo>
                  <a:lnTo>
                    <a:pt x="0" y="0"/>
                  </a:lnTo>
                  <a:lnTo>
                    <a:pt x="2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4" name="Rectangle 71">
              <a:extLst>
                <a:ext uri="{FF2B5EF4-FFF2-40B4-BE49-F238E27FC236}">
                  <a16:creationId xmlns:a16="http://schemas.microsoft.com/office/drawing/2014/main" id="{CA4EAA5A-AF6F-45E8-8D4F-2C3CF9D21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9663" y="6759576"/>
              <a:ext cx="243380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A Ea Methanobrevibacter MBO7209396</a:t>
              </a:r>
              <a:endParaRPr lang="en-US" altLang="en-US" sz="1700"/>
            </a:p>
          </p:txBody>
        </p:sp>
        <p:sp>
          <p:nvSpPr>
            <p:cNvPr id="75" name="Freeform 72">
              <a:extLst>
                <a:ext uri="{FF2B5EF4-FFF2-40B4-BE49-F238E27FC236}">
                  <a16:creationId xmlns:a16="http://schemas.microsoft.com/office/drawing/2014/main" id="{F196F804-3CC0-4F1B-85EB-AEEFE6A8B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7525" y="6831013"/>
              <a:ext cx="587375" cy="230188"/>
            </a:xfrm>
            <a:custGeom>
              <a:avLst/>
              <a:gdLst>
                <a:gd name="T0" fmla="*/ 0 w 370"/>
                <a:gd name="T1" fmla="*/ 145 h 145"/>
                <a:gd name="T2" fmla="*/ 0 w 370"/>
                <a:gd name="T3" fmla="*/ 0 h 145"/>
                <a:gd name="T4" fmla="*/ 370 w 370"/>
                <a:gd name="T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0" h="145">
                  <a:moveTo>
                    <a:pt x="0" y="145"/>
                  </a:move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6" name="Rectangle 73">
              <a:extLst>
                <a:ext uri="{FF2B5EF4-FFF2-40B4-BE49-F238E27FC236}">
                  <a16:creationId xmlns:a16="http://schemas.microsoft.com/office/drawing/2014/main" id="{118071F4-DC5F-4FE5-9069-665CA6E5D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5213" y="6980237"/>
              <a:ext cx="300414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FC Paludibacteraceae bacterium MBO4531767</a:t>
              </a:r>
              <a:endParaRPr lang="en-US" altLang="en-US" sz="1700"/>
            </a:p>
          </p:txBody>
        </p:sp>
        <p:sp>
          <p:nvSpPr>
            <p:cNvPr id="77" name="Freeform 74">
              <a:extLst>
                <a:ext uri="{FF2B5EF4-FFF2-40B4-BE49-F238E27FC236}">
                  <a16:creationId xmlns:a16="http://schemas.microsoft.com/office/drawing/2014/main" id="{657886B4-B3E6-46C8-BF66-0C7B2B6E1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50" y="7051676"/>
              <a:ext cx="406400" cy="244475"/>
            </a:xfrm>
            <a:custGeom>
              <a:avLst/>
              <a:gdLst>
                <a:gd name="T0" fmla="*/ 0 w 256"/>
                <a:gd name="T1" fmla="*/ 154 h 154"/>
                <a:gd name="T2" fmla="*/ 0 w 256"/>
                <a:gd name="T3" fmla="*/ 0 h 154"/>
                <a:gd name="T4" fmla="*/ 256 w 256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6" h="154">
                  <a:moveTo>
                    <a:pt x="0" y="154"/>
                  </a:moveTo>
                  <a:lnTo>
                    <a:pt x="0" y="0"/>
                  </a:lnTo>
                  <a:lnTo>
                    <a:pt x="2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8" name="Rectangle 75">
              <a:extLst>
                <a:ext uri="{FF2B5EF4-FFF2-40B4-BE49-F238E27FC236}">
                  <a16:creationId xmlns:a16="http://schemas.microsoft.com/office/drawing/2014/main" id="{99B48C1A-CD34-4101-85A6-C0A0EF172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0488" y="7200901"/>
              <a:ext cx="260411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chemeClr val="accent2"/>
                  </a:solidFill>
                </a:rPr>
                <a:t> u un Bovine rumen MELD virus DAC81502</a:t>
              </a:r>
              <a:endParaRPr lang="en-US" altLang="en-US" sz="1700">
                <a:solidFill>
                  <a:schemeClr val="accent2"/>
                </a:solidFill>
              </a:endParaRPr>
            </a:p>
          </p:txBody>
        </p:sp>
        <p:sp>
          <p:nvSpPr>
            <p:cNvPr id="79" name="Freeform 76">
              <a:extLst>
                <a:ext uri="{FF2B5EF4-FFF2-40B4-BE49-F238E27FC236}">
                  <a16:creationId xmlns:a16="http://schemas.microsoft.com/office/drawing/2014/main" id="{FA0F9C1E-6B61-4EE5-A0EE-0B5CF36E1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7272338"/>
              <a:ext cx="531812" cy="271463"/>
            </a:xfrm>
            <a:custGeom>
              <a:avLst/>
              <a:gdLst>
                <a:gd name="T0" fmla="*/ 0 w 335"/>
                <a:gd name="T1" fmla="*/ 171 h 171"/>
                <a:gd name="T2" fmla="*/ 0 w 335"/>
                <a:gd name="T3" fmla="*/ 0 h 171"/>
                <a:gd name="T4" fmla="*/ 335 w 335"/>
                <a:gd name="T5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5" h="171">
                  <a:moveTo>
                    <a:pt x="0" y="171"/>
                  </a:moveTo>
                  <a:lnTo>
                    <a:pt x="0" y="0"/>
                  </a:lnTo>
                  <a:lnTo>
                    <a:pt x="3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0" name="Rectangle 77">
              <a:extLst>
                <a:ext uri="{FF2B5EF4-FFF2-40B4-BE49-F238E27FC236}">
                  <a16:creationId xmlns:a16="http://schemas.microsoft.com/office/drawing/2014/main" id="{4F6AF8D6-F4AA-4833-AA18-B9F951BFD7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0063" y="7421563"/>
              <a:ext cx="168722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7030A0"/>
                  </a:solidFill>
                </a:rPr>
                <a:t> MCP Gut AUXO017923253</a:t>
              </a:r>
              <a:endParaRPr lang="en-US" altLang="en-US" sz="1700" dirty="0">
                <a:solidFill>
                  <a:srgbClr val="7030A0"/>
                </a:solidFill>
              </a:endParaRPr>
            </a:p>
          </p:txBody>
        </p:sp>
        <p:sp>
          <p:nvSpPr>
            <p:cNvPr id="81" name="Freeform 78">
              <a:extLst>
                <a:ext uri="{FF2B5EF4-FFF2-40B4-BE49-F238E27FC236}">
                  <a16:creationId xmlns:a16="http://schemas.microsoft.com/office/drawing/2014/main" id="{8658F167-E3FB-42B3-B54D-F4B2426BE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1113" y="7494588"/>
              <a:ext cx="484187" cy="104775"/>
            </a:xfrm>
            <a:custGeom>
              <a:avLst/>
              <a:gdLst>
                <a:gd name="T0" fmla="*/ 0 w 305"/>
                <a:gd name="T1" fmla="*/ 66 h 66"/>
                <a:gd name="T2" fmla="*/ 0 w 305"/>
                <a:gd name="T3" fmla="*/ 0 h 66"/>
                <a:gd name="T4" fmla="*/ 305 w 305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5" h="66">
                  <a:moveTo>
                    <a:pt x="0" y="66"/>
                  </a:moveTo>
                  <a:lnTo>
                    <a:pt x="0" y="0"/>
                  </a:lnTo>
                  <a:lnTo>
                    <a:pt x="3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2" name="Rectangle 79">
              <a:extLst>
                <a:ext uri="{FF2B5EF4-FFF2-40B4-BE49-F238E27FC236}">
                  <a16:creationId xmlns:a16="http://schemas.microsoft.com/office/drawing/2014/main" id="{6A8C8BF7-5C36-41CC-9E58-58EE61E5D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5913" y="7642226"/>
              <a:ext cx="168722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7030A0"/>
                  </a:solidFill>
                </a:rPr>
                <a:t> MCP Gut AUXO012213446</a:t>
              </a:r>
              <a:endParaRPr lang="en-US" altLang="en-US" sz="1700">
                <a:solidFill>
                  <a:srgbClr val="7030A0"/>
                </a:solidFill>
              </a:endParaRPr>
            </a:p>
          </p:txBody>
        </p:sp>
        <p:sp>
          <p:nvSpPr>
            <p:cNvPr id="83" name="Freeform 80">
              <a:extLst>
                <a:ext uri="{FF2B5EF4-FFF2-40B4-BE49-F238E27FC236}">
                  <a16:creationId xmlns:a16="http://schemas.microsoft.com/office/drawing/2014/main" id="{F8759AA0-0C42-42AA-B755-87808454B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1113" y="7608888"/>
              <a:ext cx="300037" cy="106363"/>
            </a:xfrm>
            <a:custGeom>
              <a:avLst/>
              <a:gdLst>
                <a:gd name="T0" fmla="*/ 0 w 189"/>
                <a:gd name="T1" fmla="*/ 0 h 67"/>
                <a:gd name="T2" fmla="*/ 0 w 189"/>
                <a:gd name="T3" fmla="*/ 67 h 67"/>
                <a:gd name="T4" fmla="*/ 189 w 189"/>
                <a:gd name="T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67">
                  <a:moveTo>
                    <a:pt x="0" y="0"/>
                  </a:moveTo>
                  <a:lnTo>
                    <a:pt x="0" y="67"/>
                  </a:lnTo>
                  <a:lnTo>
                    <a:pt x="189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4" name="Freeform 81">
              <a:extLst>
                <a:ext uri="{FF2B5EF4-FFF2-40B4-BE49-F238E27FC236}">
                  <a16:creationId xmlns:a16="http://schemas.microsoft.com/office/drawing/2014/main" id="{BFF5326B-9F0C-48B3-993F-E37175956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975" y="7604126"/>
              <a:ext cx="84137" cy="215900"/>
            </a:xfrm>
            <a:custGeom>
              <a:avLst/>
              <a:gdLst>
                <a:gd name="T0" fmla="*/ 0 w 53"/>
                <a:gd name="T1" fmla="*/ 136 h 136"/>
                <a:gd name="T2" fmla="*/ 0 w 53"/>
                <a:gd name="T3" fmla="*/ 0 h 136"/>
                <a:gd name="T4" fmla="*/ 53 w 53"/>
                <a:gd name="T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36">
                  <a:moveTo>
                    <a:pt x="0" y="136"/>
                  </a:moveTo>
                  <a:lnTo>
                    <a:pt x="0" y="0"/>
                  </a:lnTo>
                  <a:lnTo>
                    <a:pt x="5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5" name="Rectangle 82">
              <a:extLst>
                <a:ext uri="{FF2B5EF4-FFF2-40B4-BE49-F238E27FC236}">
                  <a16:creationId xmlns:a16="http://schemas.microsoft.com/office/drawing/2014/main" id="{FDCD7B23-34BE-4834-A16A-9B2FCD905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6550" y="7864476"/>
              <a:ext cx="243380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A Ea Methanobrevibacter MBO7713100</a:t>
              </a:r>
              <a:endParaRPr lang="en-US" altLang="en-US" sz="1700"/>
            </a:p>
          </p:txBody>
        </p:sp>
        <p:sp>
          <p:nvSpPr>
            <p:cNvPr id="86" name="Freeform 83">
              <a:extLst>
                <a:ext uri="{FF2B5EF4-FFF2-40B4-BE49-F238E27FC236}">
                  <a16:creationId xmlns:a16="http://schemas.microsoft.com/office/drawing/2014/main" id="{DDC6F369-5FB0-420A-A0E9-7A6829988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0475" y="7935913"/>
              <a:ext cx="341312" cy="106363"/>
            </a:xfrm>
            <a:custGeom>
              <a:avLst/>
              <a:gdLst>
                <a:gd name="T0" fmla="*/ 0 w 215"/>
                <a:gd name="T1" fmla="*/ 67 h 67"/>
                <a:gd name="T2" fmla="*/ 0 w 215"/>
                <a:gd name="T3" fmla="*/ 0 h 67"/>
                <a:gd name="T4" fmla="*/ 215 w 215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" h="67">
                  <a:moveTo>
                    <a:pt x="0" y="67"/>
                  </a:moveTo>
                  <a:lnTo>
                    <a:pt x="0" y="0"/>
                  </a:lnTo>
                  <a:lnTo>
                    <a:pt x="2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7" name="Rectangle 84">
              <a:extLst>
                <a:ext uri="{FF2B5EF4-FFF2-40B4-BE49-F238E27FC236}">
                  <a16:creationId xmlns:a16="http://schemas.microsoft.com/office/drawing/2014/main" id="{057789CC-EA02-40BB-86FF-00017102B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6599" y="8085137"/>
              <a:ext cx="168722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7030A0"/>
                  </a:solidFill>
                </a:rPr>
                <a:t> MCP Gut AUXO014440522</a:t>
              </a:r>
              <a:endParaRPr lang="en-US" altLang="en-US" sz="1700">
                <a:solidFill>
                  <a:srgbClr val="7030A0"/>
                </a:solidFill>
              </a:endParaRPr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id="{3F1B9863-5142-424E-B8D4-EE525DC67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0475" y="8050213"/>
              <a:ext cx="741362" cy="106363"/>
            </a:xfrm>
            <a:custGeom>
              <a:avLst/>
              <a:gdLst>
                <a:gd name="T0" fmla="*/ 0 w 467"/>
                <a:gd name="T1" fmla="*/ 0 h 67"/>
                <a:gd name="T2" fmla="*/ 0 w 467"/>
                <a:gd name="T3" fmla="*/ 67 h 67"/>
                <a:gd name="T4" fmla="*/ 467 w 467"/>
                <a:gd name="T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7" h="67">
                  <a:moveTo>
                    <a:pt x="0" y="0"/>
                  </a:moveTo>
                  <a:lnTo>
                    <a:pt x="0" y="67"/>
                  </a:lnTo>
                  <a:lnTo>
                    <a:pt x="467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96E267CF-C7E8-4BE3-A70A-5A04758EA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975" y="7829551"/>
              <a:ext cx="63500" cy="215900"/>
            </a:xfrm>
            <a:custGeom>
              <a:avLst/>
              <a:gdLst>
                <a:gd name="T0" fmla="*/ 0 w 40"/>
                <a:gd name="T1" fmla="*/ 0 h 136"/>
                <a:gd name="T2" fmla="*/ 0 w 40"/>
                <a:gd name="T3" fmla="*/ 136 h 136"/>
                <a:gd name="T4" fmla="*/ 40 w 40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36">
                  <a:moveTo>
                    <a:pt x="0" y="0"/>
                  </a:moveTo>
                  <a:lnTo>
                    <a:pt x="0" y="136"/>
                  </a:lnTo>
                  <a:lnTo>
                    <a:pt x="40" y="13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0" name="Freeform 87">
              <a:extLst>
                <a:ext uri="{FF2B5EF4-FFF2-40B4-BE49-F238E27FC236}">
                  <a16:creationId xmlns:a16="http://schemas.microsoft.com/office/drawing/2014/main" id="{7D7AD297-69C3-4B49-90EE-54DEDB268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7553326"/>
              <a:ext cx="373062" cy="271463"/>
            </a:xfrm>
            <a:custGeom>
              <a:avLst/>
              <a:gdLst>
                <a:gd name="T0" fmla="*/ 0 w 235"/>
                <a:gd name="T1" fmla="*/ 0 h 171"/>
                <a:gd name="T2" fmla="*/ 0 w 235"/>
                <a:gd name="T3" fmla="*/ 171 h 171"/>
                <a:gd name="T4" fmla="*/ 235 w 235"/>
                <a:gd name="T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5" h="171">
                  <a:moveTo>
                    <a:pt x="0" y="0"/>
                  </a:moveTo>
                  <a:lnTo>
                    <a:pt x="0" y="171"/>
                  </a:lnTo>
                  <a:lnTo>
                    <a:pt x="235" y="17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1" name="Freeform 88">
              <a:extLst>
                <a:ext uri="{FF2B5EF4-FFF2-40B4-BE49-F238E27FC236}">
                  <a16:creationId xmlns:a16="http://schemas.microsoft.com/office/drawing/2014/main" id="{30F6D23C-1906-4BB8-BF29-927BF16F7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50" y="7305676"/>
              <a:ext cx="169862" cy="242888"/>
            </a:xfrm>
            <a:custGeom>
              <a:avLst/>
              <a:gdLst>
                <a:gd name="T0" fmla="*/ 0 w 107"/>
                <a:gd name="T1" fmla="*/ 0 h 153"/>
                <a:gd name="T2" fmla="*/ 0 w 107"/>
                <a:gd name="T3" fmla="*/ 153 h 153"/>
                <a:gd name="T4" fmla="*/ 107 w 107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7" h="153">
                  <a:moveTo>
                    <a:pt x="0" y="0"/>
                  </a:moveTo>
                  <a:lnTo>
                    <a:pt x="0" y="153"/>
                  </a:lnTo>
                  <a:lnTo>
                    <a:pt x="107" y="15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2" name="Freeform 89">
              <a:extLst>
                <a:ext uri="{FF2B5EF4-FFF2-40B4-BE49-F238E27FC236}">
                  <a16:creationId xmlns:a16="http://schemas.microsoft.com/office/drawing/2014/main" id="{E157AFAF-6A37-4AFD-B9A8-1FC1A9D17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7525" y="7070726"/>
              <a:ext cx="136525" cy="230188"/>
            </a:xfrm>
            <a:custGeom>
              <a:avLst/>
              <a:gdLst>
                <a:gd name="T0" fmla="*/ 0 w 86"/>
                <a:gd name="T1" fmla="*/ 0 h 145"/>
                <a:gd name="T2" fmla="*/ 0 w 86"/>
                <a:gd name="T3" fmla="*/ 145 h 145"/>
                <a:gd name="T4" fmla="*/ 86 w 86"/>
                <a:gd name="T5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145">
                  <a:moveTo>
                    <a:pt x="0" y="0"/>
                  </a:moveTo>
                  <a:lnTo>
                    <a:pt x="0" y="145"/>
                  </a:lnTo>
                  <a:lnTo>
                    <a:pt x="86" y="14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3" name="Freeform 90">
              <a:extLst>
                <a:ext uri="{FF2B5EF4-FFF2-40B4-BE49-F238E27FC236}">
                  <a16:creationId xmlns:a16="http://schemas.microsoft.com/office/drawing/2014/main" id="{A0E798AC-C41A-4A22-8BE5-FA0A3CBD4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975" y="6788151"/>
              <a:ext cx="82550" cy="277813"/>
            </a:xfrm>
            <a:custGeom>
              <a:avLst/>
              <a:gdLst>
                <a:gd name="T0" fmla="*/ 0 w 52"/>
                <a:gd name="T1" fmla="*/ 0 h 175"/>
                <a:gd name="T2" fmla="*/ 0 w 52"/>
                <a:gd name="T3" fmla="*/ 175 h 175"/>
                <a:gd name="T4" fmla="*/ 52 w 52"/>
                <a:gd name="T5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175">
                  <a:moveTo>
                    <a:pt x="0" y="0"/>
                  </a:moveTo>
                  <a:lnTo>
                    <a:pt x="0" y="175"/>
                  </a:lnTo>
                  <a:lnTo>
                    <a:pt x="52" y="17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4" name="Freeform 91">
              <a:extLst>
                <a:ext uri="{FF2B5EF4-FFF2-40B4-BE49-F238E27FC236}">
                  <a16:creationId xmlns:a16="http://schemas.microsoft.com/office/drawing/2014/main" id="{E692944C-D6CE-4002-88FB-0970107EB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9875" y="6424613"/>
              <a:ext cx="165100" cy="358775"/>
            </a:xfrm>
            <a:custGeom>
              <a:avLst/>
              <a:gdLst>
                <a:gd name="T0" fmla="*/ 0 w 104"/>
                <a:gd name="T1" fmla="*/ 0 h 226"/>
                <a:gd name="T2" fmla="*/ 0 w 104"/>
                <a:gd name="T3" fmla="*/ 226 h 226"/>
                <a:gd name="T4" fmla="*/ 104 w 104"/>
                <a:gd name="T5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226">
                  <a:moveTo>
                    <a:pt x="0" y="0"/>
                  </a:moveTo>
                  <a:lnTo>
                    <a:pt x="0" y="226"/>
                  </a:lnTo>
                  <a:lnTo>
                    <a:pt x="104" y="22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5" name="Freeform 92">
              <a:extLst>
                <a:ext uri="{FF2B5EF4-FFF2-40B4-BE49-F238E27FC236}">
                  <a16:creationId xmlns:a16="http://schemas.microsoft.com/office/drawing/2014/main" id="{CD7704CA-8E9D-42BA-A034-6C39CE1F7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750" y="5848351"/>
              <a:ext cx="238125" cy="571500"/>
            </a:xfrm>
            <a:custGeom>
              <a:avLst/>
              <a:gdLst>
                <a:gd name="T0" fmla="*/ 0 w 150"/>
                <a:gd name="T1" fmla="*/ 0 h 360"/>
                <a:gd name="T2" fmla="*/ 0 w 150"/>
                <a:gd name="T3" fmla="*/ 360 h 360"/>
                <a:gd name="T4" fmla="*/ 150 w 150"/>
                <a:gd name="T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360">
                  <a:moveTo>
                    <a:pt x="0" y="0"/>
                  </a:moveTo>
                  <a:lnTo>
                    <a:pt x="0" y="360"/>
                  </a:lnTo>
                  <a:lnTo>
                    <a:pt x="150" y="36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6" name="Freeform 93">
              <a:extLst>
                <a:ext uri="{FF2B5EF4-FFF2-40B4-BE49-F238E27FC236}">
                  <a16:creationId xmlns:a16="http://schemas.microsoft.com/office/drawing/2014/main" id="{A9DF2A9C-5098-4882-9F23-4B0A610C8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363" y="4822826"/>
              <a:ext cx="179387" cy="1020763"/>
            </a:xfrm>
            <a:custGeom>
              <a:avLst/>
              <a:gdLst>
                <a:gd name="T0" fmla="*/ 0 w 113"/>
                <a:gd name="T1" fmla="*/ 0 h 643"/>
                <a:gd name="T2" fmla="*/ 0 w 113"/>
                <a:gd name="T3" fmla="*/ 643 h 643"/>
                <a:gd name="T4" fmla="*/ 113 w 113"/>
                <a:gd name="T5" fmla="*/ 643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643">
                  <a:moveTo>
                    <a:pt x="0" y="0"/>
                  </a:moveTo>
                  <a:lnTo>
                    <a:pt x="0" y="643"/>
                  </a:lnTo>
                  <a:lnTo>
                    <a:pt x="113" y="64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7" name="Freeform 94">
              <a:extLst>
                <a:ext uri="{FF2B5EF4-FFF2-40B4-BE49-F238E27FC236}">
                  <a16:creationId xmlns:a16="http://schemas.microsoft.com/office/drawing/2014/main" id="{CFC21063-A974-47B6-9DDE-18365DA00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663" y="3533776"/>
              <a:ext cx="266700" cy="1284288"/>
            </a:xfrm>
            <a:custGeom>
              <a:avLst/>
              <a:gdLst>
                <a:gd name="T0" fmla="*/ 0 w 168"/>
                <a:gd name="T1" fmla="*/ 0 h 809"/>
                <a:gd name="T2" fmla="*/ 0 w 168"/>
                <a:gd name="T3" fmla="*/ 809 h 809"/>
                <a:gd name="T4" fmla="*/ 168 w 168"/>
                <a:gd name="T5" fmla="*/ 809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809">
                  <a:moveTo>
                    <a:pt x="0" y="0"/>
                  </a:moveTo>
                  <a:lnTo>
                    <a:pt x="0" y="809"/>
                  </a:lnTo>
                  <a:lnTo>
                    <a:pt x="168" y="80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8" name="Rectangle 95">
              <a:extLst>
                <a:ext uri="{FF2B5EF4-FFF2-40B4-BE49-F238E27FC236}">
                  <a16:creationId xmlns:a16="http://schemas.microsoft.com/office/drawing/2014/main" id="{EAFB4896-08DC-469B-B824-60F067DEE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0475" y="2112962"/>
              <a:ext cx="1960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99" name="Rectangle 96">
              <a:extLst>
                <a:ext uri="{FF2B5EF4-FFF2-40B4-BE49-F238E27FC236}">
                  <a16:creationId xmlns:a16="http://schemas.microsoft.com/office/drawing/2014/main" id="{8BFB39A4-529F-4E33-A9A7-B72D656FE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6275" y="4102101"/>
              <a:ext cx="653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0</a:t>
              </a:r>
              <a:endParaRPr lang="en-US" altLang="en-US" sz="1700"/>
            </a:p>
          </p:txBody>
        </p:sp>
        <p:sp>
          <p:nvSpPr>
            <p:cNvPr id="100" name="Rectangle 97">
              <a:extLst>
                <a:ext uri="{FF2B5EF4-FFF2-40B4-BE49-F238E27FC236}">
                  <a16:creationId xmlns:a16="http://schemas.microsoft.com/office/drawing/2014/main" id="{D9AFA2D9-9F98-457E-A2CC-ADB199A44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837" y="3367088"/>
              <a:ext cx="653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0</a:t>
              </a:r>
              <a:endParaRPr lang="en-US" altLang="en-US" sz="1700"/>
            </a:p>
          </p:txBody>
        </p:sp>
        <p:sp>
          <p:nvSpPr>
            <p:cNvPr id="101" name="Rectangle 98">
              <a:extLst>
                <a:ext uri="{FF2B5EF4-FFF2-40B4-BE49-F238E27FC236}">
                  <a16:creationId xmlns:a16="http://schemas.microsoft.com/office/drawing/2014/main" id="{BE2CA29E-3708-44F2-94D9-747C75227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3643313"/>
              <a:ext cx="1960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02" name="Rectangle 99">
              <a:extLst>
                <a:ext uri="{FF2B5EF4-FFF2-40B4-BE49-F238E27FC236}">
                  <a16:creationId xmlns:a16="http://schemas.microsoft.com/office/drawing/2014/main" id="{A08199D4-47C9-4012-B828-283A6006A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3800" y="5908676"/>
              <a:ext cx="653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0</a:t>
              </a:r>
              <a:endParaRPr lang="en-US" altLang="en-US" sz="1700"/>
            </a:p>
          </p:txBody>
        </p:sp>
        <p:sp>
          <p:nvSpPr>
            <p:cNvPr id="103" name="Rectangle 100">
              <a:extLst>
                <a:ext uri="{FF2B5EF4-FFF2-40B4-BE49-F238E27FC236}">
                  <a16:creationId xmlns:a16="http://schemas.microsoft.com/office/drawing/2014/main" id="{28F2C426-0D1B-40C3-9F94-FA9B9E3A1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538" y="7454901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88</a:t>
              </a:r>
              <a:endParaRPr lang="en-US" altLang="en-US" sz="1700"/>
            </a:p>
          </p:txBody>
        </p:sp>
        <p:sp>
          <p:nvSpPr>
            <p:cNvPr id="104" name="Rectangle 101">
              <a:extLst>
                <a:ext uri="{FF2B5EF4-FFF2-40B4-BE49-F238E27FC236}">
                  <a16:creationId xmlns:a16="http://schemas.microsoft.com/office/drawing/2014/main" id="{C3BBC9F5-5EB9-49BB-B776-2B0826C11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0463" y="8078788"/>
              <a:ext cx="653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4</a:t>
              </a:r>
              <a:endParaRPr lang="en-US" altLang="en-US" sz="1700"/>
            </a:p>
          </p:txBody>
        </p:sp>
        <p:sp>
          <p:nvSpPr>
            <p:cNvPr id="105" name="Rectangle 102">
              <a:extLst>
                <a:ext uri="{FF2B5EF4-FFF2-40B4-BE49-F238E27FC236}">
                  <a16:creationId xmlns:a16="http://schemas.microsoft.com/office/drawing/2014/main" id="{0B308FFF-8818-4044-8B7A-2BF395F1A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250" y="7856537"/>
              <a:ext cx="1960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06" name="Rectangle 103">
              <a:extLst>
                <a:ext uri="{FF2B5EF4-FFF2-40B4-BE49-F238E27FC236}">
                  <a16:creationId xmlns:a16="http://schemas.microsoft.com/office/drawing/2014/main" id="{AB0C31D1-2971-4DB4-8070-176A9DE0E1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6750" y="7580313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98</a:t>
              </a:r>
              <a:endParaRPr lang="en-US" altLang="en-US" sz="1700"/>
            </a:p>
          </p:txBody>
        </p:sp>
        <p:sp>
          <p:nvSpPr>
            <p:cNvPr id="107" name="Rectangle 104">
              <a:extLst>
                <a:ext uri="{FF2B5EF4-FFF2-40B4-BE49-F238E27FC236}">
                  <a16:creationId xmlns:a16="http://schemas.microsoft.com/office/drawing/2014/main" id="{6A1943FB-DFAC-411F-B705-CBA680155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6888" y="7332663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96</a:t>
              </a:r>
              <a:endParaRPr lang="en-US" altLang="en-US" sz="1700"/>
            </a:p>
          </p:txBody>
        </p:sp>
        <p:sp>
          <p:nvSpPr>
            <p:cNvPr id="108" name="Rectangle 105">
              <a:extLst>
                <a:ext uri="{FF2B5EF4-FFF2-40B4-BE49-F238E27FC236}">
                  <a16:creationId xmlns:a16="http://schemas.microsoft.com/office/drawing/2014/main" id="{61DB9A32-4FDE-4F4B-854F-DAFEAF77E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1950" y="7097713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65</a:t>
              </a:r>
              <a:endParaRPr lang="en-US" altLang="en-US" sz="1700"/>
            </a:p>
          </p:txBody>
        </p:sp>
        <p:sp>
          <p:nvSpPr>
            <p:cNvPr id="109" name="Rectangle 106">
              <a:extLst>
                <a:ext uri="{FF2B5EF4-FFF2-40B4-BE49-F238E27FC236}">
                  <a16:creationId xmlns:a16="http://schemas.microsoft.com/office/drawing/2014/main" id="{45C3EB6C-7A40-4765-A615-2681C60E2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4051" y="6350001"/>
              <a:ext cx="1960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10" name="Rectangle 107">
              <a:extLst>
                <a:ext uri="{FF2B5EF4-FFF2-40B4-BE49-F238E27FC236}">
                  <a16:creationId xmlns:a16="http://schemas.microsoft.com/office/drawing/2014/main" id="{5A1240B0-4294-4FF5-B019-27F99A8F4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7814" y="6815137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94</a:t>
              </a:r>
              <a:endParaRPr lang="en-US" altLang="en-US" sz="1700"/>
            </a:p>
          </p:txBody>
        </p:sp>
        <p:sp>
          <p:nvSpPr>
            <p:cNvPr id="111" name="Rectangle 108">
              <a:extLst>
                <a:ext uri="{FF2B5EF4-FFF2-40B4-BE49-F238E27FC236}">
                  <a16:creationId xmlns:a16="http://schemas.microsoft.com/office/drawing/2014/main" id="{6422AA25-7E71-4BCC-9CD1-F50373082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2713" y="6451601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98</a:t>
              </a:r>
              <a:endParaRPr lang="en-US" altLang="en-US" sz="1700"/>
            </a:p>
          </p:txBody>
        </p:sp>
        <p:sp>
          <p:nvSpPr>
            <p:cNvPr id="112" name="Rectangle 109">
              <a:extLst>
                <a:ext uri="{FF2B5EF4-FFF2-40B4-BE49-F238E27FC236}">
                  <a16:creationId xmlns:a16="http://schemas.microsoft.com/office/drawing/2014/main" id="{E8909A75-6CEB-4D03-9FDB-F1B11221D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250" y="5205413"/>
              <a:ext cx="653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0</a:t>
              </a:r>
              <a:endParaRPr lang="en-US" altLang="en-US" sz="1700"/>
            </a:p>
          </p:txBody>
        </p:sp>
        <p:sp>
          <p:nvSpPr>
            <p:cNvPr id="113" name="Rectangle 110">
              <a:extLst>
                <a:ext uri="{FF2B5EF4-FFF2-40B4-BE49-F238E27FC236}">
                  <a16:creationId xmlns:a16="http://schemas.microsoft.com/office/drawing/2014/main" id="{556E8CE7-7357-4FDF-A7CC-727ED7715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0438" y="4360863"/>
              <a:ext cx="653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0</a:t>
              </a:r>
              <a:endParaRPr lang="en-US" altLang="en-US" sz="1700"/>
            </a:p>
          </p:txBody>
        </p:sp>
        <p:sp>
          <p:nvSpPr>
            <p:cNvPr id="114" name="Rectangle 111">
              <a:extLst>
                <a:ext uri="{FF2B5EF4-FFF2-40B4-BE49-F238E27FC236}">
                  <a16:creationId xmlns:a16="http://schemas.microsoft.com/office/drawing/2014/main" id="{0FB324AD-CF37-4D78-AE79-8A8B596E8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8038" y="4527551"/>
              <a:ext cx="1960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15" name="Rectangle 112">
              <a:extLst>
                <a:ext uri="{FF2B5EF4-FFF2-40B4-BE49-F238E27FC236}">
                  <a16:creationId xmlns:a16="http://schemas.microsoft.com/office/drawing/2014/main" id="{098D8F41-3B53-49F9-86DC-EEBC2F515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5588" y="4775201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1700"/>
            </a:p>
          </p:txBody>
        </p:sp>
        <p:sp>
          <p:nvSpPr>
            <p:cNvPr id="116" name="Rectangle 113">
              <a:extLst>
                <a:ext uri="{FF2B5EF4-FFF2-40B4-BE49-F238E27FC236}">
                  <a16:creationId xmlns:a16="http://schemas.microsoft.com/office/drawing/2014/main" id="{FE971508-4FAD-4358-A779-00322DF5A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9012" y="5648326"/>
              <a:ext cx="1960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17" name="Rectangle 114">
              <a:extLst>
                <a:ext uri="{FF2B5EF4-FFF2-40B4-BE49-F238E27FC236}">
                  <a16:creationId xmlns:a16="http://schemas.microsoft.com/office/drawing/2014/main" id="{F965310C-5341-4F9D-A01E-3F4C1B59A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0000" y="5121276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92</a:t>
              </a:r>
              <a:endParaRPr lang="en-US" altLang="en-US" sz="1700"/>
            </a:p>
          </p:txBody>
        </p:sp>
        <p:sp>
          <p:nvSpPr>
            <p:cNvPr id="118" name="Rectangle 115">
              <a:extLst>
                <a:ext uri="{FF2B5EF4-FFF2-40B4-BE49-F238E27FC236}">
                  <a16:creationId xmlns:a16="http://schemas.microsoft.com/office/drawing/2014/main" id="{907FC18E-8CB7-4203-898B-7864FD504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6175" y="5875338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90</a:t>
              </a:r>
              <a:endParaRPr lang="en-US" altLang="en-US" sz="1700"/>
            </a:p>
          </p:txBody>
        </p:sp>
        <p:sp>
          <p:nvSpPr>
            <p:cNvPr id="119" name="Rectangle 116">
              <a:extLst>
                <a:ext uri="{FF2B5EF4-FFF2-40B4-BE49-F238E27FC236}">
                  <a16:creationId xmlns:a16="http://schemas.microsoft.com/office/drawing/2014/main" id="{F722B89D-6EE3-41AD-89E8-AB71BAA45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6788" y="4849813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1700"/>
            </a:p>
          </p:txBody>
        </p:sp>
        <p:sp>
          <p:nvSpPr>
            <p:cNvPr id="120" name="Rectangle 117">
              <a:extLst>
                <a:ext uri="{FF2B5EF4-FFF2-40B4-BE49-F238E27FC236}">
                  <a16:creationId xmlns:a16="http://schemas.microsoft.com/office/drawing/2014/main" id="{22C7E3B9-DBA6-4954-B196-1CF530E04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725" y="2997201"/>
              <a:ext cx="196052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21" name="Rectangle 118">
              <a:extLst>
                <a:ext uri="{FF2B5EF4-FFF2-40B4-BE49-F238E27FC236}">
                  <a16:creationId xmlns:a16="http://schemas.microsoft.com/office/drawing/2014/main" id="{C4CA222F-3453-4E36-A09E-04B1EA508C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2663" y="2832101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1700"/>
            </a:p>
          </p:txBody>
        </p:sp>
        <p:sp>
          <p:nvSpPr>
            <p:cNvPr id="122" name="Rectangle 119">
              <a:extLst>
                <a:ext uri="{FF2B5EF4-FFF2-40B4-BE49-F238E27FC236}">
                  <a16:creationId xmlns:a16="http://schemas.microsoft.com/office/drawing/2014/main" id="{44C546E8-C46F-40B3-AF11-D8D851BE2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2838" y="2638426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77</a:t>
              </a:r>
              <a:endParaRPr lang="en-US" altLang="en-US" sz="1700"/>
            </a:p>
          </p:txBody>
        </p:sp>
        <p:sp>
          <p:nvSpPr>
            <p:cNvPr id="123" name="Rectangle 120">
              <a:extLst>
                <a:ext uri="{FF2B5EF4-FFF2-40B4-BE49-F238E27FC236}">
                  <a16:creationId xmlns:a16="http://schemas.microsoft.com/office/drawing/2014/main" id="{5D4FBD37-7BAA-4C7D-B36E-F61FD4B28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501" y="1724026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85</a:t>
              </a:r>
              <a:endParaRPr lang="en-US" altLang="en-US" sz="1700"/>
            </a:p>
          </p:txBody>
        </p:sp>
        <p:sp>
          <p:nvSpPr>
            <p:cNvPr id="124" name="Rectangle 121">
              <a:extLst>
                <a:ext uri="{FF2B5EF4-FFF2-40B4-BE49-F238E27FC236}">
                  <a16:creationId xmlns:a16="http://schemas.microsoft.com/office/drawing/2014/main" id="{6DED013F-B417-48DB-AD4D-59D0A12BDC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1274" y="1517651"/>
              <a:ext cx="13070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86</a:t>
              </a:r>
              <a:endParaRPr lang="en-US" altLang="en-US" sz="1700"/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07980F16-A483-4F3D-86E9-151ECECA9829}"/>
                </a:ext>
              </a:extLst>
            </p:cNvPr>
            <p:cNvGrpSpPr/>
            <p:nvPr/>
          </p:nvGrpSpPr>
          <p:grpSpPr>
            <a:xfrm>
              <a:off x="1153810" y="8156576"/>
              <a:ext cx="595312" cy="216287"/>
              <a:chOff x="1316038" y="8448676"/>
              <a:chExt cx="595312" cy="216287"/>
            </a:xfrm>
          </p:grpSpPr>
          <p:sp>
            <p:nvSpPr>
              <p:cNvPr id="125" name="Line 122">
                <a:extLst>
                  <a:ext uri="{FF2B5EF4-FFF2-40B4-BE49-F238E27FC236}">
                    <a16:creationId xmlns:a16="http://schemas.microsoft.com/office/drawing/2014/main" id="{3F21821E-9E4F-4D00-93D5-F720FE83D1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6038" y="8485188"/>
                <a:ext cx="595312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724" tIns="38862" rIns="77724" bIns="3886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0"/>
              </a:p>
            </p:txBody>
          </p:sp>
          <p:sp>
            <p:nvSpPr>
              <p:cNvPr id="126" name="Line 123">
                <a:extLst>
                  <a:ext uri="{FF2B5EF4-FFF2-40B4-BE49-F238E27FC236}">
                    <a16:creationId xmlns:a16="http://schemas.microsoft.com/office/drawing/2014/main" id="{0769A5E2-89E9-455D-89C0-5F525DF092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6038" y="8448676"/>
                <a:ext cx="0" cy="74613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724" tIns="38862" rIns="77724" bIns="3886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0"/>
              </a:p>
            </p:txBody>
          </p:sp>
          <p:sp>
            <p:nvSpPr>
              <p:cNvPr id="127" name="Line 124">
                <a:extLst>
                  <a:ext uri="{FF2B5EF4-FFF2-40B4-BE49-F238E27FC236}">
                    <a16:creationId xmlns:a16="http://schemas.microsoft.com/office/drawing/2014/main" id="{BE77F807-9332-4510-8E94-802E06B0BA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1350" y="8448676"/>
                <a:ext cx="0" cy="74613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724" tIns="38862" rIns="77724" bIns="3886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700"/>
              </a:p>
            </p:txBody>
          </p:sp>
          <p:sp>
            <p:nvSpPr>
              <p:cNvPr id="128" name="Rectangle 125">
                <a:extLst>
                  <a:ext uri="{FF2B5EF4-FFF2-40B4-BE49-F238E27FC236}">
                    <a16:creationId xmlns:a16="http://schemas.microsoft.com/office/drawing/2014/main" id="{19577A17-F633-43F0-8BDD-BB460E0328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6063" y="8526463"/>
                <a:ext cx="235658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777240"/>
                <a:r>
                  <a:rPr lang="en-US" altLang="en-US" sz="765">
                    <a:solidFill>
                      <a:srgbClr val="000000"/>
                    </a:solidFill>
                    <a:latin typeface="MS Sans Serif"/>
                  </a:rPr>
                  <a:t>0.50</a:t>
                </a:r>
                <a:endParaRPr lang="en-US" altLang="en-US" sz="1700"/>
              </a:p>
            </p:txBody>
          </p:sp>
        </p:grp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EEF673DA-3F74-4664-9513-486387D3DCB9}"/>
              </a:ext>
            </a:extLst>
          </p:cNvPr>
          <p:cNvSpPr txBox="1"/>
          <p:nvPr/>
        </p:nvSpPr>
        <p:spPr>
          <a:xfrm>
            <a:off x="864080" y="360945"/>
            <a:ext cx="2914650" cy="3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Virophages </a:t>
            </a:r>
            <a:endParaRPr lang="en-US" sz="1530" dirty="0"/>
          </a:p>
        </p:txBody>
      </p: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4BAA173E-87ED-47BA-892C-56DA4A2322AA}"/>
              </a:ext>
            </a:extLst>
          </p:cNvPr>
          <p:cNvCxnSpPr/>
          <p:nvPr/>
        </p:nvCxnSpPr>
        <p:spPr>
          <a:xfrm>
            <a:off x="2974327" y="2703355"/>
            <a:ext cx="0" cy="833272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BD250366-A500-4229-8494-3E5A1C77D817}"/>
              </a:ext>
            </a:extLst>
          </p:cNvPr>
          <p:cNvSpPr/>
          <p:nvPr/>
        </p:nvSpPr>
        <p:spPr>
          <a:xfrm>
            <a:off x="564776" y="3576918"/>
            <a:ext cx="2680447" cy="340658"/>
          </a:xfrm>
          <a:prstGeom prst="roundRect">
            <a:avLst/>
          </a:prstGeom>
          <a:solidFill>
            <a:srgbClr val="70AD47">
              <a:alpha val="16863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7B2A37A1-AE57-4FA7-9EA5-8665DCF359D3}"/>
              </a:ext>
            </a:extLst>
          </p:cNvPr>
          <p:cNvSpPr/>
          <p:nvPr/>
        </p:nvSpPr>
        <p:spPr>
          <a:xfrm>
            <a:off x="555812" y="4312024"/>
            <a:ext cx="2680447" cy="188258"/>
          </a:xfrm>
          <a:prstGeom prst="roundRect">
            <a:avLst/>
          </a:prstGeom>
          <a:solidFill>
            <a:srgbClr val="70AD47">
              <a:alpha val="16863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A876FBE6-D806-461F-B577-7C931A3EFC7D}"/>
              </a:ext>
            </a:extLst>
          </p:cNvPr>
          <p:cNvSpPr txBox="1"/>
          <p:nvPr/>
        </p:nvSpPr>
        <p:spPr>
          <a:xfrm>
            <a:off x="0" y="2835204"/>
            <a:ext cx="839214" cy="3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3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viro_A</a:t>
            </a:r>
            <a:endParaRPr lang="en-US" sz="153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4C6AD78-0755-4D38-8936-1B904157E079}"/>
              </a:ext>
            </a:extLst>
          </p:cNvPr>
          <p:cNvSpPr txBox="1"/>
          <p:nvPr/>
        </p:nvSpPr>
        <p:spPr>
          <a:xfrm>
            <a:off x="134470" y="3570310"/>
            <a:ext cx="839214" cy="3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3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viro_B</a:t>
            </a:r>
            <a:endParaRPr lang="en-US" sz="1530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BB1DD92D-2A3E-40F5-ADF2-F616A2D635CC}"/>
              </a:ext>
            </a:extLst>
          </p:cNvPr>
          <p:cNvSpPr txBox="1"/>
          <p:nvPr/>
        </p:nvSpPr>
        <p:spPr>
          <a:xfrm>
            <a:off x="98612" y="4251628"/>
            <a:ext cx="839214" cy="3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3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viro_C</a:t>
            </a:r>
            <a:endParaRPr lang="en-US" sz="1530" dirty="0"/>
          </a:p>
        </p:txBody>
      </p:sp>
    </p:spTree>
    <p:extLst>
      <p:ext uri="{BB962C8B-B14F-4D97-AF65-F5344CB8AC3E}">
        <p14:creationId xmlns:p14="http://schemas.microsoft.com/office/powerpoint/2010/main" val="3385658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roup 201">
            <a:extLst>
              <a:ext uri="{FF2B5EF4-FFF2-40B4-BE49-F238E27FC236}">
                <a16:creationId xmlns:a16="http://schemas.microsoft.com/office/drawing/2014/main" id="{B67EC33D-7E58-4278-BC7D-90486C7A7F83}"/>
              </a:ext>
            </a:extLst>
          </p:cNvPr>
          <p:cNvGrpSpPr/>
          <p:nvPr/>
        </p:nvGrpSpPr>
        <p:grpSpPr>
          <a:xfrm>
            <a:off x="1880497" y="245672"/>
            <a:ext cx="3969457" cy="7315595"/>
            <a:chOff x="1462088" y="442913"/>
            <a:chExt cx="4669950" cy="860658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56B2D7-14BC-4C2B-B629-075089BA1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0" y="442913"/>
              <a:ext cx="108061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C00000"/>
                  </a:solidFill>
                </a:rPr>
                <a:t> ERZ1754015 74 5</a:t>
              </a:r>
              <a:endParaRPr lang="en-US" altLang="en-US" sz="2380" dirty="0">
                <a:solidFill>
                  <a:srgbClr val="C00000"/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778FFF2-94B9-4041-8322-B3D0425AD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9525" y="500063"/>
              <a:ext cx="0" cy="79375"/>
            </a:xfrm>
            <a:custGeom>
              <a:avLst/>
              <a:gdLst>
                <a:gd name="T0" fmla="*/ 50 h 50"/>
                <a:gd name="T1" fmla="*/ 0 h 50"/>
                <a:gd name="T2" fmla="*/ 0 h 5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0">
                  <a:moveTo>
                    <a:pt x="0" y="5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9292779-5DF5-4A09-B326-294800D8A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0" y="608013"/>
              <a:ext cx="108061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ERZ1749270 64 7</a:t>
              </a:r>
              <a:endParaRPr lang="en-US" altLang="en-US" sz="2380">
                <a:solidFill>
                  <a:srgbClr val="C00000"/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69F8B25-CE0A-4662-A191-297E98BD5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9525" y="587375"/>
              <a:ext cx="0" cy="77787"/>
            </a:xfrm>
            <a:custGeom>
              <a:avLst/>
              <a:gdLst>
                <a:gd name="T0" fmla="*/ 0 h 49"/>
                <a:gd name="T1" fmla="*/ 49 h 49"/>
                <a:gd name="T2" fmla="*/ 49 h 4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9">
                  <a:moveTo>
                    <a:pt x="0" y="0"/>
                  </a:moveTo>
                  <a:lnTo>
                    <a:pt x="0" y="49"/>
                  </a:lnTo>
                  <a:lnTo>
                    <a:pt x="0" y="4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63A7154-CFF9-42A0-BD8D-32B69A197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7463" y="773113"/>
              <a:ext cx="115227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ERZ1749929 182 5</a:t>
              </a:r>
              <a:endParaRPr lang="en-US" altLang="en-US" sz="2380">
                <a:solidFill>
                  <a:srgbClr val="C00000"/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01B0014-D761-4F3A-A8DF-B48ACDA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9525" y="669925"/>
              <a:ext cx="4763" cy="160337"/>
            </a:xfrm>
            <a:custGeom>
              <a:avLst/>
              <a:gdLst>
                <a:gd name="T0" fmla="*/ 0 w 3"/>
                <a:gd name="T1" fmla="*/ 0 h 101"/>
                <a:gd name="T2" fmla="*/ 0 w 3"/>
                <a:gd name="T3" fmla="*/ 101 h 101"/>
                <a:gd name="T4" fmla="*/ 3 w 3"/>
                <a:gd name="T5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01">
                  <a:moveTo>
                    <a:pt x="0" y="0"/>
                  </a:moveTo>
                  <a:lnTo>
                    <a:pt x="0" y="101"/>
                  </a:lnTo>
                  <a:lnTo>
                    <a:pt x="3" y="10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4A45F0-C0DD-43B2-BE65-86FE49297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2863" y="936625"/>
              <a:ext cx="108061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ERZ1753579 41 4</a:t>
              </a:r>
              <a:endParaRPr lang="en-US" altLang="en-US" sz="2380">
                <a:solidFill>
                  <a:srgbClr val="C00000"/>
                </a:solidFill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F8A15B2-8CD8-4906-8A85-6BC6D6236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9525" y="752475"/>
              <a:ext cx="30163" cy="242887"/>
            </a:xfrm>
            <a:custGeom>
              <a:avLst/>
              <a:gdLst>
                <a:gd name="T0" fmla="*/ 0 w 19"/>
                <a:gd name="T1" fmla="*/ 0 h 153"/>
                <a:gd name="T2" fmla="*/ 0 w 19"/>
                <a:gd name="T3" fmla="*/ 153 h 153"/>
                <a:gd name="T4" fmla="*/ 19 w 19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53">
                  <a:moveTo>
                    <a:pt x="0" y="0"/>
                  </a:moveTo>
                  <a:lnTo>
                    <a:pt x="0" y="153"/>
                  </a:lnTo>
                  <a:lnTo>
                    <a:pt x="19" y="15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3CEF7699-1FB9-4548-8E5B-800612D2C8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9525" y="500063"/>
              <a:ext cx="0" cy="244475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B311652-E86E-4E00-8759-FF663B1BC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175" y="747713"/>
              <a:ext cx="6350" cy="203200"/>
            </a:xfrm>
            <a:custGeom>
              <a:avLst/>
              <a:gdLst>
                <a:gd name="T0" fmla="*/ 0 w 4"/>
                <a:gd name="T1" fmla="*/ 128 h 128"/>
                <a:gd name="T2" fmla="*/ 0 w 4"/>
                <a:gd name="T3" fmla="*/ 0 h 128"/>
                <a:gd name="T4" fmla="*/ 4 w 4"/>
                <a:gd name="T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28">
                  <a:moveTo>
                    <a:pt x="0" y="128"/>
                  </a:move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D92AB8F-187F-4B2D-821B-978C34BBEF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938" y="1101725"/>
              <a:ext cx="115227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ERZ1749224 121 4</a:t>
              </a:r>
              <a:endParaRPr lang="en-US" altLang="en-US" sz="2380">
                <a:solidFill>
                  <a:srgbClr val="C00000"/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5C0198B-A0C1-4D10-B1CC-08A4C0796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175" y="957263"/>
              <a:ext cx="0" cy="203200"/>
            </a:xfrm>
            <a:custGeom>
              <a:avLst/>
              <a:gdLst>
                <a:gd name="T0" fmla="*/ 0 h 128"/>
                <a:gd name="T1" fmla="*/ 128 h 128"/>
                <a:gd name="T2" fmla="*/ 128 h 12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28">
                  <a:moveTo>
                    <a:pt x="0" y="0"/>
                  </a:moveTo>
                  <a:lnTo>
                    <a:pt x="0" y="128"/>
                  </a:lnTo>
                  <a:lnTo>
                    <a:pt x="0" y="128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78566B9-49EF-4EB1-98EE-CDF1067F9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938" y="1266825"/>
              <a:ext cx="115227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ERZ1753755 190 3</a:t>
              </a:r>
              <a:endParaRPr lang="en-US" altLang="en-US" sz="2380">
                <a:solidFill>
                  <a:srgbClr val="C00000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D78DFCE-B99F-4079-B798-EF42A101B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175" y="1039813"/>
              <a:ext cx="0" cy="285750"/>
            </a:xfrm>
            <a:custGeom>
              <a:avLst/>
              <a:gdLst>
                <a:gd name="T0" fmla="*/ 0 h 180"/>
                <a:gd name="T1" fmla="*/ 180 h 180"/>
                <a:gd name="T2" fmla="*/ 180 h 18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80">
                  <a:moveTo>
                    <a:pt x="0" y="0"/>
                  </a:moveTo>
                  <a:lnTo>
                    <a:pt x="0" y="180"/>
                  </a:lnTo>
                  <a:lnTo>
                    <a:pt x="0" y="18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E96999-0128-4435-AE3D-615050F57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0" y="1431925"/>
              <a:ext cx="108061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b="1" dirty="0">
                  <a:solidFill>
                    <a:srgbClr val="C00000"/>
                  </a:solidFill>
                </a:rPr>
                <a:t> ERZ1749941 </a:t>
              </a:r>
              <a:r>
                <a:rPr lang="en-US" altLang="en-US" sz="850" dirty="0">
                  <a:solidFill>
                    <a:srgbClr val="C00000"/>
                  </a:solidFill>
                </a:rPr>
                <a:t>32 7</a:t>
              </a:r>
              <a:endParaRPr lang="en-US" altLang="en-US" sz="2380" dirty="0">
                <a:solidFill>
                  <a:srgbClr val="C00000"/>
                </a:solidFill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0E9CAE2-65FF-45B3-A289-556734A75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175" y="1122363"/>
              <a:ext cx="6350" cy="368300"/>
            </a:xfrm>
            <a:custGeom>
              <a:avLst/>
              <a:gdLst>
                <a:gd name="T0" fmla="*/ 0 w 4"/>
                <a:gd name="T1" fmla="*/ 0 h 232"/>
                <a:gd name="T2" fmla="*/ 0 w 4"/>
                <a:gd name="T3" fmla="*/ 232 h 232"/>
                <a:gd name="T4" fmla="*/ 4 w 4"/>
                <a:gd name="T5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32">
                  <a:moveTo>
                    <a:pt x="0" y="0"/>
                  </a:moveTo>
                  <a:lnTo>
                    <a:pt x="0" y="232"/>
                  </a:lnTo>
                  <a:lnTo>
                    <a:pt x="4" y="23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22" name="Line 21">
              <a:extLst>
                <a:ext uri="{FF2B5EF4-FFF2-40B4-BE49-F238E27FC236}">
                  <a16:creationId xmlns:a16="http://schemas.microsoft.com/office/drawing/2014/main" id="{14DDB6C0-65CB-43C7-B2E9-ACF9E26C8E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3175" y="747713"/>
              <a:ext cx="0" cy="36830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D101D64-401F-40D5-AB6F-0FA7D239E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413" y="1119188"/>
              <a:ext cx="4763" cy="430212"/>
            </a:xfrm>
            <a:custGeom>
              <a:avLst/>
              <a:gdLst>
                <a:gd name="T0" fmla="*/ 0 w 3"/>
                <a:gd name="T1" fmla="*/ 271 h 271"/>
                <a:gd name="T2" fmla="*/ 0 w 3"/>
                <a:gd name="T3" fmla="*/ 0 h 271"/>
                <a:gd name="T4" fmla="*/ 3 w 3"/>
                <a:gd name="T5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71">
                  <a:moveTo>
                    <a:pt x="0" y="271"/>
                  </a:move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B3A3851-733C-4621-943F-DC92929FE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588" y="1597025"/>
              <a:ext cx="108061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ERZ1753246 59 5</a:t>
              </a:r>
              <a:endParaRPr lang="en-US" altLang="en-US" sz="2380">
                <a:solidFill>
                  <a:srgbClr val="C00000"/>
                </a:solidFill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BFD035C-0409-4811-90F4-5F3FF8E90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413" y="1655763"/>
              <a:ext cx="0" cy="161925"/>
            </a:xfrm>
            <a:custGeom>
              <a:avLst/>
              <a:gdLst>
                <a:gd name="T0" fmla="*/ 102 h 102"/>
                <a:gd name="T1" fmla="*/ 0 h 102"/>
                <a:gd name="T2" fmla="*/ 0 h 10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02">
                  <a:moveTo>
                    <a:pt x="0" y="102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6ED943F-C158-4BAB-8D07-450AB0B55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4450" y="1762125"/>
              <a:ext cx="115227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ERZ920947 6264 3</a:t>
              </a:r>
              <a:endParaRPr lang="en-US" altLang="en-US" sz="2380">
                <a:solidFill>
                  <a:srgbClr val="C00000"/>
                </a:solidFill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BE330D8-B057-4EFD-8513-449D7A7EE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413" y="1820863"/>
              <a:ext cx="42863" cy="79375"/>
            </a:xfrm>
            <a:custGeom>
              <a:avLst/>
              <a:gdLst>
                <a:gd name="T0" fmla="*/ 0 w 27"/>
                <a:gd name="T1" fmla="*/ 50 h 50"/>
                <a:gd name="T2" fmla="*/ 0 w 27"/>
                <a:gd name="T3" fmla="*/ 0 h 50"/>
                <a:gd name="T4" fmla="*/ 27 w 27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50">
                  <a:moveTo>
                    <a:pt x="0" y="50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8E12C23-40CE-4DE9-8649-0778C5B6B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1750" y="1927225"/>
              <a:ext cx="115227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ERZ1749594 151 4</a:t>
              </a:r>
              <a:endParaRPr lang="en-US" altLang="en-US" sz="2380">
                <a:solidFill>
                  <a:srgbClr val="C00000"/>
                </a:solidFill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02F16C9-DAB0-49FF-8543-B8441C5AE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413" y="1906588"/>
              <a:ext cx="30163" cy="79375"/>
            </a:xfrm>
            <a:custGeom>
              <a:avLst/>
              <a:gdLst>
                <a:gd name="T0" fmla="*/ 0 w 19"/>
                <a:gd name="T1" fmla="*/ 0 h 50"/>
                <a:gd name="T2" fmla="*/ 0 w 19"/>
                <a:gd name="T3" fmla="*/ 50 h 50"/>
                <a:gd name="T4" fmla="*/ 19 w 1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50">
                  <a:moveTo>
                    <a:pt x="0" y="0"/>
                  </a:moveTo>
                  <a:lnTo>
                    <a:pt x="0" y="50"/>
                  </a:lnTo>
                  <a:lnTo>
                    <a:pt x="19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30" name="Line 29">
              <a:extLst>
                <a:ext uri="{FF2B5EF4-FFF2-40B4-BE49-F238E27FC236}">
                  <a16:creationId xmlns:a16="http://schemas.microsoft.com/office/drawing/2014/main" id="{DB4AD3CC-2DB8-4AA7-98BF-0E8669E6DE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8413" y="1555750"/>
              <a:ext cx="0" cy="430212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>
                <a:solidFill>
                  <a:srgbClr val="C00000"/>
                </a:solidFill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BB55D2F-E28F-40A3-9E03-853DE6D71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1552575"/>
              <a:ext cx="403225" cy="338137"/>
            </a:xfrm>
            <a:custGeom>
              <a:avLst/>
              <a:gdLst>
                <a:gd name="T0" fmla="*/ 0 w 254"/>
                <a:gd name="T1" fmla="*/ 213 h 213"/>
                <a:gd name="T2" fmla="*/ 0 w 254"/>
                <a:gd name="T3" fmla="*/ 0 h 213"/>
                <a:gd name="T4" fmla="*/ 254 w 254"/>
                <a:gd name="T5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213">
                  <a:moveTo>
                    <a:pt x="0" y="213"/>
                  </a:moveTo>
                  <a:lnTo>
                    <a:pt x="0" y="0"/>
                  </a:lnTo>
                  <a:lnTo>
                    <a:pt x="25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700EADA-D4E3-4A17-AFAC-C134B0ADF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400" y="2092325"/>
              <a:ext cx="240827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000000"/>
                  </a:solidFill>
                </a:rPr>
                <a:t> E Op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Pimephales</a:t>
              </a:r>
              <a:r>
                <a:rPr lang="en-US" altLang="en-US" sz="850" dirty="0">
                  <a:solidFill>
                    <a:srgbClr val="000000"/>
                  </a:solidFill>
                </a:rPr>
                <a:t>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promelas</a:t>
              </a:r>
              <a:r>
                <a:rPr lang="en-US" altLang="en-US" sz="850" dirty="0">
                  <a:solidFill>
                    <a:srgbClr val="000000"/>
                  </a:solidFill>
                </a:rPr>
                <a:t> KAG1925880</a:t>
              </a:r>
              <a:endParaRPr lang="en-US" altLang="en-US" sz="2380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1544981-F9AD-439F-A2A9-DC4F87349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2151063"/>
              <a:ext cx="885825" cy="79375"/>
            </a:xfrm>
            <a:custGeom>
              <a:avLst/>
              <a:gdLst>
                <a:gd name="T0" fmla="*/ 0 w 558"/>
                <a:gd name="T1" fmla="*/ 50 h 50"/>
                <a:gd name="T2" fmla="*/ 0 w 558"/>
                <a:gd name="T3" fmla="*/ 0 h 50"/>
                <a:gd name="T4" fmla="*/ 558 w 558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8" h="50">
                  <a:moveTo>
                    <a:pt x="0" y="50"/>
                  </a:moveTo>
                  <a:lnTo>
                    <a:pt x="0" y="0"/>
                  </a:lnTo>
                  <a:lnTo>
                    <a:pt x="55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F3E5E07-5332-49AF-8670-9F0681ECD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925" y="2257425"/>
              <a:ext cx="231586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Triplophysa tibetana KAA0701651</a:t>
              </a:r>
              <a:endParaRPr lang="en-US" altLang="en-US" sz="238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1087EC4E-CE3E-4CB8-9612-65F6681D3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2236788"/>
              <a:ext cx="512763" cy="79375"/>
            </a:xfrm>
            <a:custGeom>
              <a:avLst/>
              <a:gdLst>
                <a:gd name="T0" fmla="*/ 0 w 323"/>
                <a:gd name="T1" fmla="*/ 0 h 50"/>
                <a:gd name="T2" fmla="*/ 0 w 323"/>
                <a:gd name="T3" fmla="*/ 50 h 50"/>
                <a:gd name="T4" fmla="*/ 323 w 323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3" h="50">
                  <a:moveTo>
                    <a:pt x="0" y="0"/>
                  </a:moveTo>
                  <a:lnTo>
                    <a:pt x="0" y="50"/>
                  </a:lnTo>
                  <a:lnTo>
                    <a:pt x="323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AE2E04CC-B83A-4E33-934C-AD13EDAFE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1897063"/>
              <a:ext cx="49213" cy="336550"/>
            </a:xfrm>
            <a:custGeom>
              <a:avLst/>
              <a:gdLst>
                <a:gd name="T0" fmla="*/ 0 w 31"/>
                <a:gd name="T1" fmla="*/ 0 h 212"/>
                <a:gd name="T2" fmla="*/ 0 w 31"/>
                <a:gd name="T3" fmla="*/ 212 h 212"/>
                <a:gd name="T4" fmla="*/ 31 w 31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12">
                  <a:moveTo>
                    <a:pt x="0" y="0"/>
                  </a:moveTo>
                  <a:lnTo>
                    <a:pt x="0" y="212"/>
                  </a:lnTo>
                  <a:lnTo>
                    <a:pt x="31" y="21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9F517912-418F-4570-A571-AEB410EA6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1838" y="1893888"/>
              <a:ext cx="133350" cy="331787"/>
            </a:xfrm>
            <a:custGeom>
              <a:avLst/>
              <a:gdLst>
                <a:gd name="T0" fmla="*/ 0 w 84"/>
                <a:gd name="T1" fmla="*/ 209 h 209"/>
                <a:gd name="T2" fmla="*/ 0 w 84"/>
                <a:gd name="T3" fmla="*/ 0 h 209"/>
                <a:gd name="T4" fmla="*/ 84 w 84"/>
                <a:gd name="T5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209">
                  <a:moveTo>
                    <a:pt x="0" y="209"/>
                  </a:moveTo>
                  <a:lnTo>
                    <a:pt x="0" y="0"/>
                  </a:lnTo>
                  <a:lnTo>
                    <a:pt x="8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ADA2100-05A9-4A82-A968-698BBCC8FF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13" y="2422525"/>
              <a:ext cx="282128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chemeClr val="accent2"/>
                  </a:solidFill>
                </a:rPr>
                <a:t> V Ba Pimephales minnow adintovirus DAC81398</a:t>
              </a:r>
              <a:endParaRPr lang="en-US" altLang="en-US" sz="2380">
                <a:solidFill>
                  <a:schemeClr val="accent2"/>
                </a:solidFill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2EC4DB-94C2-4F06-9EA1-1663C8DCA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2481263"/>
              <a:ext cx="242888" cy="79375"/>
            </a:xfrm>
            <a:custGeom>
              <a:avLst/>
              <a:gdLst>
                <a:gd name="T0" fmla="*/ 0 w 153"/>
                <a:gd name="T1" fmla="*/ 50 h 50"/>
                <a:gd name="T2" fmla="*/ 0 w 153"/>
                <a:gd name="T3" fmla="*/ 0 h 50"/>
                <a:gd name="T4" fmla="*/ 153 w 153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3" h="50">
                  <a:moveTo>
                    <a:pt x="0" y="50"/>
                  </a:moveTo>
                  <a:lnTo>
                    <a:pt x="0" y="0"/>
                  </a:lnTo>
                  <a:lnTo>
                    <a:pt x="15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CB89CF5-4CCD-4AC7-9CE9-03490A1D8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2750" y="2587625"/>
              <a:ext cx="228758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Carassius auratus XP 026105673</a:t>
              </a:r>
              <a:endParaRPr lang="en-US" altLang="en-US" sz="238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6585AE6-4273-45B1-BD89-6C32D38B6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2566988"/>
              <a:ext cx="695325" cy="79375"/>
            </a:xfrm>
            <a:custGeom>
              <a:avLst/>
              <a:gdLst>
                <a:gd name="T0" fmla="*/ 0 w 438"/>
                <a:gd name="T1" fmla="*/ 0 h 50"/>
                <a:gd name="T2" fmla="*/ 0 w 438"/>
                <a:gd name="T3" fmla="*/ 50 h 50"/>
                <a:gd name="T4" fmla="*/ 438 w 438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8" h="50">
                  <a:moveTo>
                    <a:pt x="0" y="0"/>
                  </a:moveTo>
                  <a:lnTo>
                    <a:pt x="0" y="50"/>
                  </a:lnTo>
                  <a:lnTo>
                    <a:pt x="438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67F67D6-D1C2-427A-A82B-9D63F951F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1838" y="2232025"/>
              <a:ext cx="252413" cy="331787"/>
            </a:xfrm>
            <a:custGeom>
              <a:avLst/>
              <a:gdLst>
                <a:gd name="T0" fmla="*/ 0 w 159"/>
                <a:gd name="T1" fmla="*/ 0 h 209"/>
                <a:gd name="T2" fmla="*/ 0 w 159"/>
                <a:gd name="T3" fmla="*/ 209 h 209"/>
                <a:gd name="T4" fmla="*/ 159 w 159"/>
                <a:gd name="T5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9" h="209">
                  <a:moveTo>
                    <a:pt x="0" y="0"/>
                  </a:moveTo>
                  <a:lnTo>
                    <a:pt x="0" y="209"/>
                  </a:lnTo>
                  <a:lnTo>
                    <a:pt x="159" y="20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F7AEEFEA-B6B5-4986-B331-3300D4198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6250" y="2228850"/>
              <a:ext cx="255588" cy="409575"/>
            </a:xfrm>
            <a:custGeom>
              <a:avLst/>
              <a:gdLst>
                <a:gd name="T0" fmla="*/ 0 w 161"/>
                <a:gd name="T1" fmla="*/ 258 h 258"/>
                <a:gd name="T2" fmla="*/ 0 w 161"/>
                <a:gd name="T3" fmla="*/ 0 h 258"/>
                <a:gd name="T4" fmla="*/ 161 w 161"/>
                <a:gd name="T5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258">
                  <a:moveTo>
                    <a:pt x="0" y="258"/>
                  </a:moveTo>
                  <a:lnTo>
                    <a:pt x="0" y="0"/>
                  </a:lnTo>
                  <a:lnTo>
                    <a:pt x="16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DA6B196-9303-4DB0-B5FC-B542748FA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6313" y="2752725"/>
              <a:ext cx="261572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Pr Candidatus Enterovibrio WP 150149504</a:t>
              </a:r>
              <a:endParaRPr lang="en-US" altLang="en-US" sz="238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F31F4AE4-D8B0-4267-9967-207C8412D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675" y="2811463"/>
              <a:ext cx="1160463" cy="239712"/>
            </a:xfrm>
            <a:custGeom>
              <a:avLst/>
              <a:gdLst>
                <a:gd name="T0" fmla="*/ 0 w 731"/>
                <a:gd name="T1" fmla="*/ 151 h 151"/>
                <a:gd name="T2" fmla="*/ 0 w 731"/>
                <a:gd name="T3" fmla="*/ 0 h 151"/>
                <a:gd name="T4" fmla="*/ 731 w 731"/>
                <a:gd name="T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1" h="151">
                  <a:moveTo>
                    <a:pt x="0" y="151"/>
                  </a:moveTo>
                  <a:lnTo>
                    <a:pt x="0" y="0"/>
                  </a:lnTo>
                  <a:lnTo>
                    <a:pt x="73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19CDC2A-AAAC-40F8-8D62-1FB08F6A1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013" y="2917825"/>
              <a:ext cx="282505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Thalassophryne amazonica XP 034019525</a:t>
              </a:r>
              <a:endParaRPr lang="en-US" altLang="en-US" sz="238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1D8C15D-F5B7-4D70-A5E9-362CADDC0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976563"/>
              <a:ext cx="633413" cy="315912"/>
            </a:xfrm>
            <a:custGeom>
              <a:avLst/>
              <a:gdLst>
                <a:gd name="T0" fmla="*/ 0 w 399"/>
                <a:gd name="T1" fmla="*/ 199 h 199"/>
                <a:gd name="T2" fmla="*/ 0 w 399"/>
                <a:gd name="T3" fmla="*/ 0 h 199"/>
                <a:gd name="T4" fmla="*/ 399 w 399"/>
                <a:gd name="T5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9" h="199">
                  <a:moveTo>
                    <a:pt x="0" y="199"/>
                  </a:moveTo>
                  <a:lnTo>
                    <a:pt x="0" y="0"/>
                  </a:lnTo>
                  <a:lnTo>
                    <a:pt x="39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281691D-F233-4771-AB76-4D987D834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2188" y="3082925"/>
              <a:ext cx="251577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Scophthalmus maximus KAF0029442</a:t>
              </a:r>
              <a:endParaRPr lang="en-US" altLang="en-US" sz="238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159319C-1E53-4628-AAD6-9C7F4D50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3141663"/>
              <a:ext cx="657225" cy="79375"/>
            </a:xfrm>
            <a:custGeom>
              <a:avLst/>
              <a:gdLst>
                <a:gd name="T0" fmla="*/ 0 w 414"/>
                <a:gd name="T1" fmla="*/ 50 h 50"/>
                <a:gd name="T2" fmla="*/ 0 w 414"/>
                <a:gd name="T3" fmla="*/ 0 h 50"/>
                <a:gd name="T4" fmla="*/ 414 w 414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4" h="50">
                  <a:moveTo>
                    <a:pt x="0" y="50"/>
                  </a:moveTo>
                  <a:lnTo>
                    <a:pt x="0" y="0"/>
                  </a:lnTo>
                  <a:lnTo>
                    <a:pt x="41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2730C05-2AC3-4A2A-9E44-EF8EFABE4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238" y="3248025"/>
              <a:ext cx="267418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Simochromis diagramma XP 039887838</a:t>
              </a:r>
              <a:endParaRPr lang="en-US" altLang="en-US" sz="238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1B115397-D2E8-484C-890E-1174DD12D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3227388"/>
              <a:ext cx="547688" cy="79375"/>
            </a:xfrm>
            <a:custGeom>
              <a:avLst/>
              <a:gdLst>
                <a:gd name="T0" fmla="*/ 0 w 345"/>
                <a:gd name="T1" fmla="*/ 0 h 50"/>
                <a:gd name="T2" fmla="*/ 0 w 345"/>
                <a:gd name="T3" fmla="*/ 50 h 50"/>
                <a:gd name="T4" fmla="*/ 345 w 345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5" h="50">
                  <a:moveTo>
                    <a:pt x="0" y="0"/>
                  </a:moveTo>
                  <a:lnTo>
                    <a:pt x="0" y="50"/>
                  </a:lnTo>
                  <a:lnTo>
                    <a:pt x="345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4ECCEC2D-F27C-4DE7-A0A8-57DF41BA5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863" y="3224213"/>
              <a:ext cx="161925" cy="120650"/>
            </a:xfrm>
            <a:custGeom>
              <a:avLst/>
              <a:gdLst>
                <a:gd name="T0" fmla="*/ 0 w 102"/>
                <a:gd name="T1" fmla="*/ 76 h 76"/>
                <a:gd name="T2" fmla="*/ 0 w 102"/>
                <a:gd name="T3" fmla="*/ 0 h 76"/>
                <a:gd name="T4" fmla="*/ 102 w 102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76">
                  <a:moveTo>
                    <a:pt x="0" y="76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3CEBBDD-965F-411E-8576-05F66CCD7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7363" y="3413125"/>
              <a:ext cx="237998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Oryzias melastigma XP 024117193</a:t>
              </a:r>
              <a:endParaRPr lang="en-US" altLang="en-US" sz="238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A915A83-C83C-4710-9592-6A0856727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863" y="3351213"/>
              <a:ext cx="312738" cy="120650"/>
            </a:xfrm>
            <a:custGeom>
              <a:avLst/>
              <a:gdLst>
                <a:gd name="T0" fmla="*/ 0 w 197"/>
                <a:gd name="T1" fmla="*/ 0 h 76"/>
                <a:gd name="T2" fmla="*/ 0 w 197"/>
                <a:gd name="T3" fmla="*/ 76 h 76"/>
                <a:gd name="T4" fmla="*/ 197 w 197"/>
                <a:gd name="T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76">
                  <a:moveTo>
                    <a:pt x="0" y="0"/>
                  </a:moveTo>
                  <a:lnTo>
                    <a:pt x="0" y="76"/>
                  </a:lnTo>
                  <a:lnTo>
                    <a:pt x="197" y="7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05CB1AC-7BDC-4E64-A508-9C2ED919F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8425" y="3348038"/>
              <a:ext cx="71438" cy="265112"/>
            </a:xfrm>
            <a:custGeom>
              <a:avLst/>
              <a:gdLst>
                <a:gd name="T0" fmla="*/ 0 w 45"/>
                <a:gd name="T1" fmla="*/ 167 h 167"/>
                <a:gd name="T2" fmla="*/ 0 w 45"/>
                <a:gd name="T3" fmla="*/ 0 h 167"/>
                <a:gd name="T4" fmla="*/ 45 w 45"/>
                <a:gd name="T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167">
                  <a:moveTo>
                    <a:pt x="0" y="167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CC5A7E7-8B68-4126-9DF8-B517405C5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6638" y="3578225"/>
              <a:ext cx="21027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Lucifuga dentata KAF7650868</a:t>
              </a:r>
              <a:endParaRPr lang="en-US" altLang="en-US" sz="238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F77AA78-ED03-4CBA-AF12-C9B47E328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5" y="3636963"/>
              <a:ext cx="681038" cy="79375"/>
            </a:xfrm>
            <a:custGeom>
              <a:avLst/>
              <a:gdLst>
                <a:gd name="T0" fmla="*/ 0 w 429"/>
                <a:gd name="T1" fmla="*/ 50 h 50"/>
                <a:gd name="T2" fmla="*/ 0 w 429"/>
                <a:gd name="T3" fmla="*/ 0 h 50"/>
                <a:gd name="T4" fmla="*/ 429 w 429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" h="50">
                  <a:moveTo>
                    <a:pt x="0" y="50"/>
                  </a:moveTo>
                  <a:lnTo>
                    <a:pt x="0" y="0"/>
                  </a:lnTo>
                  <a:lnTo>
                    <a:pt x="42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3788BF9-2303-4091-ADE7-C92F22E07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3388" y="3743325"/>
              <a:ext cx="285900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chemeClr val="accent2"/>
                  </a:solidFill>
                </a:rPr>
                <a:t> V Ba </a:t>
              </a:r>
              <a:r>
                <a:rPr lang="en-US" altLang="en-US" sz="850" dirty="0" err="1">
                  <a:solidFill>
                    <a:schemeClr val="accent2"/>
                  </a:solidFill>
                </a:rPr>
                <a:t>Larimichthys</a:t>
              </a:r>
              <a:r>
                <a:rPr lang="en-US" altLang="en-US" sz="850" dirty="0">
                  <a:solidFill>
                    <a:schemeClr val="accent2"/>
                  </a:solidFill>
                </a:rPr>
                <a:t> croaker </a:t>
              </a:r>
              <a:r>
                <a:rPr lang="en-US" altLang="en-US" sz="850" dirty="0" err="1">
                  <a:solidFill>
                    <a:schemeClr val="accent2"/>
                  </a:solidFill>
                </a:rPr>
                <a:t>adintovirus</a:t>
              </a:r>
              <a:r>
                <a:rPr lang="en-US" altLang="en-US" sz="850" dirty="0">
                  <a:solidFill>
                    <a:schemeClr val="accent2"/>
                  </a:solidFill>
                </a:rPr>
                <a:t> DAC81312</a:t>
              </a:r>
              <a:endParaRPr lang="en-US" altLang="en-US" sz="2380" dirty="0">
                <a:solidFill>
                  <a:schemeClr val="accent2"/>
                </a:solidFill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74713CFB-C99B-454C-AC64-CA64800F3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5" y="3722688"/>
              <a:ext cx="77788" cy="79375"/>
            </a:xfrm>
            <a:custGeom>
              <a:avLst/>
              <a:gdLst>
                <a:gd name="T0" fmla="*/ 0 w 49"/>
                <a:gd name="T1" fmla="*/ 0 h 50"/>
                <a:gd name="T2" fmla="*/ 0 w 49"/>
                <a:gd name="T3" fmla="*/ 50 h 50"/>
                <a:gd name="T4" fmla="*/ 49 w 4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50">
                  <a:moveTo>
                    <a:pt x="0" y="0"/>
                  </a:moveTo>
                  <a:lnTo>
                    <a:pt x="0" y="50"/>
                  </a:lnTo>
                  <a:lnTo>
                    <a:pt x="49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1A76C72-62D0-4683-84C1-B95B3478D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5" y="3719513"/>
              <a:ext cx="139700" cy="161925"/>
            </a:xfrm>
            <a:custGeom>
              <a:avLst/>
              <a:gdLst>
                <a:gd name="T0" fmla="*/ 0 w 88"/>
                <a:gd name="T1" fmla="*/ 102 h 102"/>
                <a:gd name="T2" fmla="*/ 0 w 88"/>
                <a:gd name="T3" fmla="*/ 0 h 102"/>
                <a:gd name="T4" fmla="*/ 88 w 88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102">
                  <a:moveTo>
                    <a:pt x="0" y="102"/>
                  </a:moveTo>
                  <a:lnTo>
                    <a:pt x="0" y="0"/>
                  </a:lnTo>
                  <a:lnTo>
                    <a:pt x="8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41E7000-3497-4EDD-99A1-4D8E4CC6D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8325" y="3908425"/>
              <a:ext cx="20443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Takifugu flavidus TWW54006</a:t>
              </a:r>
              <a:endParaRPr lang="en-US" altLang="en-US" sz="238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721B972D-A597-4401-9F90-08CC7ABED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975" y="3967163"/>
              <a:ext cx="3175" cy="79375"/>
            </a:xfrm>
            <a:custGeom>
              <a:avLst/>
              <a:gdLst>
                <a:gd name="T0" fmla="*/ 0 w 2"/>
                <a:gd name="T1" fmla="*/ 50 h 50"/>
                <a:gd name="T2" fmla="*/ 0 w 2"/>
                <a:gd name="T3" fmla="*/ 0 h 50"/>
                <a:gd name="T4" fmla="*/ 2 w 2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50">
                  <a:moveTo>
                    <a:pt x="0" y="50"/>
                  </a:move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CACD125-6BC2-473C-9D7A-80D40B852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0425" y="4073525"/>
              <a:ext cx="20443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Takifugu flavidus TWW77441</a:t>
              </a:r>
              <a:endParaRPr lang="en-US" altLang="en-US" sz="238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D4F7274-B037-4518-A888-C0D70C318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975" y="4052888"/>
              <a:ext cx="295275" cy="79375"/>
            </a:xfrm>
            <a:custGeom>
              <a:avLst/>
              <a:gdLst>
                <a:gd name="T0" fmla="*/ 0 w 186"/>
                <a:gd name="T1" fmla="*/ 0 h 50"/>
                <a:gd name="T2" fmla="*/ 0 w 186"/>
                <a:gd name="T3" fmla="*/ 50 h 50"/>
                <a:gd name="T4" fmla="*/ 186 w 186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50">
                  <a:moveTo>
                    <a:pt x="0" y="0"/>
                  </a:moveTo>
                  <a:lnTo>
                    <a:pt x="0" y="50"/>
                  </a:lnTo>
                  <a:lnTo>
                    <a:pt x="186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9473889-3110-4F26-93EA-A82593753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5" y="3887788"/>
              <a:ext cx="349250" cy="161925"/>
            </a:xfrm>
            <a:custGeom>
              <a:avLst/>
              <a:gdLst>
                <a:gd name="T0" fmla="*/ 0 w 220"/>
                <a:gd name="T1" fmla="*/ 0 h 102"/>
                <a:gd name="T2" fmla="*/ 0 w 220"/>
                <a:gd name="T3" fmla="*/ 102 h 102"/>
                <a:gd name="T4" fmla="*/ 220 w 220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102">
                  <a:moveTo>
                    <a:pt x="0" y="0"/>
                  </a:moveTo>
                  <a:lnTo>
                    <a:pt x="0" y="102"/>
                  </a:lnTo>
                  <a:lnTo>
                    <a:pt x="220" y="10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45B95C3-4CB0-449C-AD60-0D7571619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8425" y="3619500"/>
              <a:ext cx="114300" cy="265112"/>
            </a:xfrm>
            <a:custGeom>
              <a:avLst/>
              <a:gdLst>
                <a:gd name="T0" fmla="*/ 0 w 72"/>
                <a:gd name="T1" fmla="*/ 0 h 167"/>
                <a:gd name="T2" fmla="*/ 0 w 72"/>
                <a:gd name="T3" fmla="*/ 167 h 167"/>
                <a:gd name="T4" fmla="*/ 72 w 72"/>
                <a:gd name="T5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167">
                  <a:moveTo>
                    <a:pt x="0" y="0"/>
                  </a:moveTo>
                  <a:lnTo>
                    <a:pt x="0" y="167"/>
                  </a:lnTo>
                  <a:lnTo>
                    <a:pt x="72" y="16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037B7727-FD75-46C7-89C4-3390E43BE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3300413"/>
              <a:ext cx="127000" cy="315912"/>
            </a:xfrm>
            <a:custGeom>
              <a:avLst/>
              <a:gdLst>
                <a:gd name="T0" fmla="*/ 0 w 80"/>
                <a:gd name="T1" fmla="*/ 0 h 199"/>
                <a:gd name="T2" fmla="*/ 0 w 80"/>
                <a:gd name="T3" fmla="*/ 199 h 199"/>
                <a:gd name="T4" fmla="*/ 80 w 80"/>
                <a:gd name="T5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199">
                  <a:moveTo>
                    <a:pt x="0" y="0"/>
                  </a:moveTo>
                  <a:lnTo>
                    <a:pt x="0" y="199"/>
                  </a:lnTo>
                  <a:lnTo>
                    <a:pt x="80" y="19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11E10994-6CAC-4680-ACF6-4C7A3E8A0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675" y="3057525"/>
              <a:ext cx="158750" cy="238125"/>
            </a:xfrm>
            <a:custGeom>
              <a:avLst/>
              <a:gdLst>
                <a:gd name="T0" fmla="*/ 0 w 100"/>
                <a:gd name="T1" fmla="*/ 0 h 150"/>
                <a:gd name="T2" fmla="*/ 0 w 100"/>
                <a:gd name="T3" fmla="*/ 150 h 150"/>
                <a:gd name="T4" fmla="*/ 100 w 100"/>
                <a:gd name="T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50">
                  <a:moveTo>
                    <a:pt x="0" y="0"/>
                  </a:moveTo>
                  <a:lnTo>
                    <a:pt x="0" y="150"/>
                  </a:lnTo>
                  <a:lnTo>
                    <a:pt x="100" y="1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4B59473-F098-4691-819D-AD78B928E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6250" y="2644775"/>
              <a:ext cx="606425" cy="409575"/>
            </a:xfrm>
            <a:custGeom>
              <a:avLst/>
              <a:gdLst>
                <a:gd name="T0" fmla="*/ 0 w 382"/>
                <a:gd name="T1" fmla="*/ 0 h 258"/>
                <a:gd name="T2" fmla="*/ 0 w 382"/>
                <a:gd name="T3" fmla="*/ 258 h 258"/>
                <a:gd name="T4" fmla="*/ 382 w 382"/>
                <a:gd name="T5" fmla="*/ 25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2" h="258">
                  <a:moveTo>
                    <a:pt x="0" y="0"/>
                  </a:moveTo>
                  <a:lnTo>
                    <a:pt x="0" y="258"/>
                  </a:lnTo>
                  <a:lnTo>
                    <a:pt x="382" y="258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840DAC1D-7D71-4712-9827-6CF430298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813" y="2641600"/>
              <a:ext cx="71438" cy="823912"/>
            </a:xfrm>
            <a:custGeom>
              <a:avLst/>
              <a:gdLst>
                <a:gd name="T0" fmla="*/ 0 w 45"/>
                <a:gd name="T1" fmla="*/ 519 h 519"/>
                <a:gd name="T2" fmla="*/ 0 w 45"/>
                <a:gd name="T3" fmla="*/ 0 h 519"/>
                <a:gd name="T4" fmla="*/ 45 w 45"/>
                <a:gd name="T5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519">
                  <a:moveTo>
                    <a:pt x="0" y="519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3FFE59A-A564-4D3A-97C1-966F740BC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1275" y="4238625"/>
              <a:ext cx="260252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Gasterosteus aculeatus XP 040024525</a:t>
              </a:r>
              <a:endParaRPr lang="en-US" altLang="en-US" sz="238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64253E83-FC01-4F6E-A3B4-A43E7A8B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813" y="3471863"/>
              <a:ext cx="903288" cy="825500"/>
            </a:xfrm>
            <a:custGeom>
              <a:avLst/>
              <a:gdLst>
                <a:gd name="T0" fmla="*/ 0 w 569"/>
                <a:gd name="T1" fmla="*/ 0 h 520"/>
                <a:gd name="T2" fmla="*/ 0 w 569"/>
                <a:gd name="T3" fmla="*/ 520 h 520"/>
                <a:gd name="T4" fmla="*/ 569 w 569"/>
                <a:gd name="T5" fmla="*/ 52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9" h="520">
                  <a:moveTo>
                    <a:pt x="0" y="0"/>
                  </a:moveTo>
                  <a:lnTo>
                    <a:pt x="0" y="520"/>
                  </a:lnTo>
                  <a:lnTo>
                    <a:pt x="569" y="52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813B8612-8701-405B-A67B-6CC17A457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500" y="3468688"/>
              <a:ext cx="87313" cy="493712"/>
            </a:xfrm>
            <a:custGeom>
              <a:avLst/>
              <a:gdLst>
                <a:gd name="T0" fmla="*/ 0 w 55"/>
                <a:gd name="T1" fmla="*/ 311 h 311"/>
                <a:gd name="T2" fmla="*/ 0 w 55"/>
                <a:gd name="T3" fmla="*/ 0 h 311"/>
                <a:gd name="T4" fmla="*/ 55 w 55"/>
                <a:gd name="T5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311">
                  <a:moveTo>
                    <a:pt x="0" y="311"/>
                  </a:moveTo>
                  <a:lnTo>
                    <a:pt x="0" y="0"/>
                  </a:lnTo>
                  <a:lnTo>
                    <a:pt x="5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8D1520D-D3E8-4723-A187-9C690EF8D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6313" y="4403725"/>
              <a:ext cx="300044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chemeClr val="accent2"/>
                  </a:solidFill>
                </a:rPr>
                <a:t> V Ba Astyanax tetra cavefish adintovirus DAC81255</a:t>
              </a:r>
              <a:endParaRPr lang="en-US" altLang="en-US" sz="2380">
                <a:solidFill>
                  <a:schemeClr val="accent2"/>
                </a:solidFill>
              </a:endParaRPr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C0F801CB-D76D-4AA4-8298-BBE197EE8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500" y="3968750"/>
              <a:ext cx="655638" cy="493712"/>
            </a:xfrm>
            <a:custGeom>
              <a:avLst/>
              <a:gdLst>
                <a:gd name="T0" fmla="*/ 0 w 413"/>
                <a:gd name="T1" fmla="*/ 0 h 311"/>
                <a:gd name="T2" fmla="*/ 0 w 413"/>
                <a:gd name="T3" fmla="*/ 311 h 311"/>
                <a:gd name="T4" fmla="*/ 413 w 413"/>
                <a:gd name="T5" fmla="*/ 31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3" h="311">
                  <a:moveTo>
                    <a:pt x="0" y="0"/>
                  </a:moveTo>
                  <a:lnTo>
                    <a:pt x="0" y="311"/>
                  </a:lnTo>
                  <a:lnTo>
                    <a:pt x="413" y="31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C339CBE-ABE2-4EC9-B7C5-A4DAA24F3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1775" y="3965575"/>
              <a:ext cx="85725" cy="388937"/>
            </a:xfrm>
            <a:custGeom>
              <a:avLst/>
              <a:gdLst>
                <a:gd name="T0" fmla="*/ 0 w 54"/>
                <a:gd name="T1" fmla="*/ 245 h 245"/>
                <a:gd name="T2" fmla="*/ 0 w 54"/>
                <a:gd name="T3" fmla="*/ 0 h 245"/>
                <a:gd name="T4" fmla="*/ 54 w 54"/>
                <a:gd name="T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245">
                  <a:moveTo>
                    <a:pt x="0" y="245"/>
                  </a:moveTo>
                  <a:lnTo>
                    <a:pt x="0" y="0"/>
                  </a:lnTo>
                  <a:lnTo>
                    <a:pt x="5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A422671D-0E23-4990-A0FC-5D0A8D7B6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3013" y="4568825"/>
              <a:ext cx="271756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Colossoma macropomum XP 036417034</a:t>
              </a:r>
              <a:endParaRPr lang="en-US" altLang="en-US" sz="238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ABDB2F3B-AA7C-4DA5-B953-B13969940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8563" y="4627563"/>
              <a:ext cx="41275" cy="120650"/>
            </a:xfrm>
            <a:custGeom>
              <a:avLst/>
              <a:gdLst>
                <a:gd name="T0" fmla="*/ 0 w 26"/>
                <a:gd name="T1" fmla="*/ 76 h 76"/>
                <a:gd name="T2" fmla="*/ 0 w 26"/>
                <a:gd name="T3" fmla="*/ 0 h 76"/>
                <a:gd name="T4" fmla="*/ 26 w 26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76">
                  <a:moveTo>
                    <a:pt x="0" y="76"/>
                  </a:move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A7FC60F-20CB-4785-A029-A5F620F37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800" y="4733925"/>
              <a:ext cx="271756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Colossoma macropomum XP 036416489</a:t>
              </a:r>
              <a:endParaRPr lang="en-US" altLang="en-US" sz="238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F6323A54-C078-44A0-912F-FCC52B9CF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1275" y="4792663"/>
              <a:ext cx="385763" cy="79375"/>
            </a:xfrm>
            <a:custGeom>
              <a:avLst/>
              <a:gdLst>
                <a:gd name="T0" fmla="*/ 0 w 243"/>
                <a:gd name="T1" fmla="*/ 50 h 50"/>
                <a:gd name="T2" fmla="*/ 0 w 243"/>
                <a:gd name="T3" fmla="*/ 0 h 50"/>
                <a:gd name="T4" fmla="*/ 243 w 243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3" h="50">
                  <a:moveTo>
                    <a:pt x="0" y="50"/>
                  </a:moveTo>
                  <a:lnTo>
                    <a:pt x="0" y="0"/>
                  </a:lnTo>
                  <a:lnTo>
                    <a:pt x="24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BA1D30E-7493-435B-A29E-A42EE8B76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5588" y="4899025"/>
              <a:ext cx="271756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Colossoma macropomum XP 036421416</a:t>
              </a:r>
              <a:endParaRPr lang="en-US" altLang="en-US" sz="238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932DA24F-C90F-4523-8611-254095284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1275" y="4878388"/>
              <a:ext cx="211138" cy="79375"/>
            </a:xfrm>
            <a:custGeom>
              <a:avLst/>
              <a:gdLst>
                <a:gd name="T0" fmla="*/ 0 w 133"/>
                <a:gd name="T1" fmla="*/ 0 h 50"/>
                <a:gd name="T2" fmla="*/ 0 w 133"/>
                <a:gd name="T3" fmla="*/ 50 h 50"/>
                <a:gd name="T4" fmla="*/ 133 w 133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50">
                  <a:moveTo>
                    <a:pt x="0" y="0"/>
                  </a:moveTo>
                  <a:lnTo>
                    <a:pt x="0" y="50"/>
                  </a:lnTo>
                  <a:lnTo>
                    <a:pt x="133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DC230F1B-265E-48F6-A7C9-C6E3E06CA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8563" y="4754563"/>
              <a:ext cx="112713" cy="120650"/>
            </a:xfrm>
            <a:custGeom>
              <a:avLst/>
              <a:gdLst>
                <a:gd name="T0" fmla="*/ 0 w 71"/>
                <a:gd name="T1" fmla="*/ 0 h 76"/>
                <a:gd name="T2" fmla="*/ 0 w 71"/>
                <a:gd name="T3" fmla="*/ 76 h 76"/>
                <a:gd name="T4" fmla="*/ 71 w 71"/>
                <a:gd name="T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76">
                  <a:moveTo>
                    <a:pt x="0" y="0"/>
                  </a:moveTo>
                  <a:lnTo>
                    <a:pt x="0" y="76"/>
                  </a:lnTo>
                  <a:lnTo>
                    <a:pt x="71" y="7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812790C2-C9F1-4ED5-8B91-58BD64427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1775" y="4360863"/>
              <a:ext cx="966788" cy="390525"/>
            </a:xfrm>
            <a:custGeom>
              <a:avLst/>
              <a:gdLst>
                <a:gd name="T0" fmla="*/ 0 w 609"/>
                <a:gd name="T1" fmla="*/ 0 h 246"/>
                <a:gd name="T2" fmla="*/ 0 w 609"/>
                <a:gd name="T3" fmla="*/ 246 h 246"/>
                <a:gd name="T4" fmla="*/ 609 w 609"/>
                <a:gd name="T5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9" h="246">
                  <a:moveTo>
                    <a:pt x="0" y="0"/>
                  </a:moveTo>
                  <a:lnTo>
                    <a:pt x="0" y="246"/>
                  </a:lnTo>
                  <a:lnTo>
                    <a:pt x="609" y="24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A7553D7D-A1D3-4664-B028-9A4DA84A3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4357688"/>
              <a:ext cx="39688" cy="717550"/>
            </a:xfrm>
            <a:custGeom>
              <a:avLst/>
              <a:gdLst>
                <a:gd name="T0" fmla="*/ 0 w 25"/>
                <a:gd name="T1" fmla="*/ 452 h 452"/>
                <a:gd name="T2" fmla="*/ 0 w 25"/>
                <a:gd name="T3" fmla="*/ 0 h 452"/>
                <a:gd name="T4" fmla="*/ 25 w 25"/>
                <a:gd name="T5" fmla="*/ 0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452">
                  <a:moveTo>
                    <a:pt x="0" y="452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8AAA38F-42C3-4099-A548-9E36895DB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913" y="5064125"/>
              <a:ext cx="271567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Erpetoichthys calabaricus XP 028646145</a:t>
              </a:r>
              <a:endParaRPr lang="en-US" altLang="en-US" sz="238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219EF140-A9B8-4FF3-8D88-B8416F71D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588" y="5122863"/>
              <a:ext cx="563563" cy="79375"/>
            </a:xfrm>
            <a:custGeom>
              <a:avLst/>
              <a:gdLst>
                <a:gd name="T0" fmla="*/ 0 w 355"/>
                <a:gd name="T1" fmla="*/ 50 h 50"/>
                <a:gd name="T2" fmla="*/ 0 w 355"/>
                <a:gd name="T3" fmla="*/ 0 h 50"/>
                <a:gd name="T4" fmla="*/ 355 w 355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5" h="50">
                  <a:moveTo>
                    <a:pt x="0" y="50"/>
                  </a:moveTo>
                  <a:lnTo>
                    <a:pt x="0" y="0"/>
                  </a:lnTo>
                  <a:lnTo>
                    <a:pt x="35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63EFAAE-379A-4B5A-ABE4-DF0E2370D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1451" y="5229225"/>
              <a:ext cx="247994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Polypterus senegalus XP 039597116</a:t>
              </a:r>
              <a:endParaRPr lang="en-US" altLang="en-US" sz="238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26BFA62D-F834-4B00-BB9A-36FAF9886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588" y="5208588"/>
              <a:ext cx="801688" cy="79375"/>
            </a:xfrm>
            <a:custGeom>
              <a:avLst/>
              <a:gdLst>
                <a:gd name="T0" fmla="*/ 0 w 505"/>
                <a:gd name="T1" fmla="*/ 0 h 50"/>
                <a:gd name="T2" fmla="*/ 0 w 505"/>
                <a:gd name="T3" fmla="*/ 50 h 50"/>
                <a:gd name="T4" fmla="*/ 505 w 505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5" h="50">
                  <a:moveTo>
                    <a:pt x="0" y="0"/>
                  </a:moveTo>
                  <a:lnTo>
                    <a:pt x="0" y="50"/>
                  </a:lnTo>
                  <a:lnTo>
                    <a:pt x="505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BD8A0738-2EFE-4D9D-9E3E-3CF961DCC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6238" y="5205413"/>
              <a:ext cx="260350" cy="592137"/>
            </a:xfrm>
            <a:custGeom>
              <a:avLst/>
              <a:gdLst>
                <a:gd name="T0" fmla="*/ 0 w 164"/>
                <a:gd name="T1" fmla="*/ 373 h 373"/>
                <a:gd name="T2" fmla="*/ 0 w 164"/>
                <a:gd name="T3" fmla="*/ 0 h 373"/>
                <a:gd name="T4" fmla="*/ 164 w 164"/>
                <a:gd name="T5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373">
                  <a:moveTo>
                    <a:pt x="0" y="373"/>
                  </a:moveTo>
                  <a:lnTo>
                    <a:pt x="0" y="0"/>
                  </a:lnTo>
                  <a:lnTo>
                    <a:pt x="16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10D2D0E-720F-4180-B604-BB8F9C319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3551" y="5394325"/>
              <a:ext cx="230078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Xenopus tropicalis XP 031757214</a:t>
              </a:r>
              <a:endParaRPr lang="en-US" altLang="en-US" sz="2380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FD51B2A9-886C-407C-BA1B-F23FC0014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5453063"/>
              <a:ext cx="292100" cy="79375"/>
            </a:xfrm>
            <a:custGeom>
              <a:avLst/>
              <a:gdLst>
                <a:gd name="T0" fmla="*/ 0 w 184"/>
                <a:gd name="T1" fmla="*/ 50 h 50"/>
                <a:gd name="T2" fmla="*/ 0 w 184"/>
                <a:gd name="T3" fmla="*/ 0 h 50"/>
                <a:gd name="T4" fmla="*/ 184 w 184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4" h="50">
                  <a:moveTo>
                    <a:pt x="0" y="50"/>
                  </a:moveTo>
                  <a:lnTo>
                    <a:pt x="0" y="0"/>
                  </a:lnTo>
                  <a:lnTo>
                    <a:pt x="18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BE81540-604E-4CA2-9E99-E507E587F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0538" y="5559425"/>
              <a:ext cx="212162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Xenopus laevis XP 041420041</a:t>
              </a:r>
              <a:endParaRPr lang="en-US" altLang="en-US" sz="2380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D7146DC6-8CCD-47B0-A2A7-822BF3A48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275" y="5538788"/>
              <a:ext cx="319088" cy="79375"/>
            </a:xfrm>
            <a:custGeom>
              <a:avLst/>
              <a:gdLst>
                <a:gd name="T0" fmla="*/ 0 w 201"/>
                <a:gd name="T1" fmla="*/ 0 h 50"/>
                <a:gd name="T2" fmla="*/ 0 w 201"/>
                <a:gd name="T3" fmla="*/ 50 h 50"/>
                <a:gd name="T4" fmla="*/ 201 w 201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1" h="50">
                  <a:moveTo>
                    <a:pt x="0" y="0"/>
                  </a:moveTo>
                  <a:lnTo>
                    <a:pt x="0" y="50"/>
                  </a:lnTo>
                  <a:lnTo>
                    <a:pt x="201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48ED1782-C257-40B9-A654-EBEE6B85F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6838" y="5535613"/>
              <a:ext cx="71438" cy="119062"/>
            </a:xfrm>
            <a:custGeom>
              <a:avLst/>
              <a:gdLst>
                <a:gd name="T0" fmla="*/ 0 w 45"/>
                <a:gd name="T1" fmla="*/ 75 h 75"/>
                <a:gd name="T2" fmla="*/ 0 w 45"/>
                <a:gd name="T3" fmla="*/ 0 h 75"/>
                <a:gd name="T4" fmla="*/ 45 w 45"/>
                <a:gd name="T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75">
                  <a:moveTo>
                    <a:pt x="0" y="75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AADC5BA-B685-4CFA-9511-E3265A16F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0375" y="5724525"/>
              <a:ext cx="180102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Bufo bufo XP 040263300</a:t>
              </a:r>
              <a:endParaRPr lang="en-US" altLang="en-US" sz="2380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6DA4A6BF-F942-460A-915F-B4C8DD2BF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6838" y="5662613"/>
              <a:ext cx="358775" cy="120650"/>
            </a:xfrm>
            <a:custGeom>
              <a:avLst/>
              <a:gdLst>
                <a:gd name="T0" fmla="*/ 0 w 226"/>
                <a:gd name="T1" fmla="*/ 0 h 76"/>
                <a:gd name="T2" fmla="*/ 0 w 226"/>
                <a:gd name="T3" fmla="*/ 76 h 76"/>
                <a:gd name="T4" fmla="*/ 226 w 226"/>
                <a:gd name="T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6" h="76">
                  <a:moveTo>
                    <a:pt x="0" y="0"/>
                  </a:moveTo>
                  <a:lnTo>
                    <a:pt x="0" y="76"/>
                  </a:lnTo>
                  <a:lnTo>
                    <a:pt x="226" y="7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0003188E-C31A-4C2A-ADF1-2701A265A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700" y="5659438"/>
              <a:ext cx="338138" cy="139700"/>
            </a:xfrm>
            <a:custGeom>
              <a:avLst/>
              <a:gdLst>
                <a:gd name="T0" fmla="*/ 0 w 213"/>
                <a:gd name="T1" fmla="*/ 88 h 88"/>
                <a:gd name="T2" fmla="*/ 0 w 213"/>
                <a:gd name="T3" fmla="*/ 0 h 88"/>
                <a:gd name="T4" fmla="*/ 213 w 213"/>
                <a:gd name="T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3" h="88">
                  <a:moveTo>
                    <a:pt x="0" y="88"/>
                  </a:moveTo>
                  <a:lnTo>
                    <a:pt x="0" y="0"/>
                  </a:lnTo>
                  <a:lnTo>
                    <a:pt x="21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5C1188B-5D22-4071-85E4-FF1CB3CA7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825" y="5889625"/>
              <a:ext cx="230078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Xenopus tropicalis XP 031749718</a:t>
              </a:r>
              <a:endParaRPr lang="en-US" altLang="en-US" sz="238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FDF47A0E-DF4E-4472-A259-4949DBED0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700" y="5807075"/>
              <a:ext cx="488950" cy="141287"/>
            </a:xfrm>
            <a:custGeom>
              <a:avLst/>
              <a:gdLst>
                <a:gd name="T0" fmla="*/ 0 w 308"/>
                <a:gd name="T1" fmla="*/ 0 h 89"/>
                <a:gd name="T2" fmla="*/ 0 w 308"/>
                <a:gd name="T3" fmla="*/ 89 h 89"/>
                <a:gd name="T4" fmla="*/ 308 w 308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8" h="89">
                  <a:moveTo>
                    <a:pt x="0" y="0"/>
                  </a:moveTo>
                  <a:lnTo>
                    <a:pt x="0" y="89"/>
                  </a:lnTo>
                  <a:lnTo>
                    <a:pt x="308" y="8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795ABF7-FA1B-40D5-BD2C-AD8316B6B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2938" y="5803900"/>
              <a:ext cx="385763" cy="590550"/>
            </a:xfrm>
            <a:custGeom>
              <a:avLst/>
              <a:gdLst>
                <a:gd name="T0" fmla="*/ 0 w 243"/>
                <a:gd name="T1" fmla="*/ 372 h 372"/>
                <a:gd name="T2" fmla="*/ 0 w 243"/>
                <a:gd name="T3" fmla="*/ 0 h 372"/>
                <a:gd name="T4" fmla="*/ 243 w 243"/>
                <a:gd name="T5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3" h="372">
                  <a:moveTo>
                    <a:pt x="0" y="372"/>
                  </a:moveTo>
                  <a:lnTo>
                    <a:pt x="0" y="0"/>
                  </a:lnTo>
                  <a:lnTo>
                    <a:pt x="24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FD7F601-8180-4F08-913F-6DAAD38F2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3025" y="6054725"/>
              <a:ext cx="271567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Erpetoichthys calabaricus XP 028647707</a:t>
              </a:r>
              <a:endParaRPr lang="en-US" altLang="en-US" sz="238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9B23C304-373E-4477-92C8-1D78A021D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300" y="6113463"/>
              <a:ext cx="82550" cy="77787"/>
            </a:xfrm>
            <a:custGeom>
              <a:avLst/>
              <a:gdLst>
                <a:gd name="T0" fmla="*/ 0 w 52"/>
                <a:gd name="T1" fmla="*/ 49 h 49"/>
                <a:gd name="T2" fmla="*/ 0 w 52"/>
                <a:gd name="T3" fmla="*/ 0 h 49"/>
                <a:gd name="T4" fmla="*/ 52 w 52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49">
                  <a:moveTo>
                    <a:pt x="0" y="49"/>
                  </a:moveTo>
                  <a:lnTo>
                    <a:pt x="0" y="0"/>
                  </a:lnTo>
                  <a:lnTo>
                    <a:pt x="5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FFF9DBA-DF52-4B8B-A212-E141EC06F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9538" y="6219825"/>
              <a:ext cx="271567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Erpetoichthys calabaricus XP 028646286</a:t>
              </a:r>
              <a:endParaRPr lang="en-US" altLang="en-US" sz="238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1A1AB27E-4A01-4071-BCD0-6F4A0C903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300" y="6199188"/>
              <a:ext cx="119063" cy="79375"/>
            </a:xfrm>
            <a:custGeom>
              <a:avLst/>
              <a:gdLst>
                <a:gd name="T0" fmla="*/ 0 w 75"/>
                <a:gd name="T1" fmla="*/ 0 h 50"/>
                <a:gd name="T2" fmla="*/ 0 w 75"/>
                <a:gd name="T3" fmla="*/ 50 h 50"/>
                <a:gd name="T4" fmla="*/ 75 w 75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50">
                  <a:moveTo>
                    <a:pt x="0" y="0"/>
                  </a:moveTo>
                  <a:lnTo>
                    <a:pt x="0" y="50"/>
                  </a:lnTo>
                  <a:lnTo>
                    <a:pt x="75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BAE68428-1C20-43C8-8FDE-FD30B0911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263" y="6196013"/>
              <a:ext cx="300038" cy="160337"/>
            </a:xfrm>
            <a:custGeom>
              <a:avLst/>
              <a:gdLst>
                <a:gd name="T0" fmla="*/ 0 w 189"/>
                <a:gd name="T1" fmla="*/ 101 h 101"/>
                <a:gd name="T2" fmla="*/ 0 w 189"/>
                <a:gd name="T3" fmla="*/ 0 h 101"/>
                <a:gd name="T4" fmla="*/ 189 w 189"/>
                <a:gd name="T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101">
                  <a:moveTo>
                    <a:pt x="0" y="101"/>
                  </a:moveTo>
                  <a:lnTo>
                    <a:pt x="0" y="0"/>
                  </a:lnTo>
                  <a:lnTo>
                    <a:pt x="18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441AB922-1CBB-477E-A84D-98639FF71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5300" y="6384925"/>
              <a:ext cx="245165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Lepisosteus oculatus XP 015200282</a:t>
              </a:r>
              <a:endParaRPr lang="en-US" altLang="en-US" sz="238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1F93D718-12F5-4158-9F83-8251C24C0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3663" y="6443663"/>
              <a:ext cx="398463" cy="77787"/>
            </a:xfrm>
            <a:custGeom>
              <a:avLst/>
              <a:gdLst>
                <a:gd name="T0" fmla="*/ 0 w 251"/>
                <a:gd name="T1" fmla="*/ 49 h 49"/>
                <a:gd name="T2" fmla="*/ 0 w 251"/>
                <a:gd name="T3" fmla="*/ 0 h 49"/>
                <a:gd name="T4" fmla="*/ 251 w 251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1" h="49">
                  <a:moveTo>
                    <a:pt x="0" y="49"/>
                  </a:moveTo>
                  <a:lnTo>
                    <a:pt x="0" y="0"/>
                  </a:lnTo>
                  <a:lnTo>
                    <a:pt x="25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A542500-BC4B-47CC-9889-CF50268AB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7500" y="6550025"/>
              <a:ext cx="245165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Lepisosteus oculatus XP 006630736</a:t>
              </a:r>
              <a:endParaRPr lang="en-US" altLang="en-US" sz="238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643F4D7A-81F8-4203-A0C3-46B066A79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3663" y="6529388"/>
              <a:ext cx="219075" cy="79375"/>
            </a:xfrm>
            <a:custGeom>
              <a:avLst/>
              <a:gdLst>
                <a:gd name="T0" fmla="*/ 0 w 138"/>
                <a:gd name="T1" fmla="*/ 0 h 50"/>
                <a:gd name="T2" fmla="*/ 0 w 138"/>
                <a:gd name="T3" fmla="*/ 50 h 50"/>
                <a:gd name="T4" fmla="*/ 138 w 138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8" h="50">
                  <a:moveTo>
                    <a:pt x="0" y="0"/>
                  </a:moveTo>
                  <a:lnTo>
                    <a:pt x="0" y="50"/>
                  </a:lnTo>
                  <a:lnTo>
                    <a:pt x="138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A380D365-6B0F-4B85-991D-03AF58731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7263" y="6364288"/>
              <a:ext cx="406400" cy="161925"/>
            </a:xfrm>
            <a:custGeom>
              <a:avLst/>
              <a:gdLst>
                <a:gd name="T0" fmla="*/ 0 w 256"/>
                <a:gd name="T1" fmla="*/ 0 h 102"/>
                <a:gd name="T2" fmla="*/ 0 w 256"/>
                <a:gd name="T3" fmla="*/ 102 h 102"/>
                <a:gd name="T4" fmla="*/ 256 w 256"/>
                <a:gd name="T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6" h="102">
                  <a:moveTo>
                    <a:pt x="0" y="0"/>
                  </a:moveTo>
                  <a:lnTo>
                    <a:pt x="0" y="102"/>
                  </a:lnTo>
                  <a:lnTo>
                    <a:pt x="256" y="10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55595170-469D-4EDA-8E80-731B86CE7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613" y="6361113"/>
              <a:ext cx="247650" cy="628650"/>
            </a:xfrm>
            <a:custGeom>
              <a:avLst/>
              <a:gdLst>
                <a:gd name="T0" fmla="*/ 0 w 156"/>
                <a:gd name="T1" fmla="*/ 396 h 396"/>
                <a:gd name="T2" fmla="*/ 0 w 156"/>
                <a:gd name="T3" fmla="*/ 0 h 396"/>
                <a:gd name="T4" fmla="*/ 156 w 156"/>
                <a:gd name="T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396">
                  <a:moveTo>
                    <a:pt x="0" y="396"/>
                  </a:moveTo>
                  <a:lnTo>
                    <a:pt x="0" y="0"/>
                  </a:lnTo>
                  <a:lnTo>
                    <a:pt x="15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58794748-8FF7-4BCB-99FA-82CDFC479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3213" y="6715125"/>
              <a:ext cx="254406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Chelonoidis abingdonii XP 032638418</a:t>
              </a:r>
              <a:endParaRPr lang="en-US" altLang="en-US" sz="2380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E86CE7C3-58FC-49DE-B34B-5992269E8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213" y="6773863"/>
              <a:ext cx="376238" cy="77787"/>
            </a:xfrm>
            <a:custGeom>
              <a:avLst/>
              <a:gdLst>
                <a:gd name="T0" fmla="*/ 0 w 237"/>
                <a:gd name="T1" fmla="*/ 49 h 49"/>
                <a:gd name="T2" fmla="*/ 0 w 237"/>
                <a:gd name="T3" fmla="*/ 0 h 49"/>
                <a:gd name="T4" fmla="*/ 237 w 23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49">
                  <a:moveTo>
                    <a:pt x="0" y="49"/>
                  </a:moveTo>
                  <a:lnTo>
                    <a:pt x="0" y="0"/>
                  </a:lnTo>
                  <a:lnTo>
                    <a:pt x="23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36EEDAA3-383D-4123-A772-3089D78E2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8563" y="6880225"/>
              <a:ext cx="28326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chemeClr val="accent2"/>
                  </a:solidFill>
                </a:rPr>
                <a:t> V Ba Terrapene box turtle adintovirus DAC80297</a:t>
              </a:r>
              <a:endParaRPr lang="en-US" altLang="en-US" sz="2380">
                <a:solidFill>
                  <a:schemeClr val="accent2"/>
                </a:solidFill>
              </a:endParaRPr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571430A0-0389-4394-9962-E31B6AE12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213" y="6859588"/>
              <a:ext cx="3175" cy="77787"/>
            </a:xfrm>
            <a:custGeom>
              <a:avLst/>
              <a:gdLst>
                <a:gd name="T0" fmla="*/ 0 w 2"/>
                <a:gd name="T1" fmla="*/ 0 h 49"/>
                <a:gd name="T2" fmla="*/ 0 w 2"/>
                <a:gd name="T3" fmla="*/ 49 h 49"/>
                <a:gd name="T4" fmla="*/ 2 w 2"/>
                <a:gd name="T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49">
                  <a:moveTo>
                    <a:pt x="0" y="0"/>
                  </a:moveTo>
                  <a:lnTo>
                    <a:pt x="0" y="49"/>
                  </a:lnTo>
                  <a:lnTo>
                    <a:pt x="2" y="4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2F0CF6FA-226F-404B-A93D-1A6D0EC4D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650" y="6854825"/>
              <a:ext cx="182563" cy="161925"/>
            </a:xfrm>
            <a:custGeom>
              <a:avLst/>
              <a:gdLst>
                <a:gd name="T0" fmla="*/ 0 w 115"/>
                <a:gd name="T1" fmla="*/ 102 h 102"/>
                <a:gd name="T2" fmla="*/ 0 w 115"/>
                <a:gd name="T3" fmla="*/ 0 h 102"/>
                <a:gd name="T4" fmla="*/ 115 w 115"/>
                <a:gd name="T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102">
                  <a:moveTo>
                    <a:pt x="0" y="102"/>
                  </a:moveTo>
                  <a:lnTo>
                    <a:pt x="0" y="0"/>
                  </a:lnTo>
                  <a:lnTo>
                    <a:pt x="11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86BE969B-FB6E-445B-A85E-E13D94436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1651" y="7045325"/>
              <a:ext cx="236490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Gavialis gangeticus XP 019379375</a:t>
              </a:r>
              <a:endParaRPr lang="en-US" altLang="en-US" sz="238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2D4FE95-462E-4F47-A3C2-F2FE4B118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4588" y="7102475"/>
              <a:ext cx="622300" cy="79375"/>
            </a:xfrm>
            <a:custGeom>
              <a:avLst/>
              <a:gdLst>
                <a:gd name="T0" fmla="*/ 0 w 392"/>
                <a:gd name="T1" fmla="*/ 50 h 50"/>
                <a:gd name="T2" fmla="*/ 0 w 392"/>
                <a:gd name="T3" fmla="*/ 0 h 50"/>
                <a:gd name="T4" fmla="*/ 392 w 392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2" h="50">
                  <a:moveTo>
                    <a:pt x="0" y="50"/>
                  </a:moveTo>
                  <a:lnTo>
                    <a:pt x="0" y="0"/>
                  </a:lnTo>
                  <a:lnTo>
                    <a:pt x="39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5946C1CD-1B73-4F7A-A562-A740FB4EF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388" y="7210425"/>
              <a:ext cx="267041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Alligator mississippiensis XP 014449290</a:t>
              </a:r>
              <a:endParaRPr lang="en-US" altLang="en-US" sz="238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04E6B4A-781B-4174-B465-C9FB290FF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4588" y="7189788"/>
              <a:ext cx="174625" cy="77787"/>
            </a:xfrm>
            <a:custGeom>
              <a:avLst/>
              <a:gdLst>
                <a:gd name="T0" fmla="*/ 0 w 110"/>
                <a:gd name="T1" fmla="*/ 0 h 49"/>
                <a:gd name="T2" fmla="*/ 0 w 110"/>
                <a:gd name="T3" fmla="*/ 49 h 49"/>
                <a:gd name="T4" fmla="*/ 110 w 110"/>
                <a:gd name="T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49">
                  <a:moveTo>
                    <a:pt x="0" y="0"/>
                  </a:moveTo>
                  <a:lnTo>
                    <a:pt x="0" y="49"/>
                  </a:lnTo>
                  <a:lnTo>
                    <a:pt x="110" y="4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EA4DFD88-5C8D-43D2-A8E5-2B2F7A7DE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650" y="7024688"/>
              <a:ext cx="134938" cy="160337"/>
            </a:xfrm>
            <a:custGeom>
              <a:avLst/>
              <a:gdLst>
                <a:gd name="T0" fmla="*/ 0 w 85"/>
                <a:gd name="T1" fmla="*/ 0 h 101"/>
                <a:gd name="T2" fmla="*/ 0 w 85"/>
                <a:gd name="T3" fmla="*/ 101 h 101"/>
                <a:gd name="T4" fmla="*/ 85 w 85"/>
                <a:gd name="T5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101">
                  <a:moveTo>
                    <a:pt x="0" y="0"/>
                  </a:moveTo>
                  <a:lnTo>
                    <a:pt x="0" y="101"/>
                  </a:lnTo>
                  <a:lnTo>
                    <a:pt x="85" y="10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256CC63-E310-4151-9361-24BEB53E0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350" y="7019925"/>
              <a:ext cx="114300" cy="244475"/>
            </a:xfrm>
            <a:custGeom>
              <a:avLst/>
              <a:gdLst>
                <a:gd name="T0" fmla="*/ 0 w 72"/>
                <a:gd name="T1" fmla="*/ 154 h 154"/>
                <a:gd name="T2" fmla="*/ 0 w 72"/>
                <a:gd name="T3" fmla="*/ 0 h 154"/>
                <a:gd name="T4" fmla="*/ 72 w 72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154">
                  <a:moveTo>
                    <a:pt x="0" y="154"/>
                  </a:moveTo>
                  <a:lnTo>
                    <a:pt x="0" y="0"/>
                  </a:lnTo>
                  <a:lnTo>
                    <a:pt x="7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5BA4E123-CBEE-41C4-9054-A81FC3255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6638" y="7375525"/>
              <a:ext cx="193869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Paroedura picta GCF56325</a:t>
              </a:r>
              <a:endParaRPr lang="en-US" altLang="en-US" sz="2380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310F2D56-6AD8-4210-A988-C8C635E11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432675"/>
              <a:ext cx="1262063" cy="79375"/>
            </a:xfrm>
            <a:custGeom>
              <a:avLst/>
              <a:gdLst>
                <a:gd name="T0" fmla="*/ 0 w 795"/>
                <a:gd name="T1" fmla="*/ 50 h 50"/>
                <a:gd name="T2" fmla="*/ 0 w 795"/>
                <a:gd name="T3" fmla="*/ 0 h 50"/>
                <a:gd name="T4" fmla="*/ 795 w 795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5" h="50">
                  <a:moveTo>
                    <a:pt x="0" y="50"/>
                  </a:moveTo>
                  <a:lnTo>
                    <a:pt x="0" y="0"/>
                  </a:lnTo>
                  <a:lnTo>
                    <a:pt x="79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0CF00A1C-D0DF-4601-833F-D7BD29C3C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1825" y="7540625"/>
              <a:ext cx="193869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Paroedura picta GCF60098</a:t>
              </a:r>
              <a:endParaRPr lang="en-US" altLang="en-US" sz="2380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245726E-04C9-4FA0-8D02-47CBECACE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519988"/>
              <a:ext cx="857250" cy="77787"/>
            </a:xfrm>
            <a:custGeom>
              <a:avLst/>
              <a:gdLst>
                <a:gd name="T0" fmla="*/ 0 w 540"/>
                <a:gd name="T1" fmla="*/ 0 h 49"/>
                <a:gd name="T2" fmla="*/ 0 w 540"/>
                <a:gd name="T3" fmla="*/ 49 h 49"/>
                <a:gd name="T4" fmla="*/ 540 w 540"/>
                <a:gd name="T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0" h="49">
                  <a:moveTo>
                    <a:pt x="0" y="0"/>
                  </a:moveTo>
                  <a:lnTo>
                    <a:pt x="0" y="49"/>
                  </a:lnTo>
                  <a:lnTo>
                    <a:pt x="540" y="4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CC9D1C31-EC16-4B96-828C-CA8A9C0C1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350" y="7272338"/>
              <a:ext cx="146050" cy="242887"/>
            </a:xfrm>
            <a:custGeom>
              <a:avLst/>
              <a:gdLst>
                <a:gd name="T0" fmla="*/ 0 w 92"/>
                <a:gd name="T1" fmla="*/ 0 h 153"/>
                <a:gd name="T2" fmla="*/ 0 w 92"/>
                <a:gd name="T3" fmla="*/ 153 h 153"/>
                <a:gd name="T4" fmla="*/ 92 w 92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153">
                  <a:moveTo>
                    <a:pt x="0" y="0"/>
                  </a:moveTo>
                  <a:lnTo>
                    <a:pt x="0" y="153"/>
                  </a:lnTo>
                  <a:lnTo>
                    <a:pt x="92" y="15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266A3BAC-2847-4BCE-9F07-168FA5D3B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713" y="7267575"/>
              <a:ext cx="20638" cy="355600"/>
            </a:xfrm>
            <a:custGeom>
              <a:avLst/>
              <a:gdLst>
                <a:gd name="T0" fmla="*/ 0 w 13"/>
                <a:gd name="T1" fmla="*/ 224 h 224"/>
                <a:gd name="T2" fmla="*/ 0 w 13"/>
                <a:gd name="T3" fmla="*/ 0 h 224"/>
                <a:gd name="T4" fmla="*/ 13 w 13"/>
                <a:gd name="T5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224">
                  <a:moveTo>
                    <a:pt x="0" y="224"/>
                  </a:moveTo>
                  <a:lnTo>
                    <a:pt x="0" y="0"/>
                  </a:lnTo>
                  <a:lnTo>
                    <a:pt x="1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2ADC30BC-E766-48A7-A9FC-AB02ECF61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8451" y="7705725"/>
              <a:ext cx="251011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Geotrypetes seraphini XP 033788773</a:t>
              </a:r>
              <a:endParaRPr lang="en-US" altLang="en-US" sz="2380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4C5F68F-72E0-449F-BD64-77CDC704E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88" y="7762875"/>
              <a:ext cx="623888" cy="219075"/>
            </a:xfrm>
            <a:custGeom>
              <a:avLst/>
              <a:gdLst>
                <a:gd name="T0" fmla="*/ 0 w 393"/>
                <a:gd name="T1" fmla="*/ 138 h 138"/>
                <a:gd name="T2" fmla="*/ 0 w 393"/>
                <a:gd name="T3" fmla="*/ 0 h 138"/>
                <a:gd name="T4" fmla="*/ 393 w 393"/>
                <a:gd name="T5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3" h="138">
                  <a:moveTo>
                    <a:pt x="0" y="138"/>
                  </a:moveTo>
                  <a:lnTo>
                    <a:pt x="0" y="0"/>
                  </a:lnTo>
                  <a:lnTo>
                    <a:pt x="39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5D2AC262-746B-492E-933C-4FC4AE2EF0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0088" y="7869238"/>
              <a:ext cx="22008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Chrysemys picta XP 042702048</a:t>
              </a:r>
              <a:endParaRPr lang="en-US" altLang="en-US" sz="2380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C2A8264E-EF3E-4F55-BF25-894CE3F1C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0" y="7927975"/>
              <a:ext cx="663575" cy="79375"/>
            </a:xfrm>
            <a:custGeom>
              <a:avLst/>
              <a:gdLst>
                <a:gd name="T0" fmla="*/ 0 w 418"/>
                <a:gd name="T1" fmla="*/ 50 h 50"/>
                <a:gd name="T2" fmla="*/ 0 w 418"/>
                <a:gd name="T3" fmla="*/ 0 h 50"/>
                <a:gd name="T4" fmla="*/ 418 w 418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8" h="50">
                  <a:moveTo>
                    <a:pt x="0" y="50"/>
                  </a:moveTo>
                  <a:lnTo>
                    <a:pt x="0" y="0"/>
                  </a:lnTo>
                  <a:lnTo>
                    <a:pt x="41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EA157975-DD90-4C5B-8267-C3766567E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4463" y="8034338"/>
              <a:ext cx="237433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Gopherus evgoodei XP 030395305</a:t>
              </a:r>
              <a:endParaRPr lang="en-US" altLang="en-US" sz="2380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CC23410C-E3ED-4A36-AB66-3118A987E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0" y="8013700"/>
              <a:ext cx="109538" cy="79375"/>
            </a:xfrm>
            <a:custGeom>
              <a:avLst/>
              <a:gdLst>
                <a:gd name="T0" fmla="*/ 0 w 69"/>
                <a:gd name="T1" fmla="*/ 0 h 50"/>
                <a:gd name="T2" fmla="*/ 0 w 69"/>
                <a:gd name="T3" fmla="*/ 50 h 50"/>
                <a:gd name="T4" fmla="*/ 69 w 6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50">
                  <a:moveTo>
                    <a:pt x="0" y="0"/>
                  </a:moveTo>
                  <a:lnTo>
                    <a:pt x="0" y="50"/>
                  </a:lnTo>
                  <a:lnTo>
                    <a:pt x="69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AB763C3E-58D6-4A2D-AEEF-DE66D1955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163" y="8010525"/>
              <a:ext cx="255588" cy="193675"/>
            </a:xfrm>
            <a:custGeom>
              <a:avLst/>
              <a:gdLst>
                <a:gd name="T0" fmla="*/ 0 w 161"/>
                <a:gd name="T1" fmla="*/ 122 h 122"/>
                <a:gd name="T2" fmla="*/ 0 w 161"/>
                <a:gd name="T3" fmla="*/ 0 h 122"/>
                <a:gd name="T4" fmla="*/ 161 w 161"/>
                <a:gd name="T5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122">
                  <a:moveTo>
                    <a:pt x="0" y="122"/>
                  </a:moveTo>
                  <a:lnTo>
                    <a:pt x="0" y="0"/>
                  </a:lnTo>
                  <a:lnTo>
                    <a:pt x="16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FFEB9BE8-DD4C-4559-BE8D-7BC6E8C8FC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2000" y="8199438"/>
              <a:ext cx="248748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Sceloporus undulatus XP 042300550</a:t>
              </a:r>
              <a:endParaRPr lang="en-US" altLang="en-US" sz="2380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083CD556-FD3F-4CFF-8D9E-6D60F7CA5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7138" y="8258175"/>
              <a:ext cx="801688" cy="141287"/>
            </a:xfrm>
            <a:custGeom>
              <a:avLst/>
              <a:gdLst>
                <a:gd name="T0" fmla="*/ 0 w 505"/>
                <a:gd name="T1" fmla="*/ 89 h 89"/>
                <a:gd name="T2" fmla="*/ 0 w 505"/>
                <a:gd name="T3" fmla="*/ 0 h 89"/>
                <a:gd name="T4" fmla="*/ 505 w 505"/>
                <a:gd name="T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5" h="89">
                  <a:moveTo>
                    <a:pt x="0" y="89"/>
                  </a:moveTo>
                  <a:lnTo>
                    <a:pt x="0" y="0"/>
                  </a:lnTo>
                  <a:lnTo>
                    <a:pt x="50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30CB270F-5B05-4C86-BE3C-1CEFAB28E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400" y="8364538"/>
              <a:ext cx="219328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Python bivittatus XP 015745936</a:t>
              </a:r>
              <a:endParaRPr lang="en-US" altLang="en-US" sz="2380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3FD43365-A58C-4BF3-B9B8-1F1EABC92D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0" y="8423275"/>
              <a:ext cx="288925" cy="120650"/>
            </a:xfrm>
            <a:custGeom>
              <a:avLst/>
              <a:gdLst>
                <a:gd name="T0" fmla="*/ 0 w 182"/>
                <a:gd name="T1" fmla="*/ 76 h 76"/>
                <a:gd name="T2" fmla="*/ 0 w 182"/>
                <a:gd name="T3" fmla="*/ 0 h 76"/>
                <a:gd name="T4" fmla="*/ 182 w 182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2" h="76">
                  <a:moveTo>
                    <a:pt x="0" y="76"/>
                  </a:moveTo>
                  <a:lnTo>
                    <a:pt x="0" y="0"/>
                  </a:lnTo>
                  <a:lnTo>
                    <a:pt x="18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B9374551-4ED4-4A17-9460-5C0027227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3863" y="8529638"/>
              <a:ext cx="244599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Thamnophis elegans XP 032091720</a:t>
              </a:r>
              <a:endParaRPr lang="en-US" altLang="en-US" sz="2380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3B1A3130-4E0F-49D6-B85A-AB8768FC4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8588375"/>
              <a:ext cx="17463" cy="79375"/>
            </a:xfrm>
            <a:custGeom>
              <a:avLst/>
              <a:gdLst>
                <a:gd name="T0" fmla="*/ 0 w 11"/>
                <a:gd name="T1" fmla="*/ 50 h 50"/>
                <a:gd name="T2" fmla="*/ 0 w 11"/>
                <a:gd name="T3" fmla="*/ 0 h 50"/>
                <a:gd name="T4" fmla="*/ 11 w 11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50">
                  <a:moveTo>
                    <a:pt x="0" y="50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8C7C5275-C9AA-4818-BAF8-D1FE0EB78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013" y="8694738"/>
              <a:ext cx="23592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Thamnophis sirtalis XP 013928795</a:t>
              </a:r>
              <a:endParaRPr lang="en-US" altLang="en-US" sz="2380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5594EFDF-A5CC-4561-8F42-9460E241E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8674100"/>
              <a:ext cx="201613" cy="79375"/>
            </a:xfrm>
            <a:custGeom>
              <a:avLst/>
              <a:gdLst>
                <a:gd name="T0" fmla="*/ 0 w 127"/>
                <a:gd name="T1" fmla="*/ 0 h 50"/>
                <a:gd name="T2" fmla="*/ 0 w 127"/>
                <a:gd name="T3" fmla="*/ 50 h 50"/>
                <a:gd name="T4" fmla="*/ 127 w 127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50">
                  <a:moveTo>
                    <a:pt x="0" y="0"/>
                  </a:moveTo>
                  <a:lnTo>
                    <a:pt x="0" y="50"/>
                  </a:lnTo>
                  <a:lnTo>
                    <a:pt x="127" y="5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1ED6E9F8-694C-47B9-B91F-1AC342174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0" y="8550275"/>
              <a:ext cx="161925" cy="120650"/>
            </a:xfrm>
            <a:custGeom>
              <a:avLst/>
              <a:gdLst>
                <a:gd name="T0" fmla="*/ 0 w 102"/>
                <a:gd name="T1" fmla="*/ 0 h 76"/>
                <a:gd name="T2" fmla="*/ 0 w 102"/>
                <a:gd name="T3" fmla="*/ 76 h 76"/>
                <a:gd name="T4" fmla="*/ 102 w 102"/>
                <a:gd name="T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76">
                  <a:moveTo>
                    <a:pt x="0" y="0"/>
                  </a:moveTo>
                  <a:lnTo>
                    <a:pt x="0" y="76"/>
                  </a:lnTo>
                  <a:lnTo>
                    <a:pt x="102" y="7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DFC1E77D-BD44-42CD-BEC0-E1CD2A7DF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7138" y="8405813"/>
              <a:ext cx="284163" cy="141287"/>
            </a:xfrm>
            <a:custGeom>
              <a:avLst/>
              <a:gdLst>
                <a:gd name="T0" fmla="*/ 0 w 179"/>
                <a:gd name="T1" fmla="*/ 0 h 89"/>
                <a:gd name="T2" fmla="*/ 0 w 179"/>
                <a:gd name="T3" fmla="*/ 89 h 89"/>
                <a:gd name="T4" fmla="*/ 179 w 179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9" h="89">
                  <a:moveTo>
                    <a:pt x="0" y="0"/>
                  </a:moveTo>
                  <a:lnTo>
                    <a:pt x="0" y="89"/>
                  </a:lnTo>
                  <a:lnTo>
                    <a:pt x="179" y="8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9094A265-A6DD-4B18-9B0B-523A4E040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163" y="8210550"/>
              <a:ext cx="180975" cy="192087"/>
            </a:xfrm>
            <a:custGeom>
              <a:avLst/>
              <a:gdLst>
                <a:gd name="T0" fmla="*/ 0 w 114"/>
                <a:gd name="T1" fmla="*/ 0 h 121"/>
                <a:gd name="T2" fmla="*/ 0 w 114"/>
                <a:gd name="T3" fmla="*/ 121 h 121"/>
                <a:gd name="T4" fmla="*/ 114 w 114"/>
                <a:gd name="T5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121">
                  <a:moveTo>
                    <a:pt x="0" y="0"/>
                  </a:moveTo>
                  <a:lnTo>
                    <a:pt x="0" y="121"/>
                  </a:lnTo>
                  <a:lnTo>
                    <a:pt x="114" y="121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E7342B70-F4C5-4EA4-822E-45EB11B5D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88" y="7988300"/>
              <a:ext cx="104775" cy="219075"/>
            </a:xfrm>
            <a:custGeom>
              <a:avLst/>
              <a:gdLst>
                <a:gd name="T0" fmla="*/ 0 w 66"/>
                <a:gd name="T1" fmla="*/ 0 h 138"/>
                <a:gd name="T2" fmla="*/ 0 w 66"/>
                <a:gd name="T3" fmla="*/ 138 h 138"/>
                <a:gd name="T4" fmla="*/ 66 w 66"/>
                <a:gd name="T5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138">
                  <a:moveTo>
                    <a:pt x="0" y="0"/>
                  </a:moveTo>
                  <a:lnTo>
                    <a:pt x="0" y="138"/>
                  </a:lnTo>
                  <a:lnTo>
                    <a:pt x="66" y="138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AE0910AE-4A0B-47BB-A253-1A6EC789D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713" y="7629525"/>
              <a:ext cx="66675" cy="355600"/>
            </a:xfrm>
            <a:custGeom>
              <a:avLst/>
              <a:gdLst>
                <a:gd name="T0" fmla="*/ 0 w 42"/>
                <a:gd name="T1" fmla="*/ 0 h 224"/>
                <a:gd name="T2" fmla="*/ 0 w 42"/>
                <a:gd name="T3" fmla="*/ 224 h 224"/>
                <a:gd name="T4" fmla="*/ 42 w 42"/>
                <a:gd name="T5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24">
                  <a:moveTo>
                    <a:pt x="0" y="0"/>
                  </a:moveTo>
                  <a:lnTo>
                    <a:pt x="0" y="224"/>
                  </a:lnTo>
                  <a:lnTo>
                    <a:pt x="42" y="22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CBDA6C5D-5D1F-421B-9D66-F456C880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613" y="6996113"/>
              <a:ext cx="165100" cy="630237"/>
            </a:xfrm>
            <a:custGeom>
              <a:avLst/>
              <a:gdLst>
                <a:gd name="T0" fmla="*/ 0 w 104"/>
                <a:gd name="T1" fmla="*/ 0 h 397"/>
                <a:gd name="T2" fmla="*/ 0 w 104"/>
                <a:gd name="T3" fmla="*/ 397 h 397"/>
                <a:gd name="T4" fmla="*/ 104 w 104"/>
                <a:gd name="T5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97">
                  <a:moveTo>
                    <a:pt x="0" y="0"/>
                  </a:moveTo>
                  <a:lnTo>
                    <a:pt x="0" y="397"/>
                  </a:lnTo>
                  <a:lnTo>
                    <a:pt x="104" y="39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12128F43-5327-4813-B1A9-0C0854289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2938" y="6402388"/>
              <a:ext cx="66675" cy="590550"/>
            </a:xfrm>
            <a:custGeom>
              <a:avLst/>
              <a:gdLst>
                <a:gd name="T0" fmla="*/ 0 w 42"/>
                <a:gd name="T1" fmla="*/ 0 h 372"/>
                <a:gd name="T2" fmla="*/ 0 w 42"/>
                <a:gd name="T3" fmla="*/ 372 h 372"/>
                <a:gd name="T4" fmla="*/ 42 w 42"/>
                <a:gd name="T5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72">
                  <a:moveTo>
                    <a:pt x="0" y="0"/>
                  </a:moveTo>
                  <a:lnTo>
                    <a:pt x="0" y="372"/>
                  </a:lnTo>
                  <a:lnTo>
                    <a:pt x="42" y="37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849BB167-DE80-4170-9C9E-972ACFE18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6238" y="5805488"/>
              <a:ext cx="266700" cy="592137"/>
            </a:xfrm>
            <a:custGeom>
              <a:avLst/>
              <a:gdLst>
                <a:gd name="T0" fmla="*/ 0 w 168"/>
                <a:gd name="T1" fmla="*/ 0 h 373"/>
                <a:gd name="T2" fmla="*/ 0 w 168"/>
                <a:gd name="T3" fmla="*/ 373 h 373"/>
                <a:gd name="T4" fmla="*/ 168 w 168"/>
                <a:gd name="T5" fmla="*/ 37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373">
                  <a:moveTo>
                    <a:pt x="0" y="0"/>
                  </a:moveTo>
                  <a:lnTo>
                    <a:pt x="0" y="373"/>
                  </a:lnTo>
                  <a:lnTo>
                    <a:pt x="168" y="37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1AADD105-3B12-4747-9ABA-A6BDA468D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5083175"/>
              <a:ext cx="184150" cy="719137"/>
            </a:xfrm>
            <a:custGeom>
              <a:avLst/>
              <a:gdLst>
                <a:gd name="T0" fmla="*/ 0 w 116"/>
                <a:gd name="T1" fmla="*/ 0 h 453"/>
                <a:gd name="T2" fmla="*/ 0 w 116"/>
                <a:gd name="T3" fmla="*/ 453 h 453"/>
                <a:gd name="T4" fmla="*/ 116 w 116"/>
                <a:gd name="T5" fmla="*/ 45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453">
                  <a:moveTo>
                    <a:pt x="0" y="0"/>
                  </a:moveTo>
                  <a:lnTo>
                    <a:pt x="0" y="453"/>
                  </a:lnTo>
                  <a:lnTo>
                    <a:pt x="116" y="45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238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E6703F2F-8BC8-49D2-9E60-74473919D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5937" y="50911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5786E074-D0C0-4F50-9B88-577E6393B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0625" y="489584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63</a:t>
              </a:r>
              <a:endParaRPr lang="en-US" altLang="en-US" sz="2380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4ED5E1FB-D34F-4FE9-8066-F4D80D772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5050" y="4772025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2380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8EDE1D4C-E19E-4507-B556-ED46D1D29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2013" y="25860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6E0C97AE-9246-4BDA-9025-0DAB60D8D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4275" y="6334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83</a:t>
              </a:r>
              <a:endParaRPr lang="en-US" altLang="en-US" sz="2380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547F4C4F-5802-45DC-AF96-9A869687E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9513" y="100488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80</a:t>
              </a:r>
              <a:endParaRPr lang="en-US" altLang="en-US" sz="238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3A2F8F78-631C-46EB-A920-5AD274E7E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3313" y="1438275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238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A493F2B9-776B-409E-98A9-87C50A8C52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2163" y="22558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24</a:t>
              </a:r>
              <a:endParaRPr lang="en-US" altLang="en-US" sz="2380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E45225CC-E553-43F8-96EF-80C399652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2950" y="177958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97</a:t>
              </a:r>
              <a:endParaRPr lang="en-US" altLang="en-US" sz="2380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D62233CD-47B6-49F6-989E-CA23322AE9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1188" y="211454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972FF6C-AC03-4F61-9217-BFC04664B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9551" y="31099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11</a:t>
              </a:r>
              <a:endParaRPr lang="en-US" altLang="en-US" sz="2380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F0C799B7-B8D5-4603-8824-BFD4F38533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9213" y="32337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25</a:t>
              </a:r>
              <a:endParaRPr lang="en-US" altLang="en-US" sz="2380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CBF8FB59-FC2F-400C-B882-1C87A0781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0188" y="36052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91</a:t>
              </a:r>
              <a:endParaRPr lang="en-US" altLang="en-US" sz="2380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99F84045-D0B6-4BB4-9714-7CE7C399D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4070349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2380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C562FDBB-EF1D-413D-9B9C-D53364036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2075" y="390524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71</a:t>
              </a:r>
              <a:endParaRPr lang="en-US" altLang="en-US" sz="2380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85E64017-1172-4B29-82B0-B491E30E5F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7775" y="363854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89</a:t>
              </a:r>
              <a:endParaRPr lang="en-US" altLang="en-US" sz="2380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1F39A2A0-915A-4349-B0B0-CB16FED5D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0775" y="3317875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37</a:t>
              </a:r>
              <a:endParaRPr lang="en-US" altLang="en-US" sz="2380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18A0A5C2-666F-4D97-A554-6C3ED9666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575" y="3074988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2380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C040D7D8-4F6A-461F-8F2D-36044B766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8463" y="2527300"/>
              <a:ext cx="62235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5</a:t>
              </a:r>
              <a:endParaRPr lang="en-US" altLang="en-US" sz="2380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98378284-22DF-4B2B-8666-1589B6B73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2575" y="335438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29</a:t>
              </a:r>
              <a:endParaRPr lang="en-US" altLang="en-US" sz="2380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71EB1B4A-B45B-4F35-93CB-7872CC9A3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5263" y="3851275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24</a:t>
              </a:r>
              <a:endParaRPr lang="en-US" altLang="en-US" sz="2380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C76E84B0-38CB-45FD-926D-702EB087D3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0" y="582294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55E9F619-3AF9-4272-AFB7-0033ECB00B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6038" y="54213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32</a:t>
              </a:r>
              <a:endParaRPr lang="en-US" altLang="en-US" sz="2380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5B0250B2-887C-41B2-A5BD-7332B4AFD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4600" y="55451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C3EED19C-D7D8-413C-866C-8ED579CE1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188" y="5689600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238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5D2C7BCE-04E8-45F0-AA06-75B2447634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837" y="6419849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238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BAF01FC1-EE3F-4FC1-B07C-A8663D304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6650" y="60817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B1D2F183-2369-4AFB-92E7-BF7FBAE08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8563" y="6546849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2380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43FF7713-CEA9-477F-BCC4-39F7D2B8E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613" y="62468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1A0C5C97-E14F-4B62-9C09-50BAC3B51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7375" y="7015164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16</a:t>
              </a:r>
              <a:endParaRPr lang="en-US" altLang="en-US" sz="238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2672576E-3DD8-41DD-A025-8002A2690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9163" y="753744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89</a:t>
              </a:r>
              <a:endParaRPr lang="en-US" altLang="en-US" sz="2380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9D73B3BA-020B-4F44-847A-56FC934697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9975" y="6740525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4ECA2AEA-7BDE-483E-A251-BFF1F29CE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3938" y="720724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98</a:t>
              </a:r>
              <a:endParaRPr lang="en-US" altLang="en-US" sz="238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B43E4CA1-DE44-4735-ADAF-2DB1D97CA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7413" y="6905625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94</a:t>
              </a:r>
              <a:endParaRPr lang="en-US" altLang="en-US" sz="2380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082CB833-BC50-45BB-B8F3-4AD2D22F7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8675" y="7153275"/>
              <a:ext cx="62235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</a:t>
              </a:r>
              <a:endParaRPr lang="en-US" altLang="en-US" sz="2380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905F53EA-2FA3-476D-A97B-D4B291956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4063" y="764698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98</a:t>
              </a:r>
              <a:endParaRPr lang="en-US" altLang="en-US" sz="2380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216E8178-F006-481C-AC53-EB44AE16B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150" y="800734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34</a:t>
              </a:r>
              <a:endParaRPr lang="en-US" altLang="en-US" sz="2380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7A594933-7D22-4CD9-B449-6589CA280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100" y="7896225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6CEA44B5-97DF-40C0-855D-8419A251C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0988" y="869314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AE13A4E9-E809-446B-AD44-C75805ACC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0651" y="8569325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2380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8F179B1C-3A10-4184-BA3F-9263725D8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6488" y="8424864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97</a:t>
              </a:r>
              <a:endParaRPr lang="en-US" altLang="en-US" sz="2380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7FBD5F73-B69E-4D50-916D-17C54D4C2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5513" y="82280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94</a:t>
              </a:r>
              <a:endParaRPr lang="en-US" altLang="en-US" sz="2380"/>
            </a:p>
          </p:txBody>
        </p: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B09EDE7A-B2A3-4953-ABD8-1956B3667CD8}"/>
                </a:ext>
              </a:extLst>
            </p:cNvPr>
            <p:cNvGrpSpPr/>
            <p:nvPr/>
          </p:nvGrpSpPr>
          <p:grpSpPr>
            <a:xfrm>
              <a:off x="1819524" y="8857020"/>
              <a:ext cx="268870" cy="192475"/>
              <a:chOff x="1819275" y="8972550"/>
              <a:chExt cx="268870" cy="192475"/>
            </a:xfrm>
          </p:grpSpPr>
          <p:sp>
            <p:nvSpPr>
              <p:cNvPr id="196" name="Line 195">
                <a:extLst>
                  <a:ext uri="{FF2B5EF4-FFF2-40B4-BE49-F238E27FC236}">
                    <a16:creationId xmlns:a16="http://schemas.microsoft.com/office/drawing/2014/main" id="{B88C8604-D6E2-46F3-B80D-4C2E41F324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19275" y="8999538"/>
                <a:ext cx="239713" cy="0"/>
              </a:xfrm>
              <a:prstGeom prst="line">
                <a:avLst/>
              </a:prstGeom>
              <a:noFill/>
              <a:ln w="7938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724" tIns="38862" rIns="77724" bIns="3886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80"/>
              </a:p>
            </p:txBody>
          </p:sp>
          <p:sp>
            <p:nvSpPr>
              <p:cNvPr id="197" name="Line 196">
                <a:extLst>
                  <a:ext uri="{FF2B5EF4-FFF2-40B4-BE49-F238E27FC236}">
                    <a16:creationId xmlns:a16="http://schemas.microsoft.com/office/drawing/2014/main" id="{DA40F89A-5B83-431F-A99B-674750B904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19275" y="8972550"/>
                <a:ext cx="0" cy="53975"/>
              </a:xfrm>
              <a:prstGeom prst="line">
                <a:avLst/>
              </a:prstGeom>
              <a:noFill/>
              <a:ln w="7938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724" tIns="38862" rIns="77724" bIns="3886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80"/>
              </a:p>
            </p:txBody>
          </p:sp>
          <p:sp>
            <p:nvSpPr>
              <p:cNvPr id="198" name="Line 197">
                <a:extLst>
                  <a:ext uri="{FF2B5EF4-FFF2-40B4-BE49-F238E27FC236}">
                    <a16:creationId xmlns:a16="http://schemas.microsoft.com/office/drawing/2014/main" id="{3F8342B0-1373-4D57-9D68-8B0D03A108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8988" y="8972550"/>
                <a:ext cx="0" cy="53975"/>
              </a:xfrm>
              <a:prstGeom prst="line">
                <a:avLst/>
              </a:prstGeom>
              <a:noFill/>
              <a:ln w="7938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724" tIns="38862" rIns="77724" bIns="3886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8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62E973CA-4696-44C2-B8C8-21979770F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3724" y="9026525"/>
                <a:ext cx="224421" cy="138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777240"/>
                <a:r>
                  <a:rPr lang="en-US" altLang="en-US" sz="765">
                    <a:solidFill>
                      <a:srgbClr val="000000"/>
                    </a:solidFill>
                    <a:latin typeface="MS Sans Serif"/>
                  </a:rPr>
                  <a:t>0.10</a:t>
                </a:r>
                <a:endParaRPr lang="en-US" altLang="en-US" sz="2380"/>
              </a:p>
            </p:txBody>
          </p:sp>
        </p:grpSp>
      </p:grpSp>
      <p:sp>
        <p:nvSpPr>
          <p:cNvPr id="204" name="TextBox 203">
            <a:extLst>
              <a:ext uri="{FF2B5EF4-FFF2-40B4-BE49-F238E27FC236}">
                <a16:creationId xmlns:a16="http://schemas.microsoft.com/office/drawing/2014/main" id="{D74FE7C2-F5C5-4846-8827-6F77FB5FE41A}"/>
              </a:ext>
            </a:extLst>
          </p:cNvPr>
          <p:cNvSpPr txBox="1"/>
          <p:nvPr/>
        </p:nvSpPr>
        <p:spPr>
          <a:xfrm>
            <a:off x="761094" y="114333"/>
            <a:ext cx="2914650" cy="3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en-US" sz="153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fish_PLV</a:t>
            </a:r>
            <a:r>
              <a:rPr lang="en-US" sz="15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group</a:t>
            </a:r>
            <a:endParaRPr lang="en-US" sz="1530" dirty="0"/>
          </a:p>
        </p:txBody>
      </p:sp>
    </p:spTree>
    <p:extLst>
      <p:ext uri="{BB962C8B-B14F-4D97-AF65-F5344CB8AC3E}">
        <p14:creationId xmlns:p14="http://schemas.microsoft.com/office/powerpoint/2010/main" val="1795162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140">
            <a:extLst>
              <a:ext uri="{FF2B5EF4-FFF2-40B4-BE49-F238E27FC236}">
                <a16:creationId xmlns:a16="http://schemas.microsoft.com/office/drawing/2014/main" id="{FF71DE49-0A7E-4905-8AAF-141C5A87E781}"/>
              </a:ext>
            </a:extLst>
          </p:cNvPr>
          <p:cNvGrpSpPr/>
          <p:nvPr/>
        </p:nvGrpSpPr>
        <p:grpSpPr>
          <a:xfrm>
            <a:off x="1376023" y="833721"/>
            <a:ext cx="4833284" cy="6322152"/>
            <a:chOff x="346075" y="893763"/>
            <a:chExt cx="5686217" cy="7437825"/>
          </a:xfrm>
        </p:grpSpPr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F40E6F9F-FD33-4CA7-ACC5-F0E6AA0E5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3113" y="966788"/>
              <a:ext cx="1669009" cy="16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93" dirty="0">
                  <a:solidFill>
                    <a:srgbClr val="000000"/>
                  </a:solidFill>
                  <a:latin typeface="Tahoma" panose="020B0604030504040204" pitchFamily="34" charset="0"/>
                </a:rPr>
                <a:t> Bacillus phages Wip1, AP50</a:t>
              </a:r>
              <a:endParaRPr lang="en-US" altLang="en-US" sz="2380" dirty="0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5F5FB471-407E-4AE3-A78B-AF90EC3C6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0" y="901700"/>
              <a:ext cx="381000" cy="261938"/>
            </a:xfrm>
            <a:custGeom>
              <a:avLst/>
              <a:gdLst>
                <a:gd name="T0" fmla="*/ 0 w 240"/>
                <a:gd name="T1" fmla="*/ 84 h 165"/>
                <a:gd name="T2" fmla="*/ 0 w 240"/>
                <a:gd name="T3" fmla="*/ 81 h 165"/>
                <a:gd name="T4" fmla="*/ 240 w 240"/>
                <a:gd name="T5" fmla="*/ 0 h 165"/>
                <a:gd name="T6" fmla="*/ 240 w 240"/>
                <a:gd name="T7" fmla="*/ 165 h 165"/>
                <a:gd name="T8" fmla="*/ 0 w 240"/>
                <a:gd name="T9" fmla="*/ 84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165">
                  <a:moveTo>
                    <a:pt x="0" y="84"/>
                  </a:moveTo>
                  <a:lnTo>
                    <a:pt x="0" y="81"/>
                  </a:lnTo>
                  <a:lnTo>
                    <a:pt x="240" y="0"/>
                  </a:lnTo>
                  <a:lnTo>
                    <a:pt x="240" y="165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0" name="Line 7">
              <a:extLst>
                <a:ext uri="{FF2B5EF4-FFF2-40B4-BE49-F238E27FC236}">
                  <a16:creationId xmlns:a16="http://schemas.microsoft.com/office/drawing/2014/main" id="{702433AE-084F-4C2A-A25C-042E7FA365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8613" y="1031875"/>
              <a:ext cx="53975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2C90468E-CC69-42BA-8B4B-53B103648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4688" y="1206499"/>
              <a:ext cx="324749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000000"/>
                  </a:solidFill>
                </a:rPr>
                <a:t> 2017 B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Te</a:t>
              </a:r>
              <a:r>
                <a:rPr lang="en-US" altLang="en-US" sz="850" dirty="0">
                  <a:solidFill>
                    <a:srgbClr val="000000"/>
                  </a:solidFill>
                </a:rPr>
                <a:t>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Exiguobacterium</a:t>
              </a:r>
              <a:r>
                <a:rPr lang="en-US" altLang="en-US" sz="850" dirty="0">
                  <a:solidFill>
                    <a:srgbClr val="000000"/>
                  </a:solidFill>
                </a:rPr>
                <a:t>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antarcticum</a:t>
              </a:r>
              <a:r>
                <a:rPr lang="en-US" altLang="en-US" sz="850" dirty="0">
                  <a:solidFill>
                    <a:srgbClr val="000000"/>
                  </a:solidFill>
                </a:rPr>
                <a:t> WP 026829758</a:t>
              </a:r>
              <a:endParaRPr lang="en-US" altLang="en-US" sz="1700" dirty="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81BC6797-F80C-4722-BE4A-D1790DEF1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3850" y="1158875"/>
              <a:ext cx="346075" cy="117475"/>
            </a:xfrm>
            <a:custGeom>
              <a:avLst/>
              <a:gdLst>
                <a:gd name="T0" fmla="*/ 0 w 218"/>
                <a:gd name="T1" fmla="*/ 0 h 74"/>
                <a:gd name="T2" fmla="*/ 0 w 218"/>
                <a:gd name="T3" fmla="*/ 74 h 74"/>
                <a:gd name="T4" fmla="*/ 218 w 218"/>
                <a:gd name="T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8" h="74">
                  <a:moveTo>
                    <a:pt x="0" y="0"/>
                  </a:moveTo>
                  <a:lnTo>
                    <a:pt x="0" y="74"/>
                  </a:lnTo>
                  <a:lnTo>
                    <a:pt x="218" y="7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3" name="Line 10">
              <a:extLst>
                <a:ext uri="{FF2B5EF4-FFF2-40B4-BE49-F238E27FC236}">
                  <a16:creationId xmlns:a16="http://schemas.microsoft.com/office/drawing/2014/main" id="{C413833F-B721-4679-8332-6D28E63C8D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3850" y="1031875"/>
              <a:ext cx="0" cy="117475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1A24B393-CF57-4A79-BDD1-8DEBBF666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9075" y="1154113"/>
              <a:ext cx="104775" cy="765175"/>
            </a:xfrm>
            <a:custGeom>
              <a:avLst/>
              <a:gdLst>
                <a:gd name="T0" fmla="*/ 0 w 66"/>
                <a:gd name="T1" fmla="*/ 482 h 482"/>
                <a:gd name="T2" fmla="*/ 0 w 66"/>
                <a:gd name="T3" fmla="*/ 0 h 482"/>
                <a:gd name="T4" fmla="*/ 66 w 66"/>
                <a:gd name="T5" fmla="*/ 0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482">
                  <a:moveTo>
                    <a:pt x="0" y="482"/>
                  </a:moveTo>
                  <a:lnTo>
                    <a:pt x="0" y="0"/>
                  </a:lnTo>
                  <a:lnTo>
                    <a:pt x="6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315BA7EF-9713-4EFC-8810-D89784BA8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824" y="1416050"/>
              <a:ext cx="129560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C00000"/>
                  </a:solidFill>
                </a:rPr>
                <a:t> ERZ914449 88250 21</a:t>
              </a:r>
              <a:endParaRPr lang="en-US" altLang="en-US" sz="1700" dirty="0">
                <a:solidFill>
                  <a:srgbClr val="C00000"/>
                </a:solidFill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35553A25-839C-4026-8F2C-CA416ADF3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1485900"/>
              <a:ext cx="0" cy="100013"/>
            </a:xfrm>
            <a:custGeom>
              <a:avLst/>
              <a:gdLst>
                <a:gd name="T0" fmla="*/ 63 h 63"/>
                <a:gd name="T1" fmla="*/ 0 h 63"/>
                <a:gd name="T2" fmla="*/ 0 h 6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3">
                  <a:moveTo>
                    <a:pt x="0" y="63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79788301-FD82-4526-BDA5-49DF3242F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824" y="1625599"/>
              <a:ext cx="122394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ERZ1742613 2111 4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FF1E0537-323A-442A-9F4B-C7C6E0220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1595438"/>
              <a:ext cx="0" cy="100013"/>
            </a:xfrm>
            <a:custGeom>
              <a:avLst/>
              <a:gdLst>
                <a:gd name="T0" fmla="*/ 0 h 63"/>
                <a:gd name="T1" fmla="*/ 63 h 63"/>
                <a:gd name="T2" fmla="*/ 63 h 6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3">
                  <a:moveTo>
                    <a:pt x="0" y="0"/>
                  </a:moveTo>
                  <a:lnTo>
                    <a:pt x="0" y="63"/>
                  </a:lnTo>
                  <a:lnTo>
                    <a:pt x="0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4A12A259-477D-4C90-93C5-C81201629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425" y="1590675"/>
              <a:ext cx="149225" cy="204788"/>
            </a:xfrm>
            <a:custGeom>
              <a:avLst/>
              <a:gdLst>
                <a:gd name="T0" fmla="*/ 0 w 94"/>
                <a:gd name="T1" fmla="*/ 129 h 129"/>
                <a:gd name="T2" fmla="*/ 0 w 94"/>
                <a:gd name="T3" fmla="*/ 0 h 129"/>
                <a:gd name="T4" fmla="*/ 94 w 94"/>
                <a:gd name="T5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129">
                  <a:moveTo>
                    <a:pt x="0" y="129"/>
                  </a:move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id="{163DC7DD-4AF1-45F7-985A-83169AC4A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739" y="1835150"/>
              <a:ext cx="16143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chemeClr val="accent2"/>
                  </a:solidFill>
                </a:rPr>
                <a:t> V Ba </a:t>
              </a:r>
              <a:r>
                <a:rPr lang="en-US" altLang="en-US" sz="850" dirty="0" err="1">
                  <a:solidFill>
                    <a:schemeClr val="accent2"/>
                  </a:solidFill>
                </a:rPr>
                <a:t>Tectiviridae</a:t>
              </a:r>
              <a:r>
                <a:rPr lang="en-US" altLang="en-US" sz="850" dirty="0">
                  <a:solidFill>
                    <a:schemeClr val="accent2"/>
                  </a:solidFill>
                </a:rPr>
                <a:t> DAI59056</a:t>
              </a:r>
              <a:endParaRPr lang="en-US" altLang="en-US" sz="1700" dirty="0">
                <a:solidFill>
                  <a:schemeClr val="accent2"/>
                </a:solidFill>
              </a:endParaRPr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6665A07E-8A0B-4D02-94AF-7C7B736F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800" y="1905000"/>
              <a:ext cx="4762" cy="100013"/>
            </a:xfrm>
            <a:custGeom>
              <a:avLst/>
              <a:gdLst>
                <a:gd name="T0" fmla="*/ 0 w 3"/>
                <a:gd name="T1" fmla="*/ 63 h 63"/>
                <a:gd name="T2" fmla="*/ 0 w 3"/>
                <a:gd name="T3" fmla="*/ 0 h 63"/>
                <a:gd name="T4" fmla="*/ 3 w 3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3">
                  <a:moveTo>
                    <a:pt x="0" y="63"/>
                  </a:move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2" name="Rectangle 19">
              <a:extLst>
                <a:ext uri="{FF2B5EF4-FFF2-40B4-BE49-F238E27FC236}">
                  <a16:creationId xmlns:a16="http://schemas.microsoft.com/office/drawing/2014/main" id="{87E9700C-4029-402C-A4A8-DD570B343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7563" y="2043113"/>
              <a:ext cx="129560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ERZ914926 12076 26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CBA4CFC6-17D1-4B23-B3DC-C3DB03E4C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800" y="2012950"/>
              <a:ext cx="0" cy="101600"/>
            </a:xfrm>
            <a:custGeom>
              <a:avLst/>
              <a:gdLst>
                <a:gd name="T0" fmla="*/ 0 h 64"/>
                <a:gd name="T1" fmla="*/ 64 h 64"/>
                <a:gd name="T2" fmla="*/ 64 h 6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4">
                  <a:moveTo>
                    <a:pt x="0" y="0"/>
                  </a:moveTo>
                  <a:lnTo>
                    <a:pt x="0" y="64"/>
                  </a:lnTo>
                  <a:lnTo>
                    <a:pt x="0" y="6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5E2BFC16-30A9-496F-83C1-19DC12CA4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425" y="1804988"/>
              <a:ext cx="79375" cy="204788"/>
            </a:xfrm>
            <a:custGeom>
              <a:avLst/>
              <a:gdLst>
                <a:gd name="T0" fmla="*/ 0 w 50"/>
                <a:gd name="T1" fmla="*/ 0 h 129"/>
                <a:gd name="T2" fmla="*/ 0 w 50"/>
                <a:gd name="T3" fmla="*/ 129 h 129"/>
                <a:gd name="T4" fmla="*/ 50 w 50"/>
                <a:gd name="T5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129">
                  <a:moveTo>
                    <a:pt x="0" y="0"/>
                  </a:moveTo>
                  <a:lnTo>
                    <a:pt x="0" y="129"/>
                  </a:lnTo>
                  <a:lnTo>
                    <a:pt x="50" y="12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7761E79A-54E7-4A33-85E8-03FD28ABE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213" y="1800225"/>
              <a:ext cx="176212" cy="257175"/>
            </a:xfrm>
            <a:custGeom>
              <a:avLst/>
              <a:gdLst>
                <a:gd name="T0" fmla="*/ 0 w 111"/>
                <a:gd name="T1" fmla="*/ 162 h 162"/>
                <a:gd name="T2" fmla="*/ 0 w 111"/>
                <a:gd name="T3" fmla="*/ 0 h 162"/>
                <a:gd name="T4" fmla="*/ 111 w 111"/>
                <a:gd name="T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" h="162">
                  <a:moveTo>
                    <a:pt x="0" y="162"/>
                  </a:moveTo>
                  <a:lnTo>
                    <a:pt x="0" y="0"/>
                  </a:lnTo>
                  <a:lnTo>
                    <a:pt x="11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3FFEBC2C-847D-4086-875A-B3E718730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5013" y="2252663"/>
              <a:ext cx="129560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ERZ989851 57377 13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B6852D55-DC91-4FB7-8355-A460E4CC0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213" y="2065338"/>
              <a:ext cx="174625" cy="258763"/>
            </a:xfrm>
            <a:custGeom>
              <a:avLst/>
              <a:gdLst>
                <a:gd name="T0" fmla="*/ 0 w 110"/>
                <a:gd name="T1" fmla="*/ 0 h 163"/>
                <a:gd name="T2" fmla="*/ 0 w 110"/>
                <a:gd name="T3" fmla="*/ 163 h 163"/>
                <a:gd name="T4" fmla="*/ 110 w 110"/>
                <a:gd name="T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163">
                  <a:moveTo>
                    <a:pt x="0" y="0"/>
                  </a:moveTo>
                  <a:lnTo>
                    <a:pt x="0" y="163"/>
                  </a:lnTo>
                  <a:lnTo>
                    <a:pt x="110" y="1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63EA8076-48CB-4C0D-ABB8-6C074B504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2062163"/>
              <a:ext cx="220662" cy="230188"/>
            </a:xfrm>
            <a:custGeom>
              <a:avLst/>
              <a:gdLst>
                <a:gd name="T0" fmla="*/ 0 w 139"/>
                <a:gd name="T1" fmla="*/ 145 h 145"/>
                <a:gd name="T2" fmla="*/ 0 w 139"/>
                <a:gd name="T3" fmla="*/ 0 h 145"/>
                <a:gd name="T4" fmla="*/ 139 w 139"/>
                <a:gd name="T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" h="145">
                  <a:moveTo>
                    <a:pt x="0" y="145"/>
                  </a:moveTo>
                  <a:lnTo>
                    <a:pt x="0" y="0"/>
                  </a:lnTo>
                  <a:lnTo>
                    <a:pt x="13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29" name="Rectangle 26">
              <a:extLst>
                <a:ext uri="{FF2B5EF4-FFF2-40B4-BE49-F238E27FC236}">
                  <a16:creationId xmlns:a16="http://schemas.microsoft.com/office/drawing/2014/main" id="{4A5BB8EF-6CC4-425A-836D-0BA576550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4363" y="2462213"/>
              <a:ext cx="326258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2017 B Te Clostridium OFU26266 LWPF01000172 8527</a:t>
              </a:r>
              <a:endParaRPr lang="en-US" altLang="en-US" sz="1700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B2767006-A0EC-4755-951A-13333692C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2301875"/>
              <a:ext cx="273050" cy="230188"/>
            </a:xfrm>
            <a:custGeom>
              <a:avLst/>
              <a:gdLst>
                <a:gd name="T0" fmla="*/ 0 w 172"/>
                <a:gd name="T1" fmla="*/ 0 h 145"/>
                <a:gd name="T2" fmla="*/ 0 w 172"/>
                <a:gd name="T3" fmla="*/ 145 h 145"/>
                <a:gd name="T4" fmla="*/ 172 w 172"/>
                <a:gd name="T5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2" h="145">
                  <a:moveTo>
                    <a:pt x="0" y="0"/>
                  </a:moveTo>
                  <a:lnTo>
                    <a:pt x="0" y="145"/>
                  </a:lnTo>
                  <a:lnTo>
                    <a:pt x="172" y="14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B17C71CB-8DB1-4326-A161-E652D5606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2297113"/>
              <a:ext cx="71437" cy="395288"/>
            </a:xfrm>
            <a:custGeom>
              <a:avLst/>
              <a:gdLst>
                <a:gd name="T0" fmla="*/ 0 w 45"/>
                <a:gd name="T1" fmla="*/ 249 h 249"/>
                <a:gd name="T2" fmla="*/ 0 w 45"/>
                <a:gd name="T3" fmla="*/ 0 h 249"/>
                <a:gd name="T4" fmla="*/ 45 w 45"/>
                <a:gd name="T5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49">
                  <a:moveTo>
                    <a:pt x="0" y="249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EA4F929B-C917-4433-8F60-7279E8FAF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075" y="2671763"/>
              <a:ext cx="271001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Te Oscillospiraceae bacterium MBR4870275</a:t>
              </a:r>
              <a:endParaRPr lang="en-US" altLang="en-US" sz="1700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FC4C5A22-1E60-43CB-B4F3-2E1C1F820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600" y="2741613"/>
              <a:ext cx="366712" cy="101600"/>
            </a:xfrm>
            <a:custGeom>
              <a:avLst/>
              <a:gdLst>
                <a:gd name="T0" fmla="*/ 0 w 231"/>
                <a:gd name="T1" fmla="*/ 64 h 64"/>
                <a:gd name="T2" fmla="*/ 0 w 231"/>
                <a:gd name="T3" fmla="*/ 0 h 64"/>
                <a:gd name="T4" fmla="*/ 231 w 231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1" h="64">
                  <a:moveTo>
                    <a:pt x="0" y="64"/>
                  </a:moveTo>
                  <a:lnTo>
                    <a:pt x="0" y="0"/>
                  </a:lnTo>
                  <a:lnTo>
                    <a:pt x="23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4" name="Rectangle 31">
              <a:extLst>
                <a:ext uri="{FF2B5EF4-FFF2-40B4-BE49-F238E27FC236}">
                  <a16:creationId xmlns:a16="http://schemas.microsoft.com/office/drawing/2014/main" id="{B49333C5-8374-4E6A-9205-BF37A4422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2881313"/>
              <a:ext cx="231021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Te Clostridia bacterium MBQ7289035</a:t>
              </a:r>
              <a:endParaRPr lang="en-US" altLang="en-US" sz="170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3CEC8E84-657E-4AF0-BAF1-C3B70F090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600" y="2851150"/>
              <a:ext cx="384175" cy="100013"/>
            </a:xfrm>
            <a:custGeom>
              <a:avLst/>
              <a:gdLst>
                <a:gd name="T0" fmla="*/ 0 w 242"/>
                <a:gd name="T1" fmla="*/ 0 h 63"/>
                <a:gd name="T2" fmla="*/ 0 w 242"/>
                <a:gd name="T3" fmla="*/ 63 h 63"/>
                <a:gd name="T4" fmla="*/ 242 w 242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2" h="63">
                  <a:moveTo>
                    <a:pt x="0" y="0"/>
                  </a:moveTo>
                  <a:lnTo>
                    <a:pt x="0" y="63"/>
                  </a:lnTo>
                  <a:lnTo>
                    <a:pt x="242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5EF650A0-CB9C-4435-A67A-D2E7846A7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2846388"/>
              <a:ext cx="307975" cy="244475"/>
            </a:xfrm>
            <a:custGeom>
              <a:avLst/>
              <a:gdLst>
                <a:gd name="T0" fmla="*/ 0 w 194"/>
                <a:gd name="T1" fmla="*/ 154 h 154"/>
                <a:gd name="T2" fmla="*/ 0 w 194"/>
                <a:gd name="T3" fmla="*/ 0 h 154"/>
                <a:gd name="T4" fmla="*/ 194 w 194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" h="154">
                  <a:moveTo>
                    <a:pt x="0" y="154"/>
                  </a:moveTo>
                  <a:lnTo>
                    <a:pt x="0" y="0"/>
                  </a:lnTo>
                  <a:lnTo>
                    <a:pt x="19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7" name="Rectangle 34">
              <a:extLst>
                <a:ext uri="{FF2B5EF4-FFF2-40B4-BE49-F238E27FC236}">
                  <a16:creationId xmlns:a16="http://schemas.microsoft.com/office/drawing/2014/main" id="{C55B155A-4DD8-4BC2-8BB4-35DECBAE5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450" y="3090863"/>
              <a:ext cx="129560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ERZ914744 40342 10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F702BF06-006C-4DC5-92B3-38A136A10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0" y="3160713"/>
              <a:ext cx="452437" cy="179388"/>
            </a:xfrm>
            <a:custGeom>
              <a:avLst/>
              <a:gdLst>
                <a:gd name="T0" fmla="*/ 0 w 285"/>
                <a:gd name="T1" fmla="*/ 113 h 113"/>
                <a:gd name="T2" fmla="*/ 0 w 285"/>
                <a:gd name="T3" fmla="*/ 0 h 113"/>
                <a:gd name="T4" fmla="*/ 285 w 285"/>
                <a:gd name="T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5" h="113">
                  <a:moveTo>
                    <a:pt x="0" y="113"/>
                  </a:moveTo>
                  <a:lnTo>
                    <a:pt x="0" y="0"/>
                  </a:lnTo>
                  <a:lnTo>
                    <a:pt x="28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39" name="Rectangle 36">
              <a:extLst>
                <a:ext uri="{FF2B5EF4-FFF2-40B4-BE49-F238E27FC236}">
                  <a16:creationId xmlns:a16="http://schemas.microsoft.com/office/drawing/2014/main" id="{93378B17-3F20-48EE-A260-42B1CCFD8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2175" y="3300413"/>
              <a:ext cx="2702475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Te Oscillospiraceae bacterium MBE7054407</a:t>
              </a:r>
              <a:endParaRPr lang="en-US" altLang="en-US" sz="170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7EB8050F-C315-45EC-82DB-8E94A7EBA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3370263"/>
              <a:ext cx="481012" cy="152400"/>
            </a:xfrm>
            <a:custGeom>
              <a:avLst/>
              <a:gdLst>
                <a:gd name="T0" fmla="*/ 0 w 303"/>
                <a:gd name="T1" fmla="*/ 96 h 96"/>
                <a:gd name="T2" fmla="*/ 0 w 303"/>
                <a:gd name="T3" fmla="*/ 0 h 96"/>
                <a:gd name="T4" fmla="*/ 303 w 303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3" h="96">
                  <a:moveTo>
                    <a:pt x="0" y="96"/>
                  </a:moveTo>
                  <a:lnTo>
                    <a:pt x="0" y="0"/>
                  </a:lnTo>
                  <a:lnTo>
                    <a:pt x="303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1" name="Rectangle 38">
              <a:extLst>
                <a:ext uri="{FF2B5EF4-FFF2-40B4-BE49-F238E27FC236}">
                  <a16:creationId xmlns:a16="http://schemas.microsoft.com/office/drawing/2014/main" id="{8DECE6E8-07F8-4F31-830E-6F8588CE0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7913" y="3509963"/>
              <a:ext cx="167843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chemeClr val="accent2"/>
                  </a:solidFill>
                </a:rPr>
                <a:t> V Ba </a:t>
              </a:r>
              <a:r>
                <a:rPr lang="en-US" altLang="en-US" sz="850" dirty="0" err="1">
                  <a:solidFill>
                    <a:schemeClr val="accent2"/>
                  </a:solidFill>
                </a:rPr>
                <a:t>Tectiviridae</a:t>
              </a:r>
              <a:r>
                <a:rPr lang="en-US" altLang="en-US" sz="850" dirty="0">
                  <a:solidFill>
                    <a:schemeClr val="accent2"/>
                  </a:solidFill>
                </a:rPr>
                <a:t> DAG98324</a:t>
              </a:r>
              <a:endParaRPr lang="en-US" altLang="en-US" sz="1700" dirty="0">
                <a:solidFill>
                  <a:schemeClr val="accent2"/>
                </a:solidFill>
              </a:endParaRPr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599960C5-6E2E-434A-B308-70C124195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3579813"/>
              <a:ext cx="158750" cy="100013"/>
            </a:xfrm>
            <a:custGeom>
              <a:avLst/>
              <a:gdLst>
                <a:gd name="T0" fmla="*/ 0 w 100"/>
                <a:gd name="T1" fmla="*/ 63 h 63"/>
                <a:gd name="T2" fmla="*/ 0 w 100"/>
                <a:gd name="T3" fmla="*/ 0 h 63"/>
                <a:gd name="T4" fmla="*/ 100 w 100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63">
                  <a:moveTo>
                    <a:pt x="0" y="63"/>
                  </a:moveTo>
                  <a:lnTo>
                    <a:pt x="0" y="0"/>
                  </a:lnTo>
                  <a:lnTo>
                    <a:pt x="10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3" name="Rectangle 40">
              <a:extLst>
                <a:ext uri="{FF2B5EF4-FFF2-40B4-BE49-F238E27FC236}">
                  <a16:creationId xmlns:a16="http://schemas.microsoft.com/office/drawing/2014/main" id="{4D42451A-C997-42A6-AD77-624320F9E1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2200" y="3719513"/>
              <a:ext cx="232906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chemeClr val="accent2"/>
                  </a:solidFill>
                </a:rPr>
                <a:t> V Ba </a:t>
              </a:r>
              <a:r>
                <a:rPr lang="en-US" altLang="en-US" sz="850" dirty="0" err="1">
                  <a:solidFill>
                    <a:schemeClr val="accent2"/>
                  </a:solidFill>
                </a:rPr>
                <a:t>Tectiviridae</a:t>
              </a:r>
              <a:r>
                <a:rPr lang="en-US" altLang="en-US" sz="850" dirty="0">
                  <a:solidFill>
                    <a:schemeClr val="accent2"/>
                  </a:solidFill>
                </a:rPr>
                <a:t> </a:t>
              </a:r>
              <a:r>
                <a:rPr lang="en-US" altLang="en-US" sz="850" dirty="0" err="1">
                  <a:solidFill>
                    <a:schemeClr val="accent2"/>
                  </a:solidFill>
                </a:rPr>
                <a:t>sp</a:t>
              </a:r>
              <a:r>
                <a:rPr lang="en-US" altLang="en-US" sz="850" dirty="0">
                  <a:solidFill>
                    <a:schemeClr val="accent2"/>
                  </a:solidFill>
                </a:rPr>
                <a:t> cthzn51 DAD73633</a:t>
              </a:r>
              <a:endParaRPr lang="en-US" altLang="en-US" sz="1700" dirty="0">
                <a:solidFill>
                  <a:schemeClr val="accent2"/>
                </a:solidFill>
              </a:endParaRPr>
            </a:p>
          </p:txBody>
        </p:sp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466E13E3-245D-4D39-A7DF-A87DFBE8C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3689350"/>
              <a:ext cx="173037" cy="100013"/>
            </a:xfrm>
            <a:custGeom>
              <a:avLst/>
              <a:gdLst>
                <a:gd name="T0" fmla="*/ 0 w 109"/>
                <a:gd name="T1" fmla="*/ 0 h 63"/>
                <a:gd name="T2" fmla="*/ 0 w 109"/>
                <a:gd name="T3" fmla="*/ 63 h 63"/>
                <a:gd name="T4" fmla="*/ 109 w 109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63">
                  <a:moveTo>
                    <a:pt x="0" y="0"/>
                  </a:moveTo>
                  <a:lnTo>
                    <a:pt x="0" y="63"/>
                  </a:lnTo>
                  <a:lnTo>
                    <a:pt x="109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54B95EBD-0256-4077-89B7-FF6F2FB76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3532188"/>
              <a:ext cx="506412" cy="152400"/>
            </a:xfrm>
            <a:custGeom>
              <a:avLst/>
              <a:gdLst>
                <a:gd name="T0" fmla="*/ 0 w 319"/>
                <a:gd name="T1" fmla="*/ 0 h 96"/>
                <a:gd name="T2" fmla="*/ 0 w 319"/>
                <a:gd name="T3" fmla="*/ 96 h 96"/>
                <a:gd name="T4" fmla="*/ 319 w 319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9" h="96">
                  <a:moveTo>
                    <a:pt x="0" y="0"/>
                  </a:moveTo>
                  <a:lnTo>
                    <a:pt x="0" y="96"/>
                  </a:lnTo>
                  <a:lnTo>
                    <a:pt x="319" y="9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6" name="Freeform 43">
              <a:extLst>
                <a:ext uri="{FF2B5EF4-FFF2-40B4-BE49-F238E27FC236}">
                  <a16:creationId xmlns:a16="http://schemas.microsoft.com/office/drawing/2014/main" id="{FB10C7AA-C922-4C8C-B664-3C348B98A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0" y="3348038"/>
              <a:ext cx="58737" cy="179388"/>
            </a:xfrm>
            <a:custGeom>
              <a:avLst/>
              <a:gdLst>
                <a:gd name="T0" fmla="*/ 0 w 37"/>
                <a:gd name="T1" fmla="*/ 0 h 113"/>
                <a:gd name="T2" fmla="*/ 0 w 37"/>
                <a:gd name="T3" fmla="*/ 113 h 113"/>
                <a:gd name="T4" fmla="*/ 37 w 37"/>
                <a:gd name="T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13">
                  <a:moveTo>
                    <a:pt x="0" y="0"/>
                  </a:moveTo>
                  <a:lnTo>
                    <a:pt x="0" y="113"/>
                  </a:lnTo>
                  <a:lnTo>
                    <a:pt x="37" y="11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7" name="Freeform 44">
              <a:extLst>
                <a:ext uri="{FF2B5EF4-FFF2-40B4-BE49-F238E27FC236}">
                  <a16:creationId xmlns:a16="http://schemas.microsoft.com/office/drawing/2014/main" id="{F7C3FDF2-5010-4E0D-802E-AEBA1C1EF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3100388"/>
              <a:ext cx="47625" cy="244475"/>
            </a:xfrm>
            <a:custGeom>
              <a:avLst/>
              <a:gdLst>
                <a:gd name="T0" fmla="*/ 0 w 30"/>
                <a:gd name="T1" fmla="*/ 0 h 154"/>
                <a:gd name="T2" fmla="*/ 0 w 30"/>
                <a:gd name="T3" fmla="*/ 154 h 154"/>
                <a:gd name="T4" fmla="*/ 30 w 30"/>
                <a:gd name="T5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54">
                  <a:moveTo>
                    <a:pt x="0" y="0"/>
                  </a:moveTo>
                  <a:lnTo>
                    <a:pt x="0" y="154"/>
                  </a:lnTo>
                  <a:lnTo>
                    <a:pt x="30" y="15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6298120F-23F0-4D06-92FB-4230E7FBB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5113" y="2700338"/>
              <a:ext cx="36512" cy="395288"/>
            </a:xfrm>
            <a:custGeom>
              <a:avLst/>
              <a:gdLst>
                <a:gd name="T0" fmla="*/ 0 w 23"/>
                <a:gd name="T1" fmla="*/ 0 h 249"/>
                <a:gd name="T2" fmla="*/ 0 w 23"/>
                <a:gd name="T3" fmla="*/ 249 h 249"/>
                <a:gd name="T4" fmla="*/ 23 w 23"/>
                <a:gd name="T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49">
                  <a:moveTo>
                    <a:pt x="0" y="0"/>
                  </a:moveTo>
                  <a:lnTo>
                    <a:pt x="0" y="249"/>
                  </a:lnTo>
                  <a:lnTo>
                    <a:pt x="23" y="24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49" name="Freeform 46">
              <a:extLst>
                <a:ext uri="{FF2B5EF4-FFF2-40B4-BE49-F238E27FC236}">
                  <a16:creationId xmlns:a16="http://schemas.microsoft.com/office/drawing/2014/main" id="{0A189DC4-DAE7-4A67-A616-A191BD2D3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9075" y="1928813"/>
              <a:ext cx="46037" cy="766763"/>
            </a:xfrm>
            <a:custGeom>
              <a:avLst/>
              <a:gdLst>
                <a:gd name="T0" fmla="*/ 0 w 29"/>
                <a:gd name="T1" fmla="*/ 0 h 483"/>
                <a:gd name="T2" fmla="*/ 0 w 29"/>
                <a:gd name="T3" fmla="*/ 483 h 483"/>
                <a:gd name="T4" fmla="*/ 29 w 29"/>
                <a:gd name="T5" fmla="*/ 48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483">
                  <a:moveTo>
                    <a:pt x="0" y="0"/>
                  </a:moveTo>
                  <a:lnTo>
                    <a:pt x="0" y="483"/>
                  </a:lnTo>
                  <a:lnTo>
                    <a:pt x="29" y="48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0" name="Freeform 47">
              <a:extLst>
                <a:ext uri="{FF2B5EF4-FFF2-40B4-BE49-F238E27FC236}">
                  <a16:creationId xmlns:a16="http://schemas.microsoft.com/office/drawing/2014/main" id="{D2E64A02-0DA1-4624-862A-2E8647EA2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50" y="1924050"/>
              <a:ext cx="149225" cy="1162050"/>
            </a:xfrm>
            <a:custGeom>
              <a:avLst/>
              <a:gdLst>
                <a:gd name="T0" fmla="*/ 0 w 94"/>
                <a:gd name="T1" fmla="*/ 732 h 732"/>
                <a:gd name="T2" fmla="*/ 0 w 94"/>
                <a:gd name="T3" fmla="*/ 0 h 732"/>
                <a:gd name="T4" fmla="*/ 94 w 94"/>
                <a:gd name="T5" fmla="*/ 0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732">
                  <a:moveTo>
                    <a:pt x="0" y="732"/>
                  </a:move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1" name="Rectangle 48">
              <a:extLst>
                <a:ext uri="{FF2B5EF4-FFF2-40B4-BE49-F238E27FC236}">
                  <a16:creationId xmlns:a16="http://schemas.microsoft.com/office/drawing/2014/main" id="{907E69CD-91C0-4CDD-9EC1-4FFE4904A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1824" y="3927475"/>
              <a:ext cx="1884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2017 BAC RED KX984131 8754</a:t>
              </a:r>
              <a:endParaRPr lang="en-US" altLang="en-US" sz="1700"/>
            </a:p>
          </p:txBody>
        </p:sp>
        <p:sp>
          <p:nvSpPr>
            <p:cNvPr id="52" name="Freeform 49">
              <a:extLst>
                <a:ext uri="{FF2B5EF4-FFF2-40B4-BE49-F238E27FC236}">
                  <a16:creationId xmlns:a16="http://schemas.microsoft.com/office/drawing/2014/main" id="{E49327D5-DD7F-4A3C-99CB-AAE4B16D2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5738" y="3998913"/>
              <a:ext cx="442912" cy="257175"/>
            </a:xfrm>
            <a:custGeom>
              <a:avLst/>
              <a:gdLst>
                <a:gd name="T0" fmla="*/ 0 w 279"/>
                <a:gd name="T1" fmla="*/ 162 h 162"/>
                <a:gd name="T2" fmla="*/ 0 w 279"/>
                <a:gd name="T3" fmla="*/ 0 h 162"/>
                <a:gd name="T4" fmla="*/ 279 w 279"/>
                <a:gd name="T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" h="162">
                  <a:moveTo>
                    <a:pt x="0" y="162"/>
                  </a:moveTo>
                  <a:lnTo>
                    <a:pt x="0" y="0"/>
                  </a:lnTo>
                  <a:lnTo>
                    <a:pt x="27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3" name="Rectangle 50">
              <a:extLst>
                <a:ext uri="{FF2B5EF4-FFF2-40B4-BE49-F238E27FC236}">
                  <a16:creationId xmlns:a16="http://schemas.microsoft.com/office/drawing/2014/main" id="{D4AE14C5-FAF4-4A35-86AD-DB79C4FA9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5963" y="4137025"/>
              <a:ext cx="218008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Ba candidate division MBT9175187</a:t>
              </a:r>
              <a:endParaRPr lang="en-US" altLang="en-US" sz="1700"/>
            </a:p>
          </p:txBody>
        </p:sp>
        <p:sp>
          <p:nvSpPr>
            <p:cNvPr id="54" name="Freeform 51">
              <a:extLst>
                <a:ext uri="{FF2B5EF4-FFF2-40B4-BE49-F238E27FC236}">
                  <a16:creationId xmlns:a16="http://schemas.microsoft.com/office/drawing/2014/main" id="{D7D2E184-148D-41CF-BD85-590847B20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8138" y="4208463"/>
              <a:ext cx="374650" cy="100013"/>
            </a:xfrm>
            <a:custGeom>
              <a:avLst/>
              <a:gdLst>
                <a:gd name="T0" fmla="*/ 0 w 236"/>
                <a:gd name="T1" fmla="*/ 63 h 63"/>
                <a:gd name="T2" fmla="*/ 0 w 236"/>
                <a:gd name="T3" fmla="*/ 0 h 63"/>
                <a:gd name="T4" fmla="*/ 236 w 236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6" h="63">
                  <a:moveTo>
                    <a:pt x="0" y="63"/>
                  </a:moveTo>
                  <a:lnTo>
                    <a:pt x="0" y="0"/>
                  </a:lnTo>
                  <a:lnTo>
                    <a:pt x="23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5" name="Rectangle 52">
              <a:extLst>
                <a:ext uri="{FF2B5EF4-FFF2-40B4-BE49-F238E27FC236}">
                  <a16:creationId xmlns:a16="http://schemas.microsoft.com/office/drawing/2014/main" id="{3A7365E0-C567-417A-BDF4-402AC37D0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000" y="4346574"/>
              <a:ext cx="34832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2017 B en uncultured bacterium APG79844 KX984138 2997</a:t>
              </a:r>
              <a:endParaRPr lang="en-US" altLang="en-US" sz="1700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50B3BE8D-5F88-4078-A055-4E93C2260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8138" y="4316413"/>
              <a:ext cx="292100" cy="100013"/>
            </a:xfrm>
            <a:custGeom>
              <a:avLst/>
              <a:gdLst>
                <a:gd name="T0" fmla="*/ 0 w 184"/>
                <a:gd name="T1" fmla="*/ 0 h 63"/>
                <a:gd name="T2" fmla="*/ 0 w 184"/>
                <a:gd name="T3" fmla="*/ 63 h 63"/>
                <a:gd name="T4" fmla="*/ 184 w 184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4" h="63">
                  <a:moveTo>
                    <a:pt x="0" y="0"/>
                  </a:moveTo>
                  <a:lnTo>
                    <a:pt x="0" y="63"/>
                  </a:lnTo>
                  <a:lnTo>
                    <a:pt x="184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0CAACE1E-D3CC-4849-9181-EA6E9CD13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763" y="4313238"/>
              <a:ext cx="79375" cy="204788"/>
            </a:xfrm>
            <a:custGeom>
              <a:avLst/>
              <a:gdLst>
                <a:gd name="T0" fmla="*/ 0 w 50"/>
                <a:gd name="T1" fmla="*/ 129 h 129"/>
                <a:gd name="T2" fmla="*/ 0 w 50"/>
                <a:gd name="T3" fmla="*/ 0 h 129"/>
                <a:gd name="T4" fmla="*/ 50 w 50"/>
                <a:gd name="T5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129">
                  <a:moveTo>
                    <a:pt x="0" y="129"/>
                  </a:moveTo>
                  <a:lnTo>
                    <a:pt x="0" y="0"/>
                  </a:lnTo>
                  <a:lnTo>
                    <a:pt x="5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58" name="Rectangle 55">
              <a:extLst>
                <a:ext uri="{FF2B5EF4-FFF2-40B4-BE49-F238E27FC236}">
                  <a16:creationId xmlns:a16="http://schemas.microsoft.com/office/drawing/2014/main" id="{84A22C6A-D6CA-4635-AF93-D7EBA7F84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300" y="4556125"/>
              <a:ext cx="266475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Te Brevibacillus antibioticus WP 137033716</a:t>
              </a:r>
              <a:endParaRPr lang="en-US" altLang="en-US" sz="1700"/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531A231B-7C1E-4232-96B7-6A213AB97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7663" y="4625975"/>
              <a:ext cx="398462" cy="101600"/>
            </a:xfrm>
            <a:custGeom>
              <a:avLst/>
              <a:gdLst>
                <a:gd name="T0" fmla="*/ 0 w 251"/>
                <a:gd name="T1" fmla="*/ 64 h 64"/>
                <a:gd name="T2" fmla="*/ 0 w 251"/>
                <a:gd name="T3" fmla="*/ 0 h 64"/>
                <a:gd name="T4" fmla="*/ 251 w 251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1" h="64">
                  <a:moveTo>
                    <a:pt x="0" y="64"/>
                  </a:moveTo>
                  <a:lnTo>
                    <a:pt x="0" y="0"/>
                  </a:lnTo>
                  <a:lnTo>
                    <a:pt x="251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0" name="Rectangle 57">
              <a:extLst>
                <a:ext uri="{FF2B5EF4-FFF2-40B4-BE49-F238E27FC236}">
                  <a16:creationId xmlns:a16="http://schemas.microsoft.com/office/drawing/2014/main" id="{A58E02D0-3CBD-47CD-A665-7A19A6A1C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9288" y="4765674"/>
              <a:ext cx="334367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2017 B Te Brevibacillus EJL42505 AKKB01000094 13935</a:t>
              </a:r>
              <a:endParaRPr lang="en-US" altLang="en-US" sz="1700"/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477F359E-8FEF-4903-807D-2B8579BD2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7663" y="4735513"/>
              <a:ext cx="296862" cy="100013"/>
            </a:xfrm>
            <a:custGeom>
              <a:avLst/>
              <a:gdLst>
                <a:gd name="T0" fmla="*/ 0 w 187"/>
                <a:gd name="T1" fmla="*/ 0 h 63"/>
                <a:gd name="T2" fmla="*/ 0 w 187"/>
                <a:gd name="T3" fmla="*/ 63 h 63"/>
                <a:gd name="T4" fmla="*/ 187 w 187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63">
                  <a:moveTo>
                    <a:pt x="0" y="0"/>
                  </a:moveTo>
                  <a:lnTo>
                    <a:pt x="0" y="63"/>
                  </a:lnTo>
                  <a:lnTo>
                    <a:pt x="187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19C30ECA-6AEF-46A7-8B9B-305902574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763" y="4525963"/>
              <a:ext cx="88900" cy="204788"/>
            </a:xfrm>
            <a:custGeom>
              <a:avLst/>
              <a:gdLst>
                <a:gd name="T0" fmla="*/ 0 w 56"/>
                <a:gd name="T1" fmla="*/ 0 h 129"/>
                <a:gd name="T2" fmla="*/ 0 w 56"/>
                <a:gd name="T3" fmla="*/ 129 h 129"/>
                <a:gd name="T4" fmla="*/ 56 w 56"/>
                <a:gd name="T5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129">
                  <a:moveTo>
                    <a:pt x="0" y="0"/>
                  </a:moveTo>
                  <a:lnTo>
                    <a:pt x="0" y="129"/>
                  </a:lnTo>
                  <a:lnTo>
                    <a:pt x="56" y="129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DA55DCB1-1155-4B50-9173-67B97155B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5738" y="4264025"/>
              <a:ext cx="73025" cy="257175"/>
            </a:xfrm>
            <a:custGeom>
              <a:avLst/>
              <a:gdLst>
                <a:gd name="T0" fmla="*/ 0 w 46"/>
                <a:gd name="T1" fmla="*/ 0 h 162"/>
                <a:gd name="T2" fmla="*/ 0 w 46"/>
                <a:gd name="T3" fmla="*/ 162 h 162"/>
                <a:gd name="T4" fmla="*/ 46 w 46"/>
                <a:gd name="T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62">
                  <a:moveTo>
                    <a:pt x="0" y="0"/>
                  </a:moveTo>
                  <a:lnTo>
                    <a:pt x="0" y="162"/>
                  </a:lnTo>
                  <a:lnTo>
                    <a:pt x="46" y="162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7621EFA7-EFAF-4264-9B17-8028103A89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50" y="3095625"/>
              <a:ext cx="115887" cy="1165225"/>
            </a:xfrm>
            <a:custGeom>
              <a:avLst/>
              <a:gdLst>
                <a:gd name="T0" fmla="*/ 0 w 73"/>
                <a:gd name="T1" fmla="*/ 0 h 734"/>
                <a:gd name="T2" fmla="*/ 0 w 73"/>
                <a:gd name="T3" fmla="*/ 734 h 734"/>
                <a:gd name="T4" fmla="*/ 73 w 73"/>
                <a:gd name="T5" fmla="*/ 734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734">
                  <a:moveTo>
                    <a:pt x="0" y="0"/>
                  </a:moveTo>
                  <a:lnTo>
                    <a:pt x="0" y="734"/>
                  </a:lnTo>
                  <a:lnTo>
                    <a:pt x="73" y="73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60236AF3-BA1B-4F5A-B078-D6D255549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800" y="3090863"/>
              <a:ext cx="273050" cy="1281113"/>
            </a:xfrm>
            <a:custGeom>
              <a:avLst/>
              <a:gdLst>
                <a:gd name="T0" fmla="*/ 0 w 172"/>
                <a:gd name="T1" fmla="*/ 807 h 807"/>
                <a:gd name="T2" fmla="*/ 0 w 172"/>
                <a:gd name="T3" fmla="*/ 0 h 807"/>
                <a:gd name="T4" fmla="*/ 172 w 172"/>
                <a:gd name="T5" fmla="*/ 0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2" h="807">
                  <a:moveTo>
                    <a:pt x="0" y="807"/>
                  </a:moveTo>
                  <a:lnTo>
                    <a:pt x="0" y="0"/>
                  </a:lnTo>
                  <a:lnTo>
                    <a:pt x="172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6" name="Rectangle 63">
              <a:extLst>
                <a:ext uri="{FF2B5EF4-FFF2-40B4-BE49-F238E27FC236}">
                  <a16:creationId xmlns:a16="http://schemas.microsoft.com/office/drawing/2014/main" id="{044733FB-42BB-4742-AF0B-8DDBEB827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3824" y="4975225"/>
              <a:ext cx="224420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chemeClr val="accent2"/>
                  </a:solidFill>
                </a:rPr>
                <a:t> V Ba Thermus phage </a:t>
              </a:r>
              <a:r>
                <a:rPr lang="en-US" altLang="en-US" sz="850" dirty="0" err="1">
                  <a:solidFill>
                    <a:schemeClr val="accent2"/>
                  </a:solidFill>
                </a:rPr>
                <a:t>phiKo</a:t>
              </a:r>
              <a:r>
                <a:rPr lang="en-US" altLang="en-US" sz="850" dirty="0">
                  <a:solidFill>
                    <a:schemeClr val="accent2"/>
                  </a:solidFill>
                </a:rPr>
                <a:t> AYJ74688</a:t>
              </a:r>
              <a:endParaRPr lang="en-US" altLang="en-US" sz="1700" dirty="0">
                <a:solidFill>
                  <a:schemeClr val="accent2"/>
                </a:solidFill>
              </a:endParaRPr>
            </a:p>
          </p:txBody>
        </p:sp>
        <p:sp>
          <p:nvSpPr>
            <p:cNvPr id="67" name="Freeform 64">
              <a:extLst>
                <a:ext uri="{FF2B5EF4-FFF2-40B4-BE49-F238E27FC236}">
                  <a16:creationId xmlns:a16="http://schemas.microsoft.com/office/drawing/2014/main" id="{BEF58A8A-D383-4452-B4B6-A9B07891B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5045075"/>
              <a:ext cx="776287" cy="100013"/>
            </a:xfrm>
            <a:custGeom>
              <a:avLst/>
              <a:gdLst>
                <a:gd name="T0" fmla="*/ 0 w 489"/>
                <a:gd name="T1" fmla="*/ 63 h 63"/>
                <a:gd name="T2" fmla="*/ 0 w 489"/>
                <a:gd name="T3" fmla="*/ 0 h 63"/>
                <a:gd name="T4" fmla="*/ 489 w 489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9" h="63">
                  <a:moveTo>
                    <a:pt x="0" y="63"/>
                  </a:moveTo>
                  <a:lnTo>
                    <a:pt x="0" y="0"/>
                  </a:lnTo>
                  <a:lnTo>
                    <a:pt x="48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68" name="Rectangle 65">
              <a:extLst>
                <a:ext uri="{FF2B5EF4-FFF2-40B4-BE49-F238E27FC236}">
                  <a16:creationId xmlns:a16="http://schemas.microsoft.com/office/drawing/2014/main" id="{C2D6C54F-114C-430A-AA24-FFFC84CAC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4" y="5184774"/>
              <a:ext cx="223100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E Op Wuchereria bancrofti VDM09665</a:t>
              </a:r>
              <a:endParaRPr lang="en-US" altLang="en-US" sz="1700"/>
            </a:p>
          </p:txBody>
        </p:sp>
        <p:sp>
          <p:nvSpPr>
            <p:cNvPr id="69" name="Freeform 66">
              <a:extLst>
                <a:ext uri="{FF2B5EF4-FFF2-40B4-BE49-F238E27FC236}">
                  <a16:creationId xmlns:a16="http://schemas.microsoft.com/office/drawing/2014/main" id="{216A1DCE-81D0-415E-9B19-0AAB8017A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5154613"/>
              <a:ext cx="622300" cy="100013"/>
            </a:xfrm>
            <a:custGeom>
              <a:avLst/>
              <a:gdLst>
                <a:gd name="T0" fmla="*/ 0 w 392"/>
                <a:gd name="T1" fmla="*/ 0 h 63"/>
                <a:gd name="T2" fmla="*/ 0 w 392"/>
                <a:gd name="T3" fmla="*/ 63 h 63"/>
                <a:gd name="T4" fmla="*/ 392 w 392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2" h="63">
                  <a:moveTo>
                    <a:pt x="0" y="0"/>
                  </a:moveTo>
                  <a:lnTo>
                    <a:pt x="0" y="63"/>
                  </a:lnTo>
                  <a:lnTo>
                    <a:pt x="392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0" name="Freeform 67">
              <a:extLst>
                <a:ext uri="{FF2B5EF4-FFF2-40B4-BE49-F238E27FC236}">
                  <a16:creationId xmlns:a16="http://schemas.microsoft.com/office/drawing/2014/main" id="{8CCCDDF3-541B-46B4-BD7F-2FB7B5A06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5149850"/>
              <a:ext cx="422275" cy="152400"/>
            </a:xfrm>
            <a:custGeom>
              <a:avLst/>
              <a:gdLst>
                <a:gd name="T0" fmla="*/ 0 w 266"/>
                <a:gd name="T1" fmla="*/ 96 h 96"/>
                <a:gd name="T2" fmla="*/ 0 w 266"/>
                <a:gd name="T3" fmla="*/ 0 h 96"/>
                <a:gd name="T4" fmla="*/ 266 w 266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6" h="96">
                  <a:moveTo>
                    <a:pt x="0" y="96"/>
                  </a:moveTo>
                  <a:lnTo>
                    <a:pt x="0" y="0"/>
                  </a:lnTo>
                  <a:lnTo>
                    <a:pt x="26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1" name="Rectangle 68">
              <a:extLst>
                <a:ext uri="{FF2B5EF4-FFF2-40B4-BE49-F238E27FC236}">
                  <a16:creationId xmlns:a16="http://schemas.microsoft.com/office/drawing/2014/main" id="{1FA09F4F-B100-447E-BFAB-1CCDE3A379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800" y="5394325"/>
              <a:ext cx="122394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C00000"/>
                  </a:solidFill>
                </a:rPr>
                <a:t> ERZ1304317 5267 3</a:t>
              </a:r>
              <a:endParaRPr lang="en-US" altLang="en-US" sz="1700">
                <a:solidFill>
                  <a:srgbClr val="C00000"/>
                </a:solidFill>
              </a:endParaRPr>
            </a:p>
          </p:txBody>
        </p:sp>
        <p:sp>
          <p:nvSpPr>
            <p:cNvPr id="72" name="Freeform 69">
              <a:extLst>
                <a:ext uri="{FF2B5EF4-FFF2-40B4-BE49-F238E27FC236}">
                  <a16:creationId xmlns:a16="http://schemas.microsoft.com/office/drawing/2014/main" id="{809331E1-8F48-4337-B959-FEA93C2F8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5311775"/>
              <a:ext cx="615950" cy="152400"/>
            </a:xfrm>
            <a:custGeom>
              <a:avLst/>
              <a:gdLst>
                <a:gd name="T0" fmla="*/ 0 w 388"/>
                <a:gd name="T1" fmla="*/ 0 h 96"/>
                <a:gd name="T2" fmla="*/ 0 w 388"/>
                <a:gd name="T3" fmla="*/ 96 h 96"/>
                <a:gd name="T4" fmla="*/ 388 w 388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8" h="96">
                  <a:moveTo>
                    <a:pt x="0" y="0"/>
                  </a:moveTo>
                  <a:lnTo>
                    <a:pt x="0" y="96"/>
                  </a:lnTo>
                  <a:lnTo>
                    <a:pt x="388" y="9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3" name="Freeform 70">
              <a:extLst>
                <a:ext uri="{FF2B5EF4-FFF2-40B4-BE49-F238E27FC236}">
                  <a16:creationId xmlns:a16="http://schemas.microsoft.com/office/drawing/2014/main" id="{170E2D65-4C0A-4290-A379-92247D33D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6188" y="5307013"/>
              <a:ext cx="215900" cy="349250"/>
            </a:xfrm>
            <a:custGeom>
              <a:avLst/>
              <a:gdLst>
                <a:gd name="T0" fmla="*/ 0 w 136"/>
                <a:gd name="T1" fmla="*/ 220 h 220"/>
                <a:gd name="T2" fmla="*/ 0 w 136"/>
                <a:gd name="T3" fmla="*/ 0 h 220"/>
                <a:gd name="T4" fmla="*/ 136 w 136"/>
                <a:gd name="T5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20">
                  <a:moveTo>
                    <a:pt x="0" y="220"/>
                  </a:moveTo>
                  <a:lnTo>
                    <a:pt x="0" y="0"/>
                  </a:lnTo>
                  <a:lnTo>
                    <a:pt x="136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4" name="Rectangle 71">
              <a:extLst>
                <a:ext uri="{FF2B5EF4-FFF2-40B4-BE49-F238E27FC236}">
                  <a16:creationId xmlns:a16="http://schemas.microsoft.com/office/drawing/2014/main" id="{ADC85C4A-3344-40AA-B94C-B095443D7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1739" y="5603876"/>
              <a:ext cx="3560553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000000"/>
                  </a:solidFill>
                </a:rPr>
                <a:t> 2017 B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Te</a:t>
              </a:r>
              <a:r>
                <a:rPr lang="en-US" altLang="en-US" sz="850" dirty="0">
                  <a:solidFill>
                    <a:srgbClr val="000000"/>
                  </a:solidFill>
                </a:rPr>
                <a:t>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Sulfobacillus</a:t>
              </a:r>
              <a:r>
                <a:rPr lang="en-US" altLang="en-US" sz="850" dirty="0">
                  <a:solidFill>
                    <a:srgbClr val="000000"/>
                  </a:solidFill>
                </a:rPr>
                <a:t>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thermosulfidooxidans</a:t>
              </a:r>
              <a:r>
                <a:rPr lang="en-US" altLang="en-US" sz="850" dirty="0">
                  <a:solidFill>
                    <a:srgbClr val="000000"/>
                  </a:solidFill>
                </a:rPr>
                <a:t> WP 020374112</a:t>
              </a:r>
              <a:endParaRPr lang="en-US" altLang="en-US" sz="1700" dirty="0"/>
            </a:p>
          </p:txBody>
        </p:sp>
        <p:sp>
          <p:nvSpPr>
            <p:cNvPr id="75" name="Freeform 72">
              <a:extLst>
                <a:ext uri="{FF2B5EF4-FFF2-40B4-BE49-F238E27FC236}">
                  <a16:creationId xmlns:a16="http://schemas.microsoft.com/office/drawing/2014/main" id="{F8E46061-FAB4-479E-BEFE-CDD031612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5673725"/>
              <a:ext cx="149225" cy="100013"/>
            </a:xfrm>
            <a:custGeom>
              <a:avLst/>
              <a:gdLst>
                <a:gd name="T0" fmla="*/ 0 w 94"/>
                <a:gd name="T1" fmla="*/ 63 h 63"/>
                <a:gd name="T2" fmla="*/ 0 w 94"/>
                <a:gd name="T3" fmla="*/ 0 h 63"/>
                <a:gd name="T4" fmla="*/ 94 w 94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63">
                  <a:moveTo>
                    <a:pt x="0" y="63"/>
                  </a:move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6" name="Rectangle 73">
              <a:extLst>
                <a:ext uri="{FF2B5EF4-FFF2-40B4-BE49-F238E27FC236}">
                  <a16:creationId xmlns:a16="http://schemas.microsoft.com/office/drawing/2014/main" id="{DA59FB3B-D512-4EA0-812C-7F134B449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6175" y="5811838"/>
              <a:ext cx="198583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Te Sulfobacillus WP 103374636</a:t>
              </a:r>
              <a:endParaRPr lang="en-US" altLang="en-US" sz="1700"/>
            </a:p>
          </p:txBody>
        </p:sp>
        <p:sp>
          <p:nvSpPr>
            <p:cNvPr id="77" name="Freeform 74">
              <a:extLst>
                <a:ext uri="{FF2B5EF4-FFF2-40B4-BE49-F238E27FC236}">
                  <a16:creationId xmlns:a16="http://schemas.microsoft.com/office/drawing/2014/main" id="{956CC8ED-1F6C-44A4-996F-ED1FD7D93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5781675"/>
              <a:ext cx="95250" cy="101600"/>
            </a:xfrm>
            <a:custGeom>
              <a:avLst/>
              <a:gdLst>
                <a:gd name="T0" fmla="*/ 0 w 60"/>
                <a:gd name="T1" fmla="*/ 0 h 64"/>
                <a:gd name="T2" fmla="*/ 0 w 60"/>
                <a:gd name="T3" fmla="*/ 64 h 64"/>
                <a:gd name="T4" fmla="*/ 60 w 60"/>
                <a:gd name="T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64">
                  <a:moveTo>
                    <a:pt x="0" y="0"/>
                  </a:moveTo>
                  <a:lnTo>
                    <a:pt x="0" y="64"/>
                  </a:lnTo>
                  <a:lnTo>
                    <a:pt x="60" y="6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50C829FF-B4D0-4890-B51F-173B995A5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138" y="5778500"/>
              <a:ext cx="74612" cy="230188"/>
            </a:xfrm>
            <a:custGeom>
              <a:avLst/>
              <a:gdLst>
                <a:gd name="T0" fmla="*/ 0 w 47"/>
                <a:gd name="T1" fmla="*/ 145 h 145"/>
                <a:gd name="T2" fmla="*/ 0 w 47"/>
                <a:gd name="T3" fmla="*/ 0 h 145"/>
                <a:gd name="T4" fmla="*/ 47 w 47"/>
                <a:gd name="T5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145">
                  <a:moveTo>
                    <a:pt x="0" y="145"/>
                  </a:moveTo>
                  <a:lnTo>
                    <a:pt x="0" y="0"/>
                  </a:lnTo>
                  <a:lnTo>
                    <a:pt x="4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79" name="Rectangle 76">
              <a:extLst>
                <a:ext uri="{FF2B5EF4-FFF2-40B4-BE49-F238E27FC236}">
                  <a16:creationId xmlns:a16="http://schemas.microsoft.com/office/drawing/2014/main" id="{D428C278-0955-44FA-9176-285826C81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5075" y="6021388"/>
              <a:ext cx="244976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Te Sulfobacillus benefaciens PSR33025</a:t>
              </a:r>
              <a:endParaRPr lang="en-US" altLang="en-US" sz="1700"/>
            </a:p>
          </p:txBody>
        </p:sp>
        <p:sp>
          <p:nvSpPr>
            <p:cNvPr id="80" name="Freeform 77">
              <a:extLst>
                <a:ext uri="{FF2B5EF4-FFF2-40B4-BE49-F238E27FC236}">
                  <a16:creationId xmlns:a16="http://schemas.microsoft.com/office/drawing/2014/main" id="{A567C040-891D-4E8C-B082-C1AE26881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813" y="6092825"/>
              <a:ext cx="190500" cy="152400"/>
            </a:xfrm>
            <a:custGeom>
              <a:avLst/>
              <a:gdLst>
                <a:gd name="T0" fmla="*/ 0 w 120"/>
                <a:gd name="T1" fmla="*/ 96 h 96"/>
                <a:gd name="T2" fmla="*/ 0 w 120"/>
                <a:gd name="T3" fmla="*/ 0 h 96"/>
                <a:gd name="T4" fmla="*/ 120 w 120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96">
                  <a:moveTo>
                    <a:pt x="0" y="96"/>
                  </a:moveTo>
                  <a:lnTo>
                    <a:pt x="0" y="0"/>
                  </a:lnTo>
                  <a:lnTo>
                    <a:pt x="120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1" name="Rectangle 78">
              <a:extLst>
                <a:ext uri="{FF2B5EF4-FFF2-40B4-BE49-F238E27FC236}">
                  <a16:creationId xmlns:a16="http://schemas.microsoft.com/office/drawing/2014/main" id="{FCED3572-281A-4543-A581-F20585571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4600" y="6230938"/>
              <a:ext cx="237055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Te Sulfobacillus acidophilus AEJ41352</a:t>
              </a:r>
              <a:endParaRPr lang="en-US" altLang="en-US" sz="1700"/>
            </a:p>
          </p:txBody>
        </p:sp>
        <p:sp>
          <p:nvSpPr>
            <p:cNvPr id="82" name="Freeform 79">
              <a:extLst>
                <a:ext uri="{FF2B5EF4-FFF2-40B4-BE49-F238E27FC236}">
                  <a16:creationId xmlns:a16="http://schemas.microsoft.com/office/drawing/2014/main" id="{85794546-A124-44D1-B412-A3A15D650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6300788"/>
              <a:ext cx="139700" cy="101600"/>
            </a:xfrm>
            <a:custGeom>
              <a:avLst/>
              <a:gdLst>
                <a:gd name="T0" fmla="*/ 0 w 88"/>
                <a:gd name="T1" fmla="*/ 64 h 64"/>
                <a:gd name="T2" fmla="*/ 0 w 88"/>
                <a:gd name="T3" fmla="*/ 0 h 64"/>
                <a:gd name="T4" fmla="*/ 88 w 88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64">
                  <a:moveTo>
                    <a:pt x="0" y="64"/>
                  </a:moveTo>
                  <a:lnTo>
                    <a:pt x="0" y="0"/>
                  </a:lnTo>
                  <a:lnTo>
                    <a:pt x="88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3" name="Rectangle 80">
              <a:extLst>
                <a:ext uri="{FF2B5EF4-FFF2-40B4-BE49-F238E27FC236}">
                  <a16:creationId xmlns:a16="http://schemas.microsoft.com/office/drawing/2014/main" id="{CFB98420-8D40-4D44-AF7C-3386E241E7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4600" y="6440488"/>
              <a:ext cx="198583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B Te Sulfobacillus WP 169101821</a:t>
              </a:r>
              <a:endParaRPr lang="en-US" altLang="en-US" sz="1700"/>
            </a:p>
          </p:txBody>
        </p:sp>
        <p:sp>
          <p:nvSpPr>
            <p:cNvPr id="84" name="Freeform 81">
              <a:extLst>
                <a:ext uri="{FF2B5EF4-FFF2-40B4-BE49-F238E27FC236}">
                  <a16:creationId xmlns:a16="http://schemas.microsoft.com/office/drawing/2014/main" id="{CADC4C71-414D-4FCB-85A8-81619BF47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6410325"/>
              <a:ext cx="139700" cy="100013"/>
            </a:xfrm>
            <a:custGeom>
              <a:avLst/>
              <a:gdLst>
                <a:gd name="T0" fmla="*/ 0 w 88"/>
                <a:gd name="T1" fmla="*/ 0 h 63"/>
                <a:gd name="T2" fmla="*/ 0 w 88"/>
                <a:gd name="T3" fmla="*/ 63 h 63"/>
                <a:gd name="T4" fmla="*/ 88 w 88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63">
                  <a:moveTo>
                    <a:pt x="0" y="0"/>
                  </a:moveTo>
                  <a:lnTo>
                    <a:pt x="0" y="63"/>
                  </a:lnTo>
                  <a:lnTo>
                    <a:pt x="88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5" name="Freeform 82">
              <a:extLst>
                <a:ext uri="{FF2B5EF4-FFF2-40B4-BE49-F238E27FC236}">
                  <a16:creationId xmlns:a16="http://schemas.microsoft.com/office/drawing/2014/main" id="{A5361242-E1FC-4C7B-AD8D-CA3855CDB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813" y="6253163"/>
              <a:ext cx="61912" cy="152400"/>
            </a:xfrm>
            <a:custGeom>
              <a:avLst/>
              <a:gdLst>
                <a:gd name="T0" fmla="*/ 0 w 39"/>
                <a:gd name="T1" fmla="*/ 0 h 96"/>
                <a:gd name="T2" fmla="*/ 0 w 39"/>
                <a:gd name="T3" fmla="*/ 96 h 96"/>
                <a:gd name="T4" fmla="*/ 39 w 39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6">
                  <a:moveTo>
                    <a:pt x="0" y="0"/>
                  </a:moveTo>
                  <a:lnTo>
                    <a:pt x="0" y="96"/>
                  </a:lnTo>
                  <a:lnTo>
                    <a:pt x="39" y="9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6" name="Freeform 83">
              <a:extLst>
                <a:ext uri="{FF2B5EF4-FFF2-40B4-BE49-F238E27FC236}">
                  <a16:creationId xmlns:a16="http://schemas.microsoft.com/office/drawing/2014/main" id="{821E8230-31AA-4C52-94A1-68B54C7AB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138" y="6018213"/>
              <a:ext cx="66675" cy="230188"/>
            </a:xfrm>
            <a:custGeom>
              <a:avLst/>
              <a:gdLst>
                <a:gd name="T0" fmla="*/ 0 w 42"/>
                <a:gd name="T1" fmla="*/ 0 h 145"/>
                <a:gd name="T2" fmla="*/ 0 w 42"/>
                <a:gd name="T3" fmla="*/ 145 h 145"/>
                <a:gd name="T4" fmla="*/ 42 w 42"/>
                <a:gd name="T5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145">
                  <a:moveTo>
                    <a:pt x="0" y="0"/>
                  </a:moveTo>
                  <a:lnTo>
                    <a:pt x="0" y="145"/>
                  </a:lnTo>
                  <a:lnTo>
                    <a:pt x="42" y="145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7" name="Freeform 84">
              <a:extLst>
                <a:ext uri="{FF2B5EF4-FFF2-40B4-BE49-F238E27FC236}">
                  <a16:creationId xmlns:a16="http://schemas.microsoft.com/office/drawing/2014/main" id="{3A32B1FF-5B4D-458C-A862-8B434AE5E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6188" y="5664200"/>
              <a:ext cx="996950" cy="349250"/>
            </a:xfrm>
            <a:custGeom>
              <a:avLst/>
              <a:gdLst>
                <a:gd name="T0" fmla="*/ 0 w 628"/>
                <a:gd name="T1" fmla="*/ 0 h 220"/>
                <a:gd name="T2" fmla="*/ 0 w 628"/>
                <a:gd name="T3" fmla="*/ 220 h 220"/>
                <a:gd name="T4" fmla="*/ 628 w 628"/>
                <a:gd name="T5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8" h="220">
                  <a:moveTo>
                    <a:pt x="0" y="0"/>
                  </a:moveTo>
                  <a:lnTo>
                    <a:pt x="0" y="220"/>
                  </a:lnTo>
                  <a:lnTo>
                    <a:pt x="628" y="22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id="{43EFAC76-A95C-4780-B368-C5E4456D0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800" y="4379913"/>
              <a:ext cx="179387" cy="1281113"/>
            </a:xfrm>
            <a:custGeom>
              <a:avLst/>
              <a:gdLst>
                <a:gd name="T0" fmla="*/ 0 w 113"/>
                <a:gd name="T1" fmla="*/ 0 h 807"/>
                <a:gd name="T2" fmla="*/ 0 w 113"/>
                <a:gd name="T3" fmla="*/ 807 h 807"/>
                <a:gd name="T4" fmla="*/ 113 w 113"/>
                <a:gd name="T5" fmla="*/ 807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807">
                  <a:moveTo>
                    <a:pt x="0" y="0"/>
                  </a:moveTo>
                  <a:lnTo>
                    <a:pt x="0" y="807"/>
                  </a:lnTo>
                  <a:lnTo>
                    <a:pt x="113" y="807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D7CEEB75-7EA9-42AF-9E19-45049399D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3" y="4375150"/>
              <a:ext cx="293687" cy="1258888"/>
            </a:xfrm>
            <a:custGeom>
              <a:avLst/>
              <a:gdLst>
                <a:gd name="T0" fmla="*/ 0 w 185"/>
                <a:gd name="T1" fmla="*/ 793 h 793"/>
                <a:gd name="T2" fmla="*/ 0 w 185"/>
                <a:gd name="T3" fmla="*/ 0 h 793"/>
                <a:gd name="T4" fmla="*/ 185 w 185"/>
                <a:gd name="T5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5" h="793">
                  <a:moveTo>
                    <a:pt x="0" y="793"/>
                  </a:moveTo>
                  <a:lnTo>
                    <a:pt x="0" y="0"/>
                  </a:lnTo>
                  <a:lnTo>
                    <a:pt x="18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0" name="Rectangle 87">
              <a:extLst>
                <a:ext uri="{FF2B5EF4-FFF2-40B4-BE49-F238E27FC236}">
                  <a16:creationId xmlns:a16="http://schemas.microsoft.com/office/drawing/2014/main" id="{9DACF836-4D22-42A3-B699-AD03E3DDB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3713" y="6650038"/>
              <a:ext cx="252520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2017 B en uncultured bacterium APG79854</a:t>
              </a:r>
              <a:endParaRPr lang="en-US" altLang="en-US" sz="1700"/>
            </a:p>
          </p:txBody>
        </p:sp>
        <p:sp>
          <p:nvSpPr>
            <p:cNvPr id="91" name="Freeform 88">
              <a:extLst>
                <a:ext uri="{FF2B5EF4-FFF2-40B4-BE49-F238E27FC236}">
                  <a16:creationId xmlns:a16="http://schemas.microsoft.com/office/drawing/2014/main" id="{4EDB8696-5739-4760-B09E-A0964C16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388" y="6719888"/>
              <a:ext cx="2214562" cy="179388"/>
            </a:xfrm>
            <a:custGeom>
              <a:avLst/>
              <a:gdLst>
                <a:gd name="T0" fmla="*/ 0 w 1395"/>
                <a:gd name="T1" fmla="*/ 113 h 113"/>
                <a:gd name="T2" fmla="*/ 0 w 1395"/>
                <a:gd name="T3" fmla="*/ 0 h 113"/>
                <a:gd name="T4" fmla="*/ 1395 w 1395"/>
                <a:gd name="T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5" h="113">
                  <a:moveTo>
                    <a:pt x="0" y="113"/>
                  </a:moveTo>
                  <a:lnTo>
                    <a:pt x="0" y="0"/>
                  </a:lnTo>
                  <a:lnTo>
                    <a:pt x="139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2" name="Rectangle 89">
              <a:extLst>
                <a:ext uri="{FF2B5EF4-FFF2-40B4-BE49-F238E27FC236}">
                  <a16:creationId xmlns:a16="http://schemas.microsoft.com/office/drawing/2014/main" id="{92ACFC7E-7662-4216-B25D-63F0E937D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00" y="6859588"/>
              <a:ext cx="2792998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2017 Alicyclobacillus NZ BCQV01000066 11264</a:t>
              </a:r>
              <a:endParaRPr lang="en-US" altLang="en-US" sz="1700"/>
            </a:p>
          </p:txBody>
        </p:sp>
        <p:sp>
          <p:nvSpPr>
            <p:cNvPr id="93" name="Freeform 90">
              <a:extLst>
                <a:ext uri="{FF2B5EF4-FFF2-40B4-BE49-F238E27FC236}">
                  <a16:creationId xmlns:a16="http://schemas.microsoft.com/office/drawing/2014/main" id="{BCB048F3-F85A-40C1-8CEF-D4FFE4ED5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325" y="6929438"/>
              <a:ext cx="1471612" cy="152400"/>
            </a:xfrm>
            <a:custGeom>
              <a:avLst/>
              <a:gdLst>
                <a:gd name="T0" fmla="*/ 0 w 927"/>
                <a:gd name="T1" fmla="*/ 96 h 96"/>
                <a:gd name="T2" fmla="*/ 0 w 927"/>
                <a:gd name="T3" fmla="*/ 0 h 96"/>
                <a:gd name="T4" fmla="*/ 927 w 927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7" h="96">
                  <a:moveTo>
                    <a:pt x="0" y="96"/>
                  </a:moveTo>
                  <a:lnTo>
                    <a:pt x="0" y="0"/>
                  </a:lnTo>
                  <a:lnTo>
                    <a:pt x="927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4" name="Rectangle 91">
              <a:extLst>
                <a:ext uri="{FF2B5EF4-FFF2-40B4-BE49-F238E27FC236}">
                  <a16:creationId xmlns:a16="http://schemas.microsoft.com/office/drawing/2014/main" id="{1F54A507-2E77-4B50-A043-08E1DF540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4063" y="7069138"/>
              <a:ext cx="257800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>
                  <a:solidFill>
                    <a:srgbClr val="000000"/>
                  </a:solidFill>
                </a:rPr>
                <a:t> 2017 Alicyclobacillus JXBW01000023 42929</a:t>
              </a:r>
              <a:endParaRPr lang="en-US" altLang="en-US" sz="1700"/>
            </a:p>
          </p:txBody>
        </p:sp>
        <p:sp>
          <p:nvSpPr>
            <p:cNvPr id="95" name="Freeform 92">
              <a:extLst>
                <a:ext uri="{FF2B5EF4-FFF2-40B4-BE49-F238E27FC236}">
                  <a16:creationId xmlns:a16="http://schemas.microsoft.com/office/drawing/2014/main" id="{871B3105-668C-444B-B8E6-8A1E32321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7138988"/>
              <a:ext cx="341312" cy="100013"/>
            </a:xfrm>
            <a:custGeom>
              <a:avLst/>
              <a:gdLst>
                <a:gd name="T0" fmla="*/ 0 w 215"/>
                <a:gd name="T1" fmla="*/ 63 h 63"/>
                <a:gd name="T2" fmla="*/ 0 w 215"/>
                <a:gd name="T3" fmla="*/ 0 h 63"/>
                <a:gd name="T4" fmla="*/ 215 w 215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" h="63">
                  <a:moveTo>
                    <a:pt x="0" y="63"/>
                  </a:moveTo>
                  <a:lnTo>
                    <a:pt x="0" y="0"/>
                  </a:lnTo>
                  <a:lnTo>
                    <a:pt x="215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6" name="Rectangle 93">
              <a:extLst>
                <a:ext uri="{FF2B5EF4-FFF2-40B4-BE49-F238E27FC236}">
                  <a16:creationId xmlns:a16="http://schemas.microsoft.com/office/drawing/2014/main" id="{400738D4-B663-4F33-9FA2-05EFB3950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2313" y="7278688"/>
              <a:ext cx="329464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50" dirty="0">
                  <a:solidFill>
                    <a:srgbClr val="000000"/>
                  </a:solidFill>
                </a:rPr>
                <a:t> 2017 B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Te</a:t>
              </a:r>
              <a:r>
                <a:rPr lang="en-US" altLang="en-US" sz="850" dirty="0">
                  <a:solidFill>
                    <a:srgbClr val="000000"/>
                  </a:solidFill>
                </a:rPr>
                <a:t> Alicyclobacillus </a:t>
              </a:r>
              <a:r>
                <a:rPr lang="en-US" altLang="en-US" sz="850" dirty="0" err="1">
                  <a:solidFill>
                    <a:srgbClr val="000000"/>
                  </a:solidFill>
                </a:rPr>
                <a:t>acidoterrestris</a:t>
              </a:r>
              <a:r>
                <a:rPr lang="en-US" altLang="en-US" sz="850" dirty="0">
                  <a:solidFill>
                    <a:srgbClr val="000000"/>
                  </a:solidFill>
                </a:rPr>
                <a:t> WP 021297460</a:t>
              </a:r>
              <a:endParaRPr lang="en-US" altLang="en-US" sz="1700" dirty="0"/>
            </a:p>
          </p:txBody>
        </p:sp>
        <p:sp>
          <p:nvSpPr>
            <p:cNvPr id="97" name="Freeform 94">
              <a:extLst>
                <a:ext uri="{FF2B5EF4-FFF2-40B4-BE49-F238E27FC236}">
                  <a16:creationId xmlns:a16="http://schemas.microsoft.com/office/drawing/2014/main" id="{37199D47-6E54-4B4A-9401-5979ABC45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7248525"/>
              <a:ext cx="311150" cy="100013"/>
            </a:xfrm>
            <a:custGeom>
              <a:avLst/>
              <a:gdLst>
                <a:gd name="T0" fmla="*/ 0 w 196"/>
                <a:gd name="T1" fmla="*/ 0 h 63"/>
                <a:gd name="T2" fmla="*/ 0 w 196"/>
                <a:gd name="T3" fmla="*/ 63 h 63"/>
                <a:gd name="T4" fmla="*/ 196 w 196"/>
                <a:gd name="T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6" h="63">
                  <a:moveTo>
                    <a:pt x="0" y="0"/>
                  </a:moveTo>
                  <a:lnTo>
                    <a:pt x="0" y="63"/>
                  </a:lnTo>
                  <a:lnTo>
                    <a:pt x="196" y="6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8" name="Freeform 95">
              <a:extLst>
                <a:ext uri="{FF2B5EF4-FFF2-40B4-BE49-F238E27FC236}">
                  <a16:creationId xmlns:a16="http://schemas.microsoft.com/office/drawing/2014/main" id="{84F16967-0796-47F2-BB61-F0424F444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325" y="7091363"/>
              <a:ext cx="601662" cy="152400"/>
            </a:xfrm>
            <a:custGeom>
              <a:avLst/>
              <a:gdLst>
                <a:gd name="T0" fmla="*/ 0 w 379"/>
                <a:gd name="T1" fmla="*/ 0 h 96"/>
                <a:gd name="T2" fmla="*/ 0 w 379"/>
                <a:gd name="T3" fmla="*/ 96 h 96"/>
                <a:gd name="T4" fmla="*/ 379 w 379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9" h="96">
                  <a:moveTo>
                    <a:pt x="0" y="0"/>
                  </a:moveTo>
                  <a:lnTo>
                    <a:pt x="0" y="96"/>
                  </a:lnTo>
                  <a:lnTo>
                    <a:pt x="379" y="96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99" name="Freeform 96">
              <a:extLst>
                <a:ext uri="{FF2B5EF4-FFF2-40B4-BE49-F238E27FC236}">
                  <a16:creationId xmlns:a16="http://schemas.microsoft.com/office/drawing/2014/main" id="{3B86A15E-1A18-444E-8330-89F8909E0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388" y="6907213"/>
              <a:ext cx="261937" cy="179388"/>
            </a:xfrm>
            <a:custGeom>
              <a:avLst/>
              <a:gdLst>
                <a:gd name="T0" fmla="*/ 0 w 165"/>
                <a:gd name="T1" fmla="*/ 0 h 113"/>
                <a:gd name="T2" fmla="*/ 0 w 165"/>
                <a:gd name="T3" fmla="*/ 113 h 113"/>
                <a:gd name="T4" fmla="*/ 165 w 165"/>
                <a:gd name="T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" h="113">
                  <a:moveTo>
                    <a:pt x="0" y="0"/>
                  </a:moveTo>
                  <a:lnTo>
                    <a:pt x="0" y="113"/>
                  </a:lnTo>
                  <a:lnTo>
                    <a:pt x="165" y="113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00" name="Freeform 97">
              <a:extLst>
                <a:ext uri="{FF2B5EF4-FFF2-40B4-BE49-F238E27FC236}">
                  <a16:creationId xmlns:a16="http://schemas.microsoft.com/office/drawing/2014/main" id="{184DF2D8-1764-4616-8C0B-57175BF21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3" y="5643563"/>
              <a:ext cx="41275" cy="1260475"/>
            </a:xfrm>
            <a:custGeom>
              <a:avLst/>
              <a:gdLst>
                <a:gd name="T0" fmla="*/ 0 w 26"/>
                <a:gd name="T1" fmla="*/ 0 h 794"/>
                <a:gd name="T2" fmla="*/ 0 w 26"/>
                <a:gd name="T3" fmla="*/ 794 h 794"/>
                <a:gd name="T4" fmla="*/ 26 w 26"/>
                <a:gd name="T5" fmla="*/ 794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794">
                  <a:moveTo>
                    <a:pt x="0" y="0"/>
                  </a:moveTo>
                  <a:lnTo>
                    <a:pt x="0" y="794"/>
                  </a:lnTo>
                  <a:lnTo>
                    <a:pt x="26" y="794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01" name="Freeform 98">
              <a:extLst>
                <a:ext uri="{FF2B5EF4-FFF2-40B4-BE49-F238E27FC236}">
                  <a16:creationId xmlns:a16="http://schemas.microsoft.com/office/drawing/2014/main" id="{C9A434EF-DF5C-4758-987A-83E5AE8CF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75" y="5638800"/>
              <a:ext cx="427037" cy="1008063"/>
            </a:xfrm>
            <a:custGeom>
              <a:avLst/>
              <a:gdLst>
                <a:gd name="T0" fmla="*/ 0 w 269"/>
                <a:gd name="T1" fmla="*/ 635 h 635"/>
                <a:gd name="T2" fmla="*/ 0 w 269"/>
                <a:gd name="T3" fmla="*/ 0 h 635"/>
                <a:gd name="T4" fmla="*/ 269 w 269"/>
                <a:gd name="T5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635">
                  <a:moveTo>
                    <a:pt x="0" y="635"/>
                  </a:moveTo>
                  <a:lnTo>
                    <a:pt x="0" y="0"/>
                  </a:lnTo>
                  <a:lnTo>
                    <a:pt x="269" y="0"/>
                  </a:lnTo>
                </a:path>
              </a:pathLst>
            </a:cu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02" name="Rectangle 99">
              <a:extLst>
                <a:ext uri="{FF2B5EF4-FFF2-40B4-BE49-F238E27FC236}">
                  <a16:creationId xmlns:a16="http://schemas.microsoft.com/office/drawing/2014/main" id="{8883209E-D1CA-4DE8-8F3D-7D3B84D363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1188" y="7597775"/>
              <a:ext cx="641201" cy="16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893">
                  <a:solidFill>
                    <a:srgbClr val="000000"/>
                  </a:solidFill>
                  <a:latin typeface="Tahoma" panose="020B0604030504040204" pitchFamily="34" charset="0"/>
                </a:rPr>
                <a:t> Toil group</a:t>
              </a:r>
              <a:endParaRPr lang="en-US" altLang="en-US" sz="2380"/>
            </a:p>
          </p:txBody>
        </p:sp>
        <p:sp>
          <p:nvSpPr>
            <p:cNvPr id="103" name="Freeform 100">
              <a:extLst>
                <a:ext uri="{FF2B5EF4-FFF2-40B4-BE49-F238E27FC236}">
                  <a16:creationId xmlns:a16="http://schemas.microsoft.com/office/drawing/2014/main" id="{97269F44-5A04-4361-9914-B6302B744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3" y="7461250"/>
              <a:ext cx="1104900" cy="401638"/>
            </a:xfrm>
            <a:custGeom>
              <a:avLst/>
              <a:gdLst>
                <a:gd name="T0" fmla="*/ 0 w 696"/>
                <a:gd name="T1" fmla="*/ 128 h 253"/>
                <a:gd name="T2" fmla="*/ 0 w 696"/>
                <a:gd name="T3" fmla="*/ 125 h 253"/>
                <a:gd name="T4" fmla="*/ 696 w 696"/>
                <a:gd name="T5" fmla="*/ 0 h 253"/>
                <a:gd name="T6" fmla="*/ 696 w 696"/>
                <a:gd name="T7" fmla="*/ 253 h 253"/>
                <a:gd name="T8" fmla="*/ 0 w 696"/>
                <a:gd name="T9" fmla="*/ 128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6" h="253">
                  <a:moveTo>
                    <a:pt x="0" y="128"/>
                  </a:moveTo>
                  <a:lnTo>
                    <a:pt x="0" y="125"/>
                  </a:lnTo>
                  <a:lnTo>
                    <a:pt x="696" y="0"/>
                  </a:lnTo>
                  <a:lnTo>
                    <a:pt x="696" y="253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04" name="Line 101">
              <a:extLst>
                <a:ext uri="{FF2B5EF4-FFF2-40B4-BE49-F238E27FC236}">
                  <a16:creationId xmlns:a16="http://schemas.microsoft.com/office/drawing/2014/main" id="{97443DE3-E7D1-4092-969F-5ED93960A6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838" y="7662863"/>
              <a:ext cx="419100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05" name="Line 102">
              <a:extLst>
                <a:ext uri="{FF2B5EF4-FFF2-40B4-BE49-F238E27FC236}">
                  <a16:creationId xmlns:a16="http://schemas.microsoft.com/office/drawing/2014/main" id="{CD41759F-1F01-489A-A414-2B4CE1E173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075" y="6654800"/>
              <a:ext cx="0" cy="1008063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06" name="Rectangle 103">
              <a:extLst>
                <a:ext uri="{FF2B5EF4-FFF2-40B4-BE49-F238E27FC236}">
                  <a16:creationId xmlns:a16="http://schemas.microsoft.com/office/drawing/2014/main" id="{A80F0A28-F2D5-4ABD-A639-6DBCBCAA3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0575" y="1450975"/>
              <a:ext cx="62235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0</a:t>
              </a:r>
              <a:endParaRPr lang="en-US" altLang="en-US" sz="1700"/>
            </a:p>
          </p:txBody>
        </p:sp>
        <p:sp>
          <p:nvSpPr>
            <p:cNvPr id="107" name="Rectangle 104">
              <a:extLst>
                <a:ext uri="{FF2B5EF4-FFF2-40B4-BE49-F238E27FC236}">
                  <a16:creationId xmlns:a16="http://schemas.microsoft.com/office/drawing/2014/main" id="{508F0508-B374-4D65-A6EA-7BD12C3D3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9925" y="20431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1700"/>
            </a:p>
          </p:txBody>
        </p:sp>
        <p:sp>
          <p:nvSpPr>
            <p:cNvPr id="108" name="Rectangle 105">
              <a:extLst>
                <a:ext uri="{FF2B5EF4-FFF2-40B4-BE49-F238E27FC236}">
                  <a16:creationId xmlns:a16="http://schemas.microsoft.com/office/drawing/2014/main" id="{F16825CA-2D41-49F6-9BE7-D31F530BE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9750" y="1660525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09" name="Rectangle 106">
              <a:extLst>
                <a:ext uri="{FF2B5EF4-FFF2-40B4-BE49-F238E27FC236}">
                  <a16:creationId xmlns:a16="http://schemas.microsoft.com/office/drawing/2014/main" id="{B6791935-9597-4A23-ACE2-FFE6757EB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3537" y="1922463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10" name="Rectangle 107">
              <a:extLst>
                <a:ext uri="{FF2B5EF4-FFF2-40B4-BE49-F238E27FC236}">
                  <a16:creationId xmlns:a16="http://schemas.microsoft.com/office/drawing/2014/main" id="{0FA9C4C1-09D2-416D-9E4A-3D645D64E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3675" y="2159001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76</a:t>
              </a:r>
              <a:endParaRPr lang="en-US" altLang="en-US" sz="1700"/>
            </a:p>
          </p:txBody>
        </p:sp>
        <p:sp>
          <p:nvSpPr>
            <p:cNvPr id="111" name="Rectangle 108">
              <a:extLst>
                <a:ext uri="{FF2B5EF4-FFF2-40B4-BE49-F238E27FC236}">
                  <a16:creationId xmlns:a16="http://schemas.microsoft.com/office/drawing/2014/main" id="{8A194740-5FE9-435D-9A3A-700513430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6850" y="41735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92</a:t>
              </a:r>
              <a:endParaRPr lang="en-US" altLang="en-US" sz="1700"/>
            </a:p>
          </p:txBody>
        </p:sp>
        <p:sp>
          <p:nvSpPr>
            <p:cNvPr id="112" name="Rectangle 109">
              <a:extLst>
                <a:ext uri="{FF2B5EF4-FFF2-40B4-BE49-F238E27FC236}">
                  <a16:creationId xmlns:a16="http://schemas.microsoft.com/office/drawing/2014/main" id="{07DDE72C-7B34-4F1F-9679-30770E835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4788" y="476408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21</a:t>
              </a:r>
              <a:endParaRPr lang="en-US" altLang="en-US" sz="1700"/>
            </a:p>
          </p:txBody>
        </p:sp>
        <p:sp>
          <p:nvSpPr>
            <p:cNvPr id="113" name="Rectangle 110">
              <a:extLst>
                <a:ext uri="{FF2B5EF4-FFF2-40B4-BE49-F238E27FC236}">
                  <a16:creationId xmlns:a16="http://schemas.microsoft.com/office/drawing/2014/main" id="{6658EE06-4E79-4B53-8F5B-E2558633A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888" y="45545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89</a:t>
              </a:r>
              <a:endParaRPr lang="en-US" altLang="en-US" sz="1700"/>
            </a:p>
          </p:txBody>
        </p:sp>
        <p:sp>
          <p:nvSpPr>
            <p:cNvPr id="114" name="Rectangle 111">
              <a:extLst>
                <a:ext uri="{FF2B5EF4-FFF2-40B4-BE49-F238E27FC236}">
                  <a16:creationId xmlns:a16="http://schemas.microsoft.com/office/drawing/2014/main" id="{CB9D3090-0227-4355-B02E-1E86FBE40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2863" y="4294187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94</a:t>
              </a:r>
              <a:endParaRPr lang="en-US" altLang="en-US" sz="1700"/>
            </a:p>
          </p:txBody>
        </p:sp>
        <p:sp>
          <p:nvSpPr>
            <p:cNvPr id="115" name="Rectangle 112">
              <a:extLst>
                <a:ext uri="{FF2B5EF4-FFF2-40B4-BE49-F238E27FC236}">
                  <a16:creationId xmlns:a16="http://schemas.microsoft.com/office/drawing/2014/main" id="{5860153B-9F00-4CC9-8593-CA9757C43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4875" y="5638800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89</a:t>
              </a:r>
              <a:endParaRPr lang="en-US" altLang="en-US" sz="1700"/>
            </a:p>
          </p:txBody>
        </p:sp>
        <p:sp>
          <p:nvSpPr>
            <p:cNvPr id="116" name="Rectangle 113">
              <a:extLst>
                <a:ext uri="{FF2B5EF4-FFF2-40B4-BE49-F238E27FC236}">
                  <a16:creationId xmlns:a16="http://schemas.microsoft.com/office/drawing/2014/main" id="{F9F102ED-B457-46B0-955D-738A440A7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0438" y="6438900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65</a:t>
              </a:r>
              <a:endParaRPr lang="en-US" altLang="en-US" sz="1700"/>
            </a:p>
          </p:txBody>
        </p:sp>
        <p:sp>
          <p:nvSpPr>
            <p:cNvPr id="117" name="Rectangle 114">
              <a:extLst>
                <a:ext uri="{FF2B5EF4-FFF2-40B4-BE49-F238E27FC236}">
                  <a16:creationId xmlns:a16="http://schemas.microsoft.com/office/drawing/2014/main" id="{6F0A68D0-104E-49BB-91C7-FC4870A40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6938" y="6283325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71</a:t>
              </a:r>
              <a:endParaRPr lang="en-US" altLang="en-US" sz="1700"/>
            </a:p>
          </p:txBody>
        </p:sp>
        <p:sp>
          <p:nvSpPr>
            <p:cNvPr id="118" name="Rectangle 115">
              <a:extLst>
                <a:ext uri="{FF2B5EF4-FFF2-40B4-BE49-F238E27FC236}">
                  <a16:creationId xmlns:a16="http://schemas.microsoft.com/office/drawing/2014/main" id="{FA5C5D67-226F-4B49-837F-2224D673B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9463" y="6046788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19" name="Rectangle 116">
              <a:extLst>
                <a:ext uri="{FF2B5EF4-FFF2-40B4-BE49-F238E27FC236}">
                  <a16:creationId xmlns:a16="http://schemas.microsoft.com/office/drawing/2014/main" id="{AF49DB50-0752-4D65-86AC-ED80720D7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1488" y="50117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98</a:t>
              </a:r>
              <a:endParaRPr lang="en-US" altLang="en-US" sz="1700"/>
            </a:p>
          </p:txBody>
        </p:sp>
        <p:sp>
          <p:nvSpPr>
            <p:cNvPr id="120" name="Rectangle 117">
              <a:extLst>
                <a:ext uri="{FF2B5EF4-FFF2-40B4-BE49-F238E27FC236}">
                  <a16:creationId xmlns:a16="http://schemas.microsoft.com/office/drawing/2014/main" id="{CE8FF438-46D4-4D7C-9897-2A8DCEADB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9213" y="516731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93</a:t>
              </a:r>
              <a:endParaRPr lang="en-US" altLang="en-US" sz="1700"/>
            </a:p>
          </p:txBody>
        </p:sp>
        <p:sp>
          <p:nvSpPr>
            <p:cNvPr id="121" name="Rectangle 118">
              <a:extLst>
                <a:ext uri="{FF2B5EF4-FFF2-40B4-BE49-F238E27FC236}">
                  <a16:creationId xmlns:a16="http://schemas.microsoft.com/office/drawing/2014/main" id="{38D613B2-E082-4BC4-8EE0-C8F05A270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3313" y="569436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66</a:t>
              </a:r>
              <a:endParaRPr lang="en-US" altLang="en-US" sz="1700"/>
            </a:p>
          </p:txBody>
        </p:sp>
        <p:sp>
          <p:nvSpPr>
            <p:cNvPr id="122" name="Rectangle 119">
              <a:extLst>
                <a:ext uri="{FF2B5EF4-FFF2-40B4-BE49-F238E27FC236}">
                  <a16:creationId xmlns:a16="http://schemas.microsoft.com/office/drawing/2014/main" id="{FF04576C-4C9A-4D63-AC5A-FEF886BCA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5113" y="7277100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99</a:t>
              </a:r>
              <a:endParaRPr lang="en-US" altLang="en-US" sz="1700"/>
            </a:p>
          </p:txBody>
        </p:sp>
        <p:sp>
          <p:nvSpPr>
            <p:cNvPr id="123" name="Rectangle 120">
              <a:extLst>
                <a:ext uri="{FF2B5EF4-FFF2-40B4-BE49-F238E27FC236}">
                  <a16:creationId xmlns:a16="http://schemas.microsoft.com/office/drawing/2014/main" id="{BC3093D2-7757-4BD1-8BCC-2C8482D23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450" y="71199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85</a:t>
              </a:r>
              <a:endParaRPr lang="en-US" altLang="en-US" sz="1700"/>
            </a:p>
          </p:txBody>
        </p:sp>
        <p:sp>
          <p:nvSpPr>
            <p:cNvPr id="124" name="Rectangle 121">
              <a:extLst>
                <a:ext uri="{FF2B5EF4-FFF2-40B4-BE49-F238E27FC236}">
                  <a16:creationId xmlns:a16="http://schemas.microsoft.com/office/drawing/2014/main" id="{D52CEBA4-A2E6-4C47-9989-81B982E08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513" y="6937375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31</a:t>
              </a:r>
              <a:endParaRPr lang="en-US" altLang="en-US" sz="1700"/>
            </a:p>
          </p:txBody>
        </p:sp>
        <p:sp>
          <p:nvSpPr>
            <p:cNvPr id="125" name="Rectangle 122">
              <a:extLst>
                <a:ext uri="{FF2B5EF4-FFF2-40B4-BE49-F238E27FC236}">
                  <a16:creationId xmlns:a16="http://schemas.microsoft.com/office/drawing/2014/main" id="{D48B5202-BB1B-4D19-B894-C78C91E49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024" y="5499100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26" name="Rectangle 123">
              <a:extLst>
                <a:ext uri="{FF2B5EF4-FFF2-40B4-BE49-F238E27FC236}">
                  <a16:creationId xmlns:a16="http://schemas.microsoft.com/office/drawing/2014/main" id="{27D1A177-A4BC-4C2E-90F3-53CB1443B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513" y="42370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79</a:t>
              </a:r>
              <a:endParaRPr lang="en-US" altLang="en-US" sz="1700"/>
            </a:p>
          </p:txBody>
        </p:sp>
        <p:sp>
          <p:nvSpPr>
            <p:cNvPr id="127" name="Rectangle 124">
              <a:extLst>
                <a:ext uri="{FF2B5EF4-FFF2-40B4-BE49-F238E27FC236}">
                  <a16:creationId xmlns:a16="http://schemas.microsoft.com/office/drawing/2014/main" id="{606CAEE2-D362-40F1-A23E-505F10277E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6975" y="2952750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96</a:t>
              </a:r>
              <a:endParaRPr lang="en-US" altLang="en-US" sz="1700"/>
            </a:p>
          </p:txBody>
        </p:sp>
        <p:sp>
          <p:nvSpPr>
            <p:cNvPr id="128" name="Rectangle 125">
              <a:extLst>
                <a:ext uri="{FF2B5EF4-FFF2-40B4-BE49-F238E27FC236}">
                  <a16:creationId xmlns:a16="http://schemas.microsoft.com/office/drawing/2014/main" id="{51DC5FCB-8939-4218-8481-A45484706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4475" y="89376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93</a:t>
              </a:r>
              <a:endParaRPr lang="en-US" altLang="en-US" sz="1700"/>
            </a:p>
          </p:txBody>
        </p:sp>
        <p:sp>
          <p:nvSpPr>
            <p:cNvPr id="129" name="Rectangle 126">
              <a:extLst>
                <a:ext uri="{FF2B5EF4-FFF2-40B4-BE49-F238E27FC236}">
                  <a16:creationId xmlns:a16="http://schemas.microsoft.com/office/drawing/2014/main" id="{E6C18042-4D32-49B3-989C-F3C0D15D4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015999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92</a:t>
              </a:r>
              <a:endParaRPr lang="en-US" altLang="en-US" sz="1700"/>
            </a:p>
          </p:txBody>
        </p:sp>
        <p:sp>
          <p:nvSpPr>
            <p:cNvPr id="130" name="Rectangle 127">
              <a:extLst>
                <a:ext uri="{FF2B5EF4-FFF2-40B4-BE49-F238E27FC236}">
                  <a16:creationId xmlns:a16="http://schemas.microsoft.com/office/drawing/2014/main" id="{430422DB-1A90-43A1-8D40-B0A393E9A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200" y="1785938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98</a:t>
              </a:r>
              <a:endParaRPr lang="en-US" altLang="en-US" sz="1700"/>
            </a:p>
          </p:txBody>
        </p:sp>
        <p:sp>
          <p:nvSpPr>
            <p:cNvPr id="131" name="Rectangle 128">
              <a:extLst>
                <a:ext uri="{FF2B5EF4-FFF2-40B4-BE49-F238E27FC236}">
                  <a16:creationId xmlns:a16="http://schemas.microsoft.com/office/drawing/2014/main" id="{54F9D654-2B38-49FB-9018-0FFA1FBC1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237" y="2730501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54</a:t>
              </a:r>
              <a:endParaRPr lang="en-US" altLang="en-US" sz="1700"/>
            </a:p>
          </p:txBody>
        </p:sp>
        <p:sp>
          <p:nvSpPr>
            <p:cNvPr id="132" name="Rectangle 129">
              <a:extLst>
                <a:ext uri="{FF2B5EF4-FFF2-40B4-BE49-F238E27FC236}">
                  <a16:creationId xmlns:a16="http://schemas.microsoft.com/office/drawing/2014/main" id="{DB1E2CD9-A735-4128-9343-357719874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6725" y="2708275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98</a:t>
              </a:r>
              <a:endParaRPr lang="en-US" altLang="en-US" sz="1700"/>
            </a:p>
          </p:txBody>
        </p:sp>
        <p:sp>
          <p:nvSpPr>
            <p:cNvPr id="133" name="Rectangle 130">
              <a:extLst>
                <a:ext uri="{FF2B5EF4-FFF2-40B4-BE49-F238E27FC236}">
                  <a16:creationId xmlns:a16="http://schemas.microsoft.com/office/drawing/2014/main" id="{532D78A0-E04B-4A1A-BCBF-5EDF2F987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0725" y="3717925"/>
              <a:ext cx="186704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100</a:t>
              </a:r>
              <a:endParaRPr lang="en-US" altLang="en-US" sz="1700"/>
            </a:p>
          </p:txBody>
        </p:sp>
        <p:sp>
          <p:nvSpPr>
            <p:cNvPr id="134" name="Rectangle 131">
              <a:extLst>
                <a:ext uri="{FF2B5EF4-FFF2-40B4-BE49-F238E27FC236}">
                  <a16:creationId xmlns:a16="http://schemas.microsoft.com/office/drawing/2014/main" id="{ACA4AB41-FDC1-441B-B52B-499546BFA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5113" y="3560763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47</a:t>
              </a:r>
              <a:endParaRPr lang="en-US" altLang="en-US" sz="1700"/>
            </a:p>
          </p:txBody>
        </p:sp>
        <p:sp>
          <p:nvSpPr>
            <p:cNvPr id="135" name="Rectangle 132">
              <a:extLst>
                <a:ext uri="{FF2B5EF4-FFF2-40B4-BE49-F238E27FC236}">
                  <a16:creationId xmlns:a16="http://schemas.microsoft.com/office/drawing/2014/main" id="{4B9DFAF2-68CC-4FEB-9C48-59CED8049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6375" y="3378200"/>
              <a:ext cx="124468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73</a:t>
              </a:r>
              <a:endParaRPr lang="en-US" altLang="en-US" sz="1700"/>
            </a:p>
          </p:txBody>
        </p:sp>
        <p:sp>
          <p:nvSpPr>
            <p:cNvPr id="136" name="Rectangle 133">
              <a:extLst>
                <a:ext uri="{FF2B5EF4-FFF2-40B4-BE49-F238E27FC236}">
                  <a16:creationId xmlns:a16="http://schemas.microsoft.com/office/drawing/2014/main" id="{E95202B1-539B-46FC-B9B9-6D7AB6914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7963" y="3128963"/>
              <a:ext cx="62235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Tahoma" panose="020B0604030504040204" pitchFamily="34" charset="0"/>
                </a:rPr>
                <a:t>3</a:t>
              </a:r>
              <a:endParaRPr lang="en-US" altLang="en-US" sz="1700"/>
            </a:p>
          </p:txBody>
        </p:sp>
        <p:sp>
          <p:nvSpPr>
            <p:cNvPr id="137" name="Line 134">
              <a:extLst>
                <a:ext uri="{FF2B5EF4-FFF2-40B4-BE49-F238E27FC236}">
                  <a16:creationId xmlns:a16="http://schemas.microsoft.com/office/drawing/2014/main" id="{AD69CC35-C0A5-4288-8F5E-EB1B31531A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175" y="8158163"/>
              <a:ext cx="173037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38" name="Line 135">
              <a:extLst>
                <a:ext uri="{FF2B5EF4-FFF2-40B4-BE49-F238E27FC236}">
                  <a16:creationId xmlns:a16="http://schemas.microsoft.com/office/drawing/2014/main" id="{07565C2C-9892-4591-953D-9509A1E48C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175" y="8123238"/>
              <a:ext cx="0" cy="6985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39" name="Line 136">
              <a:extLst>
                <a:ext uri="{FF2B5EF4-FFF2-40B4-BE49-F238E27FC236}">
                  <a16:creationId xmlns:a16="http://schemas.microsoft.com/office/drawing/2014/main" id="{0F7B1C50-6D01-408C-8562-F630D7270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8213" y="8123238"/>
              <a:ext cx="0" cy="6985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724" tIns="38862" rIns="77724" bIns="38862" numCol="1" anchor="t" anchorCtr="0" compatLnSpc="1">
              <a:prstTxWarp prst="textNoShape">
                <a:avLst/>
              </a:prstTxWarp>
            </a:bodyPr>
            <a:lstStyle/>
            <a:p>
              <a:endParaRPr lang="en-US" sz="1700"/>
            </a:p>
          </p:txBody>
        </p:sp>
        <p:sp>
          <p:nvSpPr>
            <p:cNvPr id="140" name="Rectangle 137">
              <a:extLst>
                <a:ext uri="{FF2B5EF4-FFF2-40B4-BE49-F238E27FC236}">
                  <a16:creationId xmlns:a16="http://schemas.microsoft.com/office/drawing/2014/main" id="{E1195DBB-FD52-43C7-8FF8-11D8063C92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588" y="8193088"/>
              <a:ext cx="224421" cy="138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777240"/>
              <a:r>
                <a:rPr lang="en-US" altLang="en-US" sz="765">
                  <a:solidFill>
                    <a:srgbClr val="000000"/>
                  </a:solidFill>
                  <a:latin typeface="MS Sans Serif"/>
                </a:rPr>
                <a:t>0.20</a:t>
              </a:r>
              <a:endParaRPr lang="en-US" altLang="en-US" sz="1700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8FBC024C-5138-475C-938A-C1B122D37E00}"/>
              </a:ext>
            </a:extLst>
          </p:cNvPr>
          <p:cNvSpPr txBox="1"/>
          <p:nvPr/>
        </p:nvSpPr>
        <p:spPr>
          <a:xfrm>
            <a:off x="761094" y="114333"/>
            <a:ext cx="2914650" cy="3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‘Bam’ group</a:t>
            </a:r>
            <a:endParaRPr lang="en-US" sz="153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A92F8E-8D6D-4DB8-835E-F4DB34EB9BBF}"/>
              </a:ext>
            </a:extLst>
          </p:cNvPr>
          <p:cNvSpPr/>
          <p:nvPr/>
        </p:nvSpPr>
        <p:spPr>
          <a:xfrm>
            <a:off x="2348753" y="1201271"/>
            <a:ext cx="4258235" cy="218738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27059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BCBCB9B3-ED84-4138-8C24-27E6F4AA522B}"/>
              </a:ext>
            </a:extLst>
          </p:cNvPr>
          <p:cNvSpPr/>
          <p:nvPr/>
        </p:nvSpPr>
        <p:spPr>
          <a:xfrm>
            <a:off x="2393575" y="4598894"/>
            <a:ext cx="4258235" cy="233082"/>
          </a:xfrm>
          <a:prstGeom prst="roundRect">
            <a:avLst/>
          </a:prstGeom>
          <a:solidFill>
            <a:schemeClr val="accent6">
              <a:lumMod val="20000"/>
              <a:lumOff val="80000"/>
              <a:alpha val="27059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5">
            <a:extLst>
              <a:ext uri="{FF2B5EF4-FFF2-40B4-BE49-F238E27FC236}">
                <a16:creationId xmlns:a16="http://schemas.microsoft.com/office/drawing/2014/main" id="{C853BB3E-CBC7-4DA3-92FA-791B020D4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906" y="4607180"/>
            <a:ext cx="4912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77240"/>
            <a:r>
              <a:rPr lang="en-US" altLang="en-US" sz="1200" dirty="0" err="1">
                <a:solidFill>
                  <a:schemeClr val="accent2"/>
                </a:solidFill>
                <a:latin typeface="Tahoma" panose="020B0604030504040204" pitchFamily="34" charset="0"/>
              </a:rPr>
              <a:t>Bam_B</a:t>
            </a:r>
            <a:endParaRPr lang="en-US" altLang="en-US" sz="4000" dirty="0">
              <a:solidFill>
                <a:schemeClr val="accent2"/>
              </a:solidFill>
            </a:endParaRPr>
          </a:p>
        </p:txBody>
      </p:sp>
      <p:sp>
        <p:nvSpPr>
          <p:cNvPr id="146" name="Rectangle 5">
            <a:extLst>
              <a:ext uri="{FF2B5EF4-FFF2-40B4-BE49-F238E27FC236}">
                <a16:creationId xmlns:a16="http://schemas.microsoft.com/office/drawing/2014/main" id="{1FA92680-5110-4B13-9FC4-C3D720259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4082" y="2374968"/>
            <a:ext cx="47846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77240"/>
            <a:r>
              <a:rPr lang="en-US" altLang="en-US" sz="1200" dirty="0" err="1">
                <a:solidFill>
                  <a:schemeClr val="accent2"/>
                </a:solidFill>
                <a:latin typeface="Tahoma" panose="020B0604030504040204" pitchFamily="34" charset="0"/>
              </a:rPr>
              <a:t>Bam_A</a:t>
            </a:r>
            <a:endParaRPr lang="en-US" altLang="en-US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784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7199528-7720-466F-8EDF-B677277F9040}"/>
              </a:ext>
            </a:extLst>
          </p:cNvPr>
          <p:cNvSpPr txBox="1"/>
          <p:nvPr/>
        </p:nvSpPr>
        <p:spPr>
          <a:xfrm>
            <a:off x="1722301" y="615077"/>
            <a:ext cx="4083049" cy="3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3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‘Bam’ group, representative genome</a:t>
            </a:r>
            <a:endParaRPr lang="en-US" sz="153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E9A5D4-454C-40BA-81DA-D7EAC9FE1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5266"/>
            <a:ext cx="6858000" cy="1187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E02F00-0976-445D-9FC1-CF5A91822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88" y="3231683"/>
            <a:ext cx="6471557" cy="248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9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29550</TotalTime>
  <Words>1205</Words>
  <Application>Microsoft Office PowerPoint</Application>
  <PresentationFormat>Custom</PresentationFormat>
  <Paragraphs>328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Unicode MS</vt:lpstr>
      <vt:lpstr>Calibri</vt:lpstr>
      <vt:lpstr>Calibri Light</vt:lpstr>
      <vt:lpstr>MS Sans Serif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Natalya</dc:creator>
  <cp:lastModifiedBy>Yutin, Natalya (NIH/NLM/NCBI) [E]</cp:lastModifiedBy>
  <cp:revision>72</cp:revision>
  <cp:lastPrinted>2022-04-20T16:40:16Z</cp:lastPrinted>
  <dcterms:created xsi:type="dcterms:W3CDTF">2021-10-28T19:51:54Z</dcterms:created>
  <dcterms:modified xsi:type="dcterms:W3CDTF">2022-07-01T20:37:31Z</dcterms:modified>
</cp:coreProperties>
</file>