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5" r:id="rId4"/>
    <p:sldId id="286" r:id="rId5"/>
    <p:sldId id="313" r:id="rId6"/>
    <p:sldId id="272" r:id="rId7"/>
    <p:sldId id="264" r:id="rId8"/>
    <p:sldId id="287" r:id="rId9"/>
    <p:sldId id="288" r:id="rId10"/>
    <p:sldId id="262" r:id="rId11"/>
    <p:sldId id="303" r:id="rId12"/>
    <p:sldId id="302" r:id="rId13"/>
    <p:sldId id="304" r:id="rId14"/>
    <p:sldId id="307" r:id="rId15"/>
    <p:sldId id="266" r:id="rId16"/>
    <p:sldId id="294" r:id="rId17"/>
    <p:sldId id="295" r:id="rId18"/>
    <p:sldId id="275" r:id="rId19"/>
    <p:sldId id="305" r:id="rId20"/>
    <p:sldId id="267" r:id="rId21"/>
    <p:sldId id="274" r:id="rId22"/>
    <p:sldId id="276" r:id="rId23"/>
    <p:sldId id="277" r:id="rId24"/>
    <p:sldId id="296" r:id="rId25"/>
    <p:sldId id="279" r:id="rId26"/>
    <p:sldId id="298" r:id="rId27"/>
    <p:sldId id="299" r:id="rId28"/>
    <p:sldId id="290" r:id="rId29"/>
    <p:sldId id="291" r:id="rId30"/>
    <p:sldId id="292" r:id="rId31"/>
    <p:sldId id="293" r:id="rId32"/>
    <p:sldId id="270" r:id="rId33"/>
    <p:sldId id="281" r:id="rId34"/>
    <p:sldId id="283" r:id="rId35"/>
    <p:sldId id="300" r:id="rId36"/>
    <p:sldId id="301" r:id="rId37"/>
    <p:sldId id="312" r:id="rId38"/>
    <p:sldId id="308" r:id="rId39"/>
    <p:sldId id="309" r:id="rId40"/>
    <p:sldId id="310" r:id="rId41"/>
    <p:sldId id="311" r:id="rId4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788A68-7D14-AE87-B1BD-18A07B9CB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D88E0CB-2CAF-1284-E80F-75A059C45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0E2031-FC9C-2189-50D0-2AFC7F729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887B9D-79E3-2C6C-4157-2C29B3C1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D97BD8-F315-DE37-E326-2DED465E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344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1B836A-EE69-DB40-F74C-D4F966DE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72E4C4-B573-96D8-BF94-0E0B6E884B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394FF3-FE60-196C-E385-5FE57E746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915773-7D47-9B4E-F06C-65B1220C4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C8B853-FCBD-03CA-E4F8-03DB13C0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25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15282D-6619-00DC-6B92-A657722F3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819E76-3559-4EC8-45B7-D3E4DFBE1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6DF8DD-792A-1777-5ABC-226F55976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7190BC-8676-88E0-3418-135799901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A3FCDD-D7DF-8463-4B16-356EC304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02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043DF2-F5D8-1801-E23E-324071234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A1BF32-8D6C-C83C-82D0-0B2D50CD1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8D8E4E-C7EE-C212-F8BA-DF3E7F693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BA1162-E7D1-7368-D0E0-571D7256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E1D471-189F-96B9-C52F-5EDE95B3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35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911A39-879F-CF6E-80F0-42464F40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0843606-C61F-A181-85C9-9BE3C39A8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BFCB3A-F9DF-7B58-D3F1-6BB32A91D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DC9DA5-A181-E52E-E3C5-7A75960D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F03F27-DB6E-5C1C-D61E-10B5F78D7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230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89D910-CFAF-0561-A62D-006EB1F7D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42EC02-468E-B57A-F47D-D984F97A6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BA32D8-97C5-6F54-8404-E6FCF41EA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C43449-532A-3A89-EB7C-5F4777AB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4687ED-B681-0842-BFCD-603C849A0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D7C463-662A-08A5-F59A-F63C7DBAB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7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B3E1E1-F2BF-1F58-7194-400C1125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D89A4D-691C-82E3-3D37-53145E1A1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E09D0C7-357A-D036-5B52-66DC0A343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99F8493-91AD-CB40-FD34-3169776DAA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82096D1-00A8-DD20-0B0C-177CBCF441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A614028-0C58-A4F4-5E9F-E386CBCD3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B1DACE3-28DB-3872-CDCE-DF60EC7A0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21A66E1-AA75-5190-F668-54D8A0E89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91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5F42D0-1C71-3CD0-B684-169F847D7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0BDC233-EFC7-7323-07AB-44F9A8FD3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7A9088A-45F3-00CA-923F-3B3C294B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9E6A31D-BDD9-1411-3043-91F6EF02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9107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C8694D1-5FBB-1EE1-27AF-3B9F66F75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16E3BFA-36E8-B2C6-7FE1-5CFA3EEE7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E9B52-1C8F-3F93-8D77-2C0B5F03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25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2B0379-EC7E-87FB-A4C3-5192EF51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9CCB16-EAC8-E7C5-F31B-6E66988AB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9279B1F-1BAE-1ECC-2FAF-4FF69EA68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D55A87-2DC4-EA5E-C47C-2CBBB0E7F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0001803-26D4-527F-2223-995E5520E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B97B39-C442-BCA8-6535-2FBE321F8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97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8EFB0B-DAE1-D15A-57ED-A0392F948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8B4AE7C-FADB-0B51-D312-2D060028D7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47E7294-FC0E-BBFE-7911-56AEC9076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E29933-79AF-D9B8-E167-718E9578D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D966CA-C43F-E12B-D3AE-FEF229F4C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F0D5C13-24ED-33BE-EB70-43D46CBA4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10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5DDCCB2-7249-C054-80B5-E3DC418EF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4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FEBDA31-A307-5322-8C45-B6BCE37C9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5938"/>
            <a:ext cx="10515600" cy="4721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9F8CBE-DCFC-5C60-4793-961436541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3FE5A-0BDD-4D68-91E1-3433FC2BBF85}" type="datetimeFigureOut">
              <a:rPr lang="zh-CN" altLang="en-US" smtClean="0"/>
              <a:t>2022/7/20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4FFD19-BE5C-F83A-7E34-35E738825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A85590-9BDB-198E-6304-160835197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F29C5-CD6C-4114-BEAC-5F8826A323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1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BF9954-0AF1-28CB-E259-52443357C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5229" y="1122363"/>
            <a:ext cx="10228081" cy="2387600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Statistical raw data of epidemiology and survival analysis of femoral head necrosis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80FCB20-36E6-8CBF-1EA2-61220F0A7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269" y="4079875"/>
            <a:ext cx="9144000" cy="1655762"/>
          </a:xfrm>
        </p:spPr>
        <p:txBody>
          <a:bodyPr/>
          <a:lstStyle/>
          <a:p>
            <a:r>
              <a:rPr lang="en-US" altLang="zh-CN" dirty="0"/>
              <a:t>Zhao gang, Liu </a:t>
            </a:r>
            <a:r>
              <a:rPr lang="en-US" altLang="zh-CN" dirty="0" err="1"/>
              <a:t>Yujie</a:t>
            </a:r>
            <a:r>
              <a:rPr lang="en-US" altLang="zh-CN" dirty="0"/>
              <a:t>, Li Zhongli, Li </a:t>
            </a:r>
            <a:r>
              <a:rPr lang="en-US" altLang="zh-CN" dirty="0" err="1"/>
              <a:t>Chunbao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6431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DD01DB-0851-5741-DFD3-E07CA501D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Etiological classification number of female cases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0930C60A-29F3-FCC8-3A6F-342CA9D10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251" y="1269508"/>
            <a:ext cx="6598546" cy="5357535"/>
          </a:xfrm>
        </p:spPr>
      </p:pic>
    </p:spTree>
    <p:extLst>
      <p:ext uri="{BB962C8B-B14F-4D97-AF65-F5344CB8AC3E}">
        <p14:creationId xmlns:p14="http://schemas.microsoft.com/office/powerpoint/2010/main" val="822314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19E6E2-4F15-0A16-AC90-9276827DD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Stratified by etiology and age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EC3EF1B-C76E-2E60-226A-C4C22BF73441}"/>
              </a:ext>
            </a:extLst>
          </p:cNvPr>
          <p:cNvSpPr txBox="1"/>
          <p:nvPr/>
        </p:nvSpPr>
        <p:spPr>
          <a:xfrm>
            <a:off x="230171" y="1210502"/>
            <a:ext cx="121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hormone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377BDB6-80C2-FB09-CD2E-EEBCD87E71C3}"/>
              </a:ext>
            </a:extLst>
          </p:cNvPr>
          <p:cNvSpPr txBox="1"/>
          <p:nvPr/>
        </p:nvSpPr>
        <p:spPr>
          <a:xfrm>
            <a:off x="5542960" y="1366887"/>
            <a:ext cx="115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alcohol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EBC1B38-E28E-CEA2-6150-76C2DB48A162}"/>
              </a:ext>
            </a:extLst>
          </p:cNvPr>
          <p:cNvSpPr txBox="1"/>
          <p:nvPr/>
        </p:nvSpPr>
        <p:spPr>
          <a:xfrm>
            <a:off x="202676" y="3896843"/>
            <a:ext cx="801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mixed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D2D0FBA-1957-1A8E-4C3D-2FA2ED4C5964}"/>
              </a:ext>
            </a:extLst>
          </p:cNvPr>
          <p:cNvSpPr txBox="1"/>
          <p:nvPr/>
        </p:nvSpPr>
        <p:spPr>
          <a:xfrm>
            <a:off x="5447121" y="3896843"/>
            <a:ext cx="1245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Idiopathic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A722971-59C3-1231-8D0D-6425D6846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954" y="1395168"/>
            <a:ext cx="4391025" cy="22002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EB80EA3-A27C-0B38-530A-D120ED4CE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931" y="1551553"/>
            <a:ext cx="4381500" cy="19907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88EBCDF-F81D-F3B0-84AA-98495F326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07" y="4244837"/>
            <a:ext cx="4381500" cy="199072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485A4A2-C19F-0842-1CE8-871EAB45F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6711" y="4244836"/>
            <a:ext cx="43910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3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2ADAFE-72C3-B6D2-4611-5DA17314B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BMI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E6754BC-D613-0A92-3A09-FE82872D2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16" t="6855" r="7620"/>
          <a:stretch/>
        </p:blipFill>
        <p:spPr>
          <a:xfrm>
            <a:off x="1659118" y="985213"/>
            <a:ext cx="8823488" cy="5507661"/>
          </a:xfrm>
        </p:spPr>
      </p:pic>
    </p:spTree>
    <p:extLst>
      <p:ext uri="{BB962C8B-B14F-4D97-AF65-F5344CB8AC3E}">
        <p14:creationId xmlns:p14="http://schemas.microsoft.com/office/powerpoint/2010/main" val="3575193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1234BF-85EE-BBB5-D237-32A85C622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BMI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ABF85E0-190D-D1BD-5392-46D2B2BAF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775" y="1034467"/>
            <a:ext cx="4705350" cy="10096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6C8A5B8-B3D8-6FE2-BEEA-41F067025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48" y="2311876"/>
            <a:ext cx="9784928" cy="38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67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018015-9F55-F4CB-536A-449845E68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CC4A343-7ECE-1F31-0E9C-1CBFE4133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051" y="0"/>
            <a:ext cx="3156045" cy="6858000"/>
          </a:xfrm>
          <a:prstGeom prst="rect">
            <a:avLst/>
          </a:prstGeom>
        </p:spPr>
      </p:pic>
      <p:sp>
        <p:nvSpPr>
          <p:cNvPr id="7" name="内容占位符 6">
            <a:extLst>
              <a:ext uri="{FF2B5EF4-FFF2-40B4-BE49-F238E27FC236}">
                <a16:creationId xmlns:a16="http://schemas.microsoft.com/office/drawing/2014/main" id="{D8E7F672-D2C0-9197-C218-92B021B39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0595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7CDF4-C2C8-D1EB-F489-AC2A1B1AA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Figure 5 Arco stage survival analysis</a:t>
            </a:r>
            <a:endParaRPr lang="zh-CN" altLang="en-US" dirty="0"/>
          </a:p>
        </p:txBody>
      </p:sp>
      <p:pic>
        <p:nvPicPr>
          <p:cNvPr id="11" name="内容占位符 10">
            <a:extLst>
              <a:ext uri="{FF2B5EF4-FFF2-40B4-BE49-F238E27FC236}">
                <a16:creationId xmlns:a16="http://schemas.microsoft.com/office/drawing/2014/main" id="{FF45ABE4-5448-3316-992F-80EEEC201A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43" t="6812" r="12422"/>
          <a:stretch/>
        </p:blipFill>
        <p:spPr>
          <a:xfrm>
            <a:off x="1913641" y="1131216"/>
            <a:ext cx="9030878" cy="5967054"/>
          </a:xfrm>
        </p:spPr>
      </p:pic>
    </p:spTree>
    <p:extLst>
      <p:ext uri="{BB962C8B-B14F-4D97-AF65-F5344CB8AC3E}">
        <p14:creationId xmlns:p14="http://schemas.microsoft.com/office/powerpoint/2010/main" val="2538032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B7650F-612D-657E-6AD8-1D52AA30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Total number of Arco staging cases</a:t>
            </a:r>
            <a:endParaRPr lang="zh-CN" altLang="en-US" dirty="0"/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35B4BBDF-F581-923E-C89A-ECB99C0CE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4679" y="1810130"/>
            <a:ext cx="7999853" cy="4721225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0FB4FB8-79BC-B7CA-E169-3502E54B6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69508"/>
            <a:ext cx="4181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44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B7650F-612D-657E-6AD8-1D52AA30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334" y="1081563"/>
            <a:ext cx="10515600" cy="904382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ARCO stage </a:t>
            </a:r>
            <a:br>
              <a:rPr lang="en-US" altLang="zh-CN" dirty="0"/>
            </a:br>
            <a:br>
              <a:rPr lang="en-US" altLang="zh-CN" dirty="0"/>
            </a:br>
            <a:r>
              <a:rPr lang="en-US" altLang="zh-CN" dirty="0"/>
              <a:t>male cases                       female cases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161FF6C-F28A-2D00-2DE2-FAED207E3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41" y="2817975"/>
            <a:ext cx="4181475" cy="24098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1CD77A-A6D6-7E5E-539A-D9E3A3F0F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134" y="2817975"/>
            <a:ext cx="418147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56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E58C9F-A653-E0E5-9DAB-725BC85C8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Operative survival analysis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B1A62030-4415-4393-5C82-F9B517CD5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56" t="6694" r="2651"/>
          <a:stretch/>
        </p:blipFill>
        <p:spPr>
          <a:xfrm>
            <a:off x="1611983" y="1269508"/>
            <a:ext cx="8606673" cy="5080178"/>
          </a:xfrm>
        </p:spPr>
      </p:pic>
    </p:spTree>
    <p:extLst>
      <p:ext uri="{BB962C8B-B14F-4D97-AF65-F5344CB8AC3E}">
        <p14:creationId xmlns:p14="http://schemas.microsoft.com/office/powerpoint/2010/main" val="871296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467C9C-33F3-ECAF-D91E-DE76F5FF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5F4B6C9-8E6C-992A-5A8E-8A4A0A457457}"/>
              </a:ext>
            </a:extLst>
          </p:cNvPr>
          <p:cNvSpPr txBox="1"/>
          <p:nvPr/>
        </p:nvSpPr>
        <p:spPr>
          <a:xfrm>
            <a:off x="369651" y="1780162"/>
            <a:ext cx="80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male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997043D-2895-8029-D493-D814A65A2911}"/>
              </a:ext>
            </a:extLst>
          </p:cNvPr>
          <p:cNvSpPr txBox="1"/>
          <p:nvPr/>
        </p:nvSpPr>
        <p:spPr>
          <a:xfrm>
            <a:off x="6008451" y="3924805"/>
            <a:ext cx="115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female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69D935B-9672-2EBC-0CD2-9FEE61CD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411" y="4503189"/>
            <a:ext cx="5153025" cy="157162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11CBA19-C743-F764-E58A-369D34460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10" y="2161670"/>
            <a:ext cx="51625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5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2A436C-857B-B385-1085-469C775AA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Figure 1 Analysis of gender survival years</a:t>
            </a:r>
            <a:endParaRPr lang="zh-CN" altLang="en-US" dirty="0"/>
          </a:p>
        </p:txBody>
      </p:sp>
      <p:pic>
        <p:nvPicPr>
          <p:cNvPr id="15" name="内容占位符 14">
            <a:extLst>
              <a:ext uri="{FF2B5EF4-FFF2-40B4-BE49-F238E27FC236}">
                <a16:creationId xmlns:a16="http://schemas.microsoft.com/office/drawing/2014/main" id="{4351323F-2A99-FC66-D047-FD7AE8589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76" t="6614" r="11247"/>
          <a:stretch/>
        </p:blipFill>
        <p:spPr>
          <a:xfrm>
            <a:off x="1668544" y="966248"/>
            <a:ext cx="9030879" cy="5891752"/>
          </a:xfrm>
        </p:spPr>
      </p:pic>
    </p:spTree>
    <p:extLst>
      <p:ext uri="{BB962C8B-B14F-4D97-AF65-F5344CB8AC3E}">
        <p14:creationId xmlns:p14="http://schemas.microsoft.com/office/powerpoint/2010/main" val="299379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89116BA-2011-3EA9-55B0-1088012CF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992" y="1895966"/>
            <a:ext cx="8134350" cy="48006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BD3E339-652B-DD8C-C21C-FF34CD08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Age stratified survival analysis considering hormone use alone</a:t>
            </a:r>
            <a:endParaRPr lang="zh-CN" altLang="en-US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E23B5ED-9285-DA27-7E26-F2E2CAC26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85612A7-8D1E-E948-CB6C-14D8EDF4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76755"/>
            <a:ext cx="43910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3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306A02-BD63-7E5C-6EBE-F92028E41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Figure 6 age stratified survival analysis considering hormone use alone</a:t>
            </a:r>
            <a:endParaRPr lang="zh-CN" altLang="en-US" dirty="0"/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6A749E88-4BAC-7316-F54D-716859FDE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94" t="6664" r="10278"/>
          <a:stretch/>
        </p:blipFill>
        <p:spPr>
          <a:xfrm>
            <a:off x="1366887" y="1332312"/>
            <a:ext cx="8003356" cy="5160562"/>
          </a:xfrm>
        </p:spPr>
      </p:pic>
    </p:spTree>
    <p:extLst>
      <p:ext uri="{BB962C8B-B14F-4D97-AF65-F5344CB8AC3E}">
        <p14:creationId xmlns:p14="http://schemas.microsoft.com/office/powerpoint/2010/main" val="2318805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DE1405-B813-337B-A438-CE1271651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23930"/>
          </a:xfrm>
        </p:spPr>
        <p:txBody>
          <a:bodyPr>
            <a:normAutofit/>
          </a:bodyPr>
          <a:lstStyle/>
          <a:p>
            <a:r>
              <a:rPr lang="en-US" altLang="zh-CN" dirty="0"/>
              <a:t>Analysis of operative survival considering hormone use alone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C02331A-7869-403A-9424-66A30E938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74" t="6812" r="1644"/>
          <a:stretch/>
        </p:blipFill>
        <p:spPr>
          <a:xfrm>
            <a:off x="1593130" y="1838227"/>
            <a:ext cx="7833674" cy="4574406"/>
          </a:xfrm>
        </p:spPr>
      </p:pic>
    </p:spTree>
    <p:extLst>
      <p:ext uri="{BB962C8B-B14F-4D97-AF65-F5344CB8AC3E}">
        <p14:creationId xmlns:p14="http://schemas.microsoft.com/office/powerpoint/2010/main" val="1209153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F9F822-3698-1EA8-1A4D-A65192A01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Hormone use time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5E38F721-D3D2-3E21-449D-D5FF068AD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24422"/>
            <a:ext cx="10234547" cy="3802710"/>
          </a:xfrm>
        </p:spPr>
      </p:pic>
    </p:spTree>
    <p:extLst>
      <p:ext uri="{BB962C8B-B14F-4D97-AF65-F5344CB8AC3E}">
        <p14:creationId xmlns:p14="http://schemas.microsoft.com/office/powerpoint/2010/main" val="1320891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F815F4-EA64-BB7E-E228-C5C6127D7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71064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Consider hormonal factors alone</a:t>
            </a:r>
            <a:br>
              <a:rPr lang="en-US" altLang="zh-CN" dirty="0"/>
            </a:br>
            <a:r>
              <a:rPr lang="en-US" altLang="zh-CN" dirty="0"/>
              <a:t>Time of hormone use for men and women
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8F2DD94-33A3-9AE1-D6C7-AA06AE085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55" y="1563348"/>
            <a:ext cx="6556884" cy="24618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C41130-B959-6846-FABE-C3023F819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077" y="4025245"/>
            <a:ext cx="7057230" cy="262065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3B66240-37A6-F802-C7C1-D0F60D4126DF}"/>
              </a:ext>
            </a:extLst>
          </p:cNvPr>
          <p:cNvSpPr txBox="1"/>
          <p:nvPr/>
        </p:nvSpPr>
        <p:spPr>
          <a:xfrm>
            <a:off x="6965039" y="1666858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Table 6 Analysis of hormone administration time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8000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F815F4-EA64-BB7E-E228-C5C6127D7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71064"/>
          </a:xfrm>
        </p:spPr>
        <p:txBody>
          <a:bodyPr>
            <a:normAutofit/>
          </a:bodyPr>
          <a:lstStyle/>
          <a:p>
            <a:r>
              <a:rPr lang="en-US" altLang="zh-CN" dirty="0"/>
              <a:t>Consider hormonal factors alone </a:t>
            </a:r>
            <a:br>
              <a:rPr lang="en-US" altLang="zh-CN" dirty="0"/>
            </a:br>
            <a:r>
              <a:rPr lang="en-US" altLang="zh-CN" dirty="0"/>
              <a:t> Hormonal onset time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A48CD7B-4F44-13F9-40D3-AB5AB964C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43" y="2036190"/>
            <a:ext cx="11004963" cy="411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73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5C75EE-AFE2-1825-2A51-6EE4B675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Onset time Steroid induced necrosis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24907D0C-68F0-3FC0-F816-B380985CF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1128"/>
            <a:ext cx="9967824" cy="3772227"/>
          </a:xfrm>
        </p:spPr>
      </p:pic>
    </p:spTree>
    <p:extLst>
      <p:ext uri="{BB962C8B-B14F-4D97-AF65-F5344CB8AC3E}">
        <p14:creationId xmlns:p14="http://schemas.microsoft.com/office/powerpoint/2010/main" val="1323224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5C75EE-AFE2-1825-2A51-6EE4B675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Onset time Mixed necrosis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B20B2483-4675-653A-C27C-17C83EF22F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75366"/>
            <a:ext cx="9975444" cy="3795089"/>
          </a:xfrm>
        </p:spPr>
      </p:pic>
    </p:spTree>
    <p:extLst>
      <p:ext uri="{BB962C8B-B14F-4D97-AF65-F5344CB8AC3E}">
        <p14:creationId xmlns:p14="http://schemas.microsoft.com/office/powerpoint/2010/main" val="656400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D55F97-00DC-EE08-B69B-A492E736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8" y="921308"/>
            <a:ext cx="10515600" cy="904382"/>
          </a:xfrm>
        </p:spPr>
        <p:txBody>
          <a:bodyPr>
            <a:normAutofit/>
          </a:bodyPr>
          <a:lstStyle/>
          <a:p>
            <a:r>
              <a:rPr lang="en-US" altLang="zh-CN" dirty="0"/>
              <a:t>Steroid induced necrosis Age analysis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9CE2F1D-8990-0CA1-291D-445598697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92" y="1825690"/>
            <a:ext cx="11013816" cy="4272601"/>
          </a:xfrm>
        </p:spPr>
      </p:pic>
    </p:spTree>
    <p:extLst>
      <p:ext uri="{BB962C8B-B14F-4D97-AF65-F5344CB8AC3E}">
        <p14:creationId xmlns:p14="http://schemas.microsoft.com/office/powerpoint/2010/main" val="11574119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B08E05-B324-744C-C3B5-6D10D02F0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Alcoholic necrosis Age analysis 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B2E8D767-FEE4-ED72-67AE-8DCE68813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95" y="1811300"/>
            <a:ext cx="9708721" cy="3802710"/>
          </a:xfrm>
        </p:spPr>
      </p:pic>
    </p:spTree>
    <p:extLst>
      <p:ext uri="{BB962C8B-B14F-4D97-AF65-F5344CB8AC3E}">
        <p14:creationId xmlns:p14="http://schemas.microsoft.com/office/powerpoint/2010/main" val="363438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4BB906-77B8-DCB0-89E3-1DD74BD9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Sex and ages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BB47FD-E6CB-AD07-1D9D-FC2F383A1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320" y="1208138"/>
            <a:ext cx="4755292" cy="115072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1AF3E29-D922-E7B1-B940-B3F467E5F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36" y="2926475"/>
            <a:ext cx="9807790" cy="34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87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B08E05-B324-744C-C3B5-6D10D02F0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Mixed necrosis Age analysis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479BD1AC-0ADB-47BB-9576-CAF40DAC71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83" y="1696571"/>
            <a:ext cx="11018234" cy="4251742"/>
          </a:xfrm>
        </p:spPr>
      </p:pic>
    </p:spTree>
    <p:extLst>
      <p:ext uri="{BB962C8B-B14F-4D97-AF65-F5344CB8AC3E}">
        <p14:creationId xmlns:p14="http://schemas.microsoft.com/office/powerpoint/2010/main" val="3088670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B08E05-B324-744C-C3B5-6D10D02F0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Idiopathic necrosis Age analysis of men and women
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0D323751-DE04-A2F8-EA8F-D814EC637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0097"/>
            <a:ext cx="9693480" cy="3764606"/>
          </a:xfrm>
        </p:spPr>
      </p:pic>
    </p:spTree>
    <p:extLst>
      <p:ext uri="{BB962C8B-B14F-4D97-AF65-F5344CB8AC3E}">
        <p14:creationId xmlns:p14="http://schemas.microsoft.com/office/powerpoint/2010/main" val="3608572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48B7A2-EB23-71AF-F684-AF4C8EFE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Figure 7 Age-stratified survival analysis considering alcohol alone
</a:t>
            </a:r>
            <a:endParaRPr lang="zh-CN" altLang="en-US" dirty="0"/>
          </a:p>
        </p:txBody>
      </p:sp>
      <p:pic>
        <p:nvPicPr>
          <p:cNvPr id="13" name="内容占位符 12">
            <a:extLst>
              <a:ext uri="{FF2B5EF4-FFF2-40B4-BE49-F238E27FC236}">
                <a16:creationId xmlns:a16="http://schemas.microsoft.com/office/drawing/2014/main" id="{64F4B46E-C44E-9DAD-CD54-C98C1CE639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44" t="6856" r="9394"/>
          <a:stretch/>
        </p:blipFill>
        <p:spPr>
          <a:xfrm>
            <a:off x="1791092" y="1184667"/>
            <a:ext cx="8041063" cy="5142066"/>
          </a:xfrm>
        </p:spPr>
      </p:pic>
    </p:spTree>
    <p:extLst>
      <p:ext uri="{BB962C8B-B14F-4D97-AF65-F5344CB8AC3E}">
        <p14:creationId xmlns:p14="http://schemas.microsoft.com/office/powerpoint/2010/main" val="3620226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C5F20C-8EC1-D175-98C5-1B233763D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Surgical survival analysis considering alcohol alone
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EFA051BC-06D3-219B-33E0-1591BF5A6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35" t="6868" r="2183"/>
          <a:stretch/>
        </p:blipFill>
        <p:spPr>
          <a:xfrm>
            <a:off x="1461155" y="1521216"/>
            <a:ext cx="8455843" cy="4971658"/>
          </a:xfrm>
        </p:spPr>
      </p:pic>
    </p:spTree>
    <p:extLst>
      <p:ext uri="{BB962C8B-B14F-4D97-AF65-F5344CB8AC3E}">
        <p14:creationId xmlns:p14="http://schemas.microsoft.com/office/powerpoint/2010/main" val="12625501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092E0F3D-E1DB-B8D9-0101-7F5A2EDE5E70}"/>
              </a:ext>
            </a:extLst>
          </p:cNvPr>
          <p:cNvSpPr txBox="1">
            <a:spLocks/>
          </p:cNvSpPr>
          <p:nvPr/>
        </p:nvSpPr>
        <p:spPr>
          <a:xfrm>
            <a:off x="479982" y="195444"/>
            <a:ext cx="10515600" cy="169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/>
              <a:t>Table 8 Considers the alcohol factor separately</a:t>
            </a:r>
            <a:br>
              <a:rPr lang="en-US" altLang="zh-CN" sz="3200" dirty="0"/>
            </a:br>
            <a:r>
              <a:rPr lang="en-US" altLang="zh-CN" sz="3200" dirty="0"/>
              <a:t>Daily alcohol intake</a:t>
            </a:r>
            <a:br>
              <a:rPr lang="en-US" altLang="zh-CN" sz="3200" dirty="0"/>
            </a:br>
            <a:r>
              <a:rPr lang="en-US" altLang="zh-CN" sz="3200" dirty="0"/>
              <a:t>Drinking years
</a:t>
            </a:r>
            <a:endParaRPr lang="zh-CN" altLang="en-US" sz="3200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EC49AED2-177F-E193-B1C3-45BDCDA12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53" y="1634847"/>
            <a:ext cx="10149529" cy="4721225"/>
          </a:xfrm>
        </p:spPr>
      </p:pic>
    </p:spTree>
    <p:extLst>
      <p:ext uri="{BB962C8B-B14F-4D97-AF65-F5344CB8AC3E}">
        <p14:creationId xmlns:p14="http://schemas.microsoft.com/office/powerpoint/2010/main" val="27147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A659B04-C473-F967-FEBB-85F3AEA385EA}"/>
              </a:ext>
            </a:extLst>
          </p:cNvPr>
          <p:cNvSpPr txBox="1">
            <a:spLocks/>
          </p:cNvSpPr>
          <p:nvPr/>
        </p:nvSpPr>
        <p:spPr>
          <a:xfrm>
            <a:off x="479982" y="195444"/>
            <a:ext cx="10515600" cy="169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/>
              <a:t>Table 8 Considers the alcohol factor separately</a:t>
            </a:r>
            <a:br>
              <a:rPr lang="en-US" altLang="zh-CN" sz="3200" dirty="0"/>
            </a:br>
            <a:r>
              <a:rPr lang="en-US" altLang="zh-CN" sz="3200" dirty="0"/>
              <a:t>Daily alcohol intake</a:t>
            </a:r>
            <a:br>
              <a:rPr lang="en-US" altLang="zh-CN" sz="3200" dirty="0"/>
            </a:br>
            <a:r>
              <a:rPr lang="en-US" altLang="zh-CN" sz="3200" dirty="0"/>
              <a:t>Drinking years </a:t>
            </a:r>
            <a:r>
              <a:rPr lang="en-US" altLang="zh-CN" sz="3200" b="1" dirty="0"/>
              <a:t>Male</a:t>
            </a:r>
            <a:r>
              <a:rPr lang="en-US" altLang="zh-CN" sz="3200" dirty="0"/>
              <a:t>
</a:t>
            </a:r>
            <a:endParaRPr lang="zh-CN" altLang="en-US" sz="3200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BF61C50D-186F-4249-B23B-559168C2D7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48" y="1634847"/>
            <a:ext cx="10104303" cy="4721225"/>
          </a:xfrm>
        </p:spPr>
      </p:pic>
    </p:spTree>
    <p:extLst>
      <p:ext uri="{BB962C8B-B14F-4D97-AF65-F5344CB8AC3E}">
        <p14:creationId xmlns:p14="http://schemas.microsoft.com/office/powerpoint/2010/main" val="3604567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A659B04-C473-F967-FEBB-85F3AEA385EA}"/>
              </a:ext>
            </a:extLst>
          </p:cNvPr>
          <p:cNvSpPr txBox="1">
            <a:spLocks/>
          </p:cNvSpPr>
          <p:nvPr/>
        </p:nvSpPr>
        <p:spPr>
          <a:xfrm>
            <a:off x="479982" y="195444"/>
            <a:ext cx="10515600" cy="169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/>
              <a:t>Table 8 Considers the alcohol factor separately</a:t>
            </a:r>
            <a:br>
              <a:rPr lang="en-US" altLang="zh-CN" sz="3200" dirty="0"/>
            </a:br>
            <a:r>
              <a:rPr lang="en-US" altLang="zh-CN" sz="3200" dirty="0"/>
              <a:t>Daily alcohol intake</a:t>
            </a:r>
            <a:br>
              <a:rPr lang="en-US" altLang="zh-CN" sz="3200" dirty="0"/>
            </a:br>
            <a:r>
              <a:rPr lang="en-US" altLang="zh-CN" sz="3200" dirty="0"/>
              <a:t>Drinking years </a:t>
            </a:r>
            <a:r>
              <a:rPr lang="en-US" altLang="zh-CN" sz="3200" b="1" dirty="0"/>
              <a:t>Female</a:t>
            </a:r>
            <a:r>
              <a:rPr lang="en-US" altLang="zh-CN" sz="3200" dirty="0"/>
              <a:t>
</a:t>
            </a:r>
            <a:endParaRPr lang="zh-CN" altLang="en-US" sz="3200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A90A9FCE-2927-0DBC-1A84-1704A2F4E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9" y="1587713"/>
            <a:ext cx="10150633" cy="4721225"/>
          </a:xfrm>
        </p:spPr>
      </p:pic>
    </p:spTree>
    <p:extLst>
      <p:ext uri="{BB962C8B-B14F-4D97-AF65-F5344CB8AC3E}">
        <p14:creationId xmlns:p14="http://schemas.microsoft.com/office/powerpoint/2010/main" val="530805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49E6A1-48B7-62A5-C03F-FD7DB83D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Overall ONFH by surgical survival analysis
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040EC15B-25C7-D9AE-82FB-5980F846B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/>
          <a:stretch/>
        </p:blipFill>
        <p:spPr bwMode="auto">
          <a:xfrm>
            <a:off x="2658357" y="1465165"/>
            <a:ext cx="7972329" cy="4721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621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4D9DD5-341F-7451-3953-2A86B3D0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Mixed ONFH by surgical survival analysis
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C992421-930C-EFE1-6092-7D28292560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19" t="6704"/>
          <a:stretch/>
        </p:blipFill>
        <p:spPr>
          <a:xfrm>
            <a:off x="2441542" y="1772239"/>
            <a:ext cx="7654384" cy="4404724"/>
          </a:xfrm>
        </p:spPr>
      </p:pic>
    </p:spTree>
    <p:extLst>
      <p:ext uri="{BB962C8B-B14F-4D97-AF65-F5344CB8AC3E}">
        <p14:creationId xmlns:p14="http://schemas.microsoft.com/office/powerpoint/2010/main" val="15376166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4D9DD5-341F-7451-3953-2A86B3D0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Alcoholic ONFH is analyzed by surgical survival
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7A78DBA5-3D85-A6E9-386E-24E04E29C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36" t="6304"/>
          <a:stretch/>
        </p:blipFill>
        <p:spPr>
          <a:xfrm>
            <a:off x="2450969" y="1753386"/>
            <a:ext cx="7644957" cy="4423577"/>
          </a:xfrm>
        </p:spPr>
      </p:pic>
    </p:spTree>
    <p:extLst>
      <p:ext uri="{BB962C8B-B14F-4D97-AF65-F5344CB8AC3E}">
        <p14:creationId xmlns:p14="http://schemas.microsoft.com/office/powerpoint/2010/main" val="17022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C5B4FC-D187-B3CE-9410-72ECA6A5E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Gender life span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04AE908-5C82-097B-9361-4C336E6FD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027" y="1175891"/>
            <a:ext cx="4663844" cy="5281118"/>
          </a:xfrm>
          <a:prstGeom prst="rect">
            <a:avLst/>
          </a:prstGeom>
        </p:spPr>
      </p:pic>
      <p:sp>
        <p:nvSpPr>
          <p:cNvPr id="7" name="内容占位符 6">
            <a:extLst>
              <a:ext uri="{FF2B5EF4-FFF2-40B4-BE49-F238E27FC236}">
                <a16:creationId xmlns:a16="http://schemas.microsoft.com/office/drawing/2014/main" id="{4F7CF576-558D-4AA5-06CD-C92E30BFB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79280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4D9DD5-341F-7451-3953-2A86B3D0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Steroid induced ONFH is analyzed for survival by surgical procedure
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F59814C5-B4AF-7078-0A5C-3A77C9E69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19" t="6304"/>
          <a:stretch/>
        </p:blipFill>
        <p:spPr>
          <a:xfrm>
            <a:off x="1854318" y="1414022"/>
            <a:ext cx="8241608" cy="4762942"/>
          </a:xfrm>
        </p:spPr>
      </p:pic>
    </p:spTree>
    <p:extLst>
      <p:ext uri="{BB962C8B-B14F-4D97-AF65-F5344CB8AC3E}">
        <p14:creationId xmlns:p14="http://schemas.microsoft.com/office/powerpoint/2010/main" val="36576851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4D9DD5-341F-7451-3953-2A86B3D0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Idiopathic ONFH is analyzed by surgical survival
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4BAE8FC5-9B67-2984-0A26-8D4B22E38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00" t="6304"/>
          <a:stretch/>
        </p:blipFill>
        <p:spPr>
          <a:xfrm>
            <a:off x="2432115" y="1753386"/>
            <a:ext cx="7663811" cy="4423577"/>
          </a:xfrm>
        </p:spPr>
      </p:pic>
    </p:spTree>
    <p:extLst>
      <p:ext uri="{BB962C8B-B14F-4D97-AF65-F5344CB8AC3E}">
        <p14:creationId xmlns:p14="http://schemas.microsoft.com/office/powerpoint/2010/main" val="331337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C5B4FC-D187-B3CE-9410-72ECA6A5E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Gender life span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2F7786B-868B-1AA5-917C-C1FEC99953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64" y="1686155"/>
            <a:ext cx="10280271" cy="3939881"/>
          </a:xfrm>
        </p:spPr>
      </p:pic>
    </p:spTree>
    <p:extLst>
      <p:ext uri="{BB962C8B-B14F-4D97-AF65-F5344CB8AC3E}">
        <p14:creationId xmlns:p14="http://schemas.microsoft.com/office/powerpoint/2010/main" val="269807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4CDC62-5D1F-6D87-025C-C2CC77EA6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Figure 2 age stratified survival analysis</a:t>
            </a:r>
            <a:endParaRPr lang="zh-CN" altLang="en-US" dirty="0"/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D8EAC681-1B96-787E-D94D-924D2719C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2" t="6702" r="10497"/>
          <a:stretch/>
        </p:blipFill>
        <p:spPr>
          <a:xfrm>
            <a:off x="1508289" y="1178350"/>
            <a:ext cx="8955464" cy="5809318"/>
          </a:xfrm>
        </p:spPr>
      </p:pic>
    </p:spTree>
    <p:extLst>
      <p:ext uri="{BB962C8B-B14F-4D97-AF65-F5344CB8AC3E}">
        <p14:creationId xmlns:p14="http://schemas.microsoft.com/office/powerpoint/2010/main" val="215445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9D3095-1392-9A28-0051-AC687192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180"/>
            <a:ext cx="10515600" cy="904382"/>
          </a:xfrm>
        </p:spPr>
        <p:txBody>
          <a:bodyPr>
            <a:normAutofit/>
          </a:bodyPr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Figure 3 Analysis of stratified survival of etiology</a:t>
            </a:r>
            <a:endParaRPr lang="zh-CN" altLang="en-US" dirty="0"/>
          </a:p>
        </p:txBody>
      </p:sp>
      <p:pic>
        <p:nvPicPr>
          <p:cNvPr id="11" name="内容占位符 10">
            <a:extLst>
              <a:ext uri="{FF2B5EF4-FFF2-40B4-BE49-F238E27FC236}">
                <a16:creationId xmlns:a16="http://schemas.microsoft.com/office/drawing/2014/main" id="{F75AF68F-8676-4E81-D08C-3D25F1965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11" t="6855" r="6795"/>
          <a:stretch/>
        </p:blipFill>
        <p:spPr>
          <a:xfrm>
            <a:off x="1272619" y="1079482"/>
            <a:ext cx="8744292" cy="5413392"/>
          </a:xfrm>
        </p:spPr>
      </p:pic>
    </p:spTree>
    <p:extLst>
      <p:ext uri="{BB962C8B-B14F-4D97-AF65-F5344CB8AC3E}">
        <p14:creationId xmlns:p14="http://schemas.microsoft.com/office/powerpoint/2010/main" val="2271616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4269D7-DEAF-8B6F-A0F7-DF1F735F5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Total cases of etiological classification</a:t>
            </a:r>
            <a:endParaRPr lang="zh-CN" altLang="en-US" dirty="0"/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A1C07835-1D23-D2B5-B31B-60BD40E50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114" y="1269508"/>
            <a:ext cx="6616707" cy="5357535"/>
          </a:xfrm>
        </p:spPr>
      </p:pic>
    </p:spTree>
    <p:extLst>
      <p:ext uri="{BB962C8B-B14F-4D97-AF65-F5344CB8AC3E}">
        <p14:creationId xmlns:p14="http://schemas.microsoft.com/office/powerpoint/2010/main" val="162030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ABCCC1-8A8F-9223-A1FF-BA2B4E2A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Etiological classification number of male cases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4772E37-7555-9109-AC8F-D73E30376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16" y="1455738"/>
            <a:ext cx="5840968" cy="4721225"/>
          </a:xfrm>
        </p:spPr>
      </p:pic>
    </p:spTree>
    <p:extLst>
      <p:ext uri="{BB962C8B-B14F-4D97-AF65-F5344CB8AC3E}">
        <p14:creationId xmlns:p14="http://schemas.microsoft.com/office/powerpoint/2010/main" val="2250743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6307</TotalTime>
  <Words>300</Words>
  <Application>Microsoft Office PowerPoint</Application>
  <PresentationFormat>宽屏</PresentationFormat>
  <Paragraphs>47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5" baseType="lpstr">
      <vt:lpstr>等线</vt:lpstr>
      <vt:lpstr>等线 Light</vt:lpstr>
      <vt:lpstr>Arial</vt:lpstr>
      <vt:lpstr>Office 主题​​</vt:lpstr>
      <vt:lpstr>Statistical raw data of epidemiology and survival analysis of femoral head necrosis</vt:lpstr>
      <vt:lpstr>Figure 1 Analysis of gender survival years</vt:lpstr>
      <vt:lpstr>Sex and ages</vt:lpstr>
      <vt:lpstr>Gender life span</vt:lpstr>
      <vt:lpstr>Gender life span</vt:lpstr>
      <vt:lpstr>Figure 2 age stratified survival analysis</vt:lpstr>
      <vt:lpstr>Figure 3 Analysis of stratified survival of etiology</vt:lpstr>
      <vt:lpstr>Total cases of etiological classification</vt:lpstr>
      <vt:lpstr>Etiological classification number of male cases</vt:lpstr>
      <vt:lpstr>Etiological classification number of female cases</vt:lpstr>
      <vt:lpstr>Stratified by etiology and age</vt:lpstr>
      <vt:lpstr>BMI</vt:lpstr>
      <vt:lpstr>BMI</vt:lpstr>
      <vt:lpstr>PowerPoint 演示文稿</vt:lpstr>
      <vt:lpstr>Figure 5 Arco stage survival analysis</vt:lpstr>
      <vt:lpstr>Total number of Arco staging cases</vt:lpstr>
      <vt:lpstr>ARCO stage   male cases                       female cases</vt:lpstr>
      <vt:lpstr>Operative survival analysis</vt:lpstr>
      <vt:lpstr>PowerPoint 演示文稿</vt:lpstr>
      <vt:lpstr>Age stratified survival analysis considering hormone use alone</vt:lpstr>
      <vt:lpstr>Figure 6 age stratified survival analysis considering hormone use alone</vt:lpstr>
      <vt:lpstr>Analysis of operative survival considering hormone use alone</vt:lpstr>
      <vt:lpstr>Hormone use time</vt:lpstr>
      <vt:lpstr>Consider hormonal factors alone Time of hormone use for men and women
</vt:lpstr>
      <vt:lpstr>Consider hormonal factors alone   Hormonal onset time</vt:lpstr>
      <vt:lpstr>Onset time Steroid induced necrosis</vt:lpstr>
      <vt:lpstr>Onset time Mixed necrosis</vt:lpstr>
      <vt:lpstr>Steroid induced necrosis Age analysis</vt:lpstr>
      <vt:lpstr>Alcoholic necrosis Age analysis </vt:lpstr>
      <vt:lpstr>Mixed necrosis Age analysis</vt:lpstr>
      <vt:lpstr>Idiopathic necrosis Age analysis of men and women
</vt:lpstr>
      <vt:lpstr>Figure 7 Age-stratified survival analysis considering alcohol alone
</vt:lpstr>
      <vt:lpstr>Surgical survival analysis considering alcohol alone
</vt:lpstr>
      <vt:lpstr>PowerPoint 演示文稿</vt:lpstr>
      <vt:lpstr>PowerPoint 演示文稿</vt:lpstr>
      <vt:lpstr>PowerPoint 演示文稿</vt:lpstr>
      <vt:lpstr>Overall ONFH by surgical survival analysis
</vt:lpstr>
      <vt:lpstr>Mixed ONFH by surgical survival analysis
</vt:lpstr>
      <vt:lpstr>Alcoholic ONFH is analyzed by surgical survival
</vt:lpstr>
      <vt:lpstr>Steroid induced ONFH is analyzed for survival by surgical procedure
</vt:lpstr>
      <vt:lpstr>Idiopathic ONFH is analyzed by surgical survival
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股骨头坏死流行病学及生存分析统计学截图原始数据</dc:title>
  <dc:creator>zhao gang</dc:creator>
  <cp:lastModifiedBy>zhao gang</cp:lastModifiedBy>
  <cp:revision>40</cp:revision>
  <dcterms:created xsi:type="dcterms:W3CDTF">2022-05-16T06:48:58Z</dcterms:created>
  <dcterms:modified xsi:type="dcterms:W3CDTF">2022-07-20T15:02:16Z</dcterms:modified>
</cp:coreProperties>
</file>