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7" r:id="rId2"/>
  </p:sldIdLst>
  <p:sldSz cx="9144000" cy="6858000" type="screen4x3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9" autoAdjust="0"/>
    <p:restoredTop sz="94593" autoAdjust="0"/>
  </p:normalViewPr>
  <p:slideViewPr>
    <p:cSldViewPr snapToGrid="0">
      <p:cViewPr varScale="1">
        <p:scale>
          <a:sx n="60" d="100"/>
          <a:sy n="60" d="100"/>
        </p:scale>
        <p:origin x="90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9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863" y="0"/>
            <a:ext cx="29479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DDCD6-876C-4A98-8C51-2F587F87E665}" type="datetimeFigureOut">
              <a:rPr lang="en-AU" smtClean="0"/>
              <a:t>23/06/2022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1550"/>
            <a:ext cx="5441950" cy="3911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6100"/>
            <a:ext cx="29479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863" y="9436100"/>
            <a:ext cx="29479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C6A99-53CC-4F3C-A944-B573E49FC61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59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29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6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25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8153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016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96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47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881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41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36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07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02EAC-5360-4AB8-B4FF-822E0E40B65B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36B00-A6B0-4DF5-B4D5-CEB45DD305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63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EF9D1A-0E56-485E-AAD8-05C7766AEBF8}"/>
              </a:ext>
            </a:extLst>
          </p:cNvPr>
          <p:cNvSpPr txBox="1"/>
          <p:nvPr/>
        </p:nvSpPr>
        <p:spPr>
          <a:xfrm>
            <a:off x="140677" y="1783960"/>
            <a:ext cx="886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cs typeface="Arial" panose="020B0604020202020204" pitchFamily="34" charset="0"/>
              </a:rPr>
              <a:t>Supplement table. Relationships between ILD-GAP and ILD-GAPC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D2FB1-0113-4F6D-9FC2-654FAE162864}"/>
              </a:ext>
            </a:extLst>
          </p:cNvPr>
          <p:cNvSpPr txBox="1"/>
          <p:nvPr/>
        </p:nvSpPr>
        <p:spPr>
          <a:xfrm>
            <a:off x="140677" y="4704708"/>
            <a:ext cx="4745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The relationship between ILD-GAP and ILD-GAPC (R = 0.924 (P &lt; 0.001)).</a:t>
            </a:r>
            <a:endParaRPr kumimoji="1" lang="ja-JP" altLang="en-US" sz="1200" dirty="0"/>
          </a:p>
        </p:txBody>
      </p:sp>
      <p:graphicFrame>
        <p:nvGraphicFramePr>
          <p:cNvPr id="5" name="表 2">
            <a:extLst>
              <a:ext uri="{FF2B5EF4-FFF2-40B4-BE49-F238E27FC236}">
                <a16:creationId xmlns:a16="http://schemas.microsoft.com/office/drawing/2014/main" id="{44DB48D2-06DF-48DE-BE7D-6EFA89993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710886"/>
              </p:ext>
            </p:extLst>
          </p:nvPr>
        </p:nvGraphicFramePr>
        <p:xfrm>
          <a:off x="140677" y="2153292"/>
          <a:ext cx="8862645" cy="2551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529">
                  <a:extLst>
                    <a:ext uri="{9D8B030D-6E8A-4147-A177-3AD203B41FA5}">
                      <a16:colId xmlns:a16="http://schemas.microsoft.com/office/drawing/2014/main" val="1514242291"/>
                    </a:ext>
                  </a:extLst>
                </a:gridCol>
                <a:gridCol w="1772529">
                  <a:extLst>
                    <a:ext uri="{9D8B030D-6E8A-4147-A177-3AD203B41FA5}">
                      <a16:colId xmlns:a16="http://schemas.microsoft.com/office/drawing/2014/main" val="713420884"/>
                    </a:ext>
                  </a:extLst>
                </a:gridCol>
                <a:gridCol w="1772529">
                  <a:extLst>
                    <a:ext uri="{9D8B030D-6E8A-4147-A177-3AD203B41FA5}">
                      <a16:colId xmlns:a16="http://schemas.microsoft.com/office/drawing/2014/main" val="1827195205"/>
                    </a:ext>
                  </a:extLst>
                </a:gridCol>
                <a:gridCol w="1772529">
                  <a:extLst>
                    <a:ext uri="{9D8B030D-6E8A-4147-A177-3AD203B41FA5}">
                      <a16:colId xmlns:a16="http://schemas.microsoft.com/office/drawing/2014/main" val="1536798108"/>
                    </a:ext>
                  </a:extLst>
                </a:gridCol>
                <a:gridCol w="1772529">
                  <a:extLst>
                    <a:ext uri="{9D8B030D-6E8A-4147-A177-3AD203B41FA5}">
                      <a16:colId xmlns:a16="http://schemas.microsoft.com/office/drawing/2014/main" val="496434686"/>
                    </a:ext>
                  </a:extLst>
                </a:gridCol>
              </a:tblGrid>
              <a:tr h="478776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ILD-GAP score</a:t>
                      </a:r>
                    </a:p>
                    <a:p>
                      <a:pPr algn="ctr"/>
                      <a:r>
                        <a:rPr kumimoji="1" lang="en-US" altLang="ja-JP" sz="1400" b="1" dirty="0"/>
                        <a:t>low</a:t>
                      </a:r>
                      <a:endParaRPr kumimoji="1" lang="ja-JP" altLang="en-US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ILD-GAP score moderate</a:t>
                      </a:r>
                      <a:endParaRPr kumimoji="1" lang="ja-JP" altLang="en-US" sz="14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ILD-GAP score</a:t>
                      </a:r>
                    </a:p>
                    <a:p>
                      <a:pPr algn="ctr"/>
                      <a:r>
                        <a:rPr kumimoji="1" lang="en-US" altLang="ja-JP" sz="1400" b="1" dirty="0"/>
                        <a:t>high</a:t>
                      </a:r>
                      <a:endParaRPr kumimoji="1" lang="ja-JP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Total</a:t>
                      </a:r>
                      <a:endParaRPr kumimoji="1" lang="ja-JP" altLang="en-US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011400"/>
                  </a:ext>
                </a:extLst>
              </a:tr>
              <a:tr h="47877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ILD-GAPC score</a:t>
                      </a:r>
                    </a:p>
                    <a:p>
                      <a:pPr algn="ctr"/>
                      <a:r>
                        <a:rPr kumimoji="1" lang="en-US" altLang="ja-JP" sz="1400" b="1" dirty="0"/>
                        <a:t>low</a:t>
                      </a:r>
                      <a:endParaRPr kumimoji="1" lang="ja-JP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64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</a:t>
                      </a:r>
                      <a:endParaRPr kumimoji="1" lang="ja-JP" alt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64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96945924"/>
                  </a:ext>
                </a:extLst>
              </a:tr>
              <a:tr h="47877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ILD-GAPC score</a:t>
                      </a:r>
                    </a:p>
                    <a:p>
                      <a:pPr algn="ctr"/>
                      <a:r>
                        <a:rPr kumimoji="1" lang="en-US" altLang="ja-JP" sz="1400" b="1" dirty="0"/>
                        <a:t>moderate</a:t>
                      </a:r>
                      <a:endParaRPr kumimoji="1" lang="ja-JP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43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28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71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77493307"/>
                  </a:ext>
                </a:extLst>
              </a:tr>
              <a:tr h="47877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ILD-GAPC score</a:t>
                      </a:r>
                    </a:p>
                    <a:p>
                      <a:pPr algn="ctr"/>
                      <a:r>
                        <a:rPr kumimoji="1" lang="en-US" altLang="ja-JP" sz="1400" b="1" dirty="0"/>
                        <a:t>high</a:t>
                      </a:r>
                      <a:endParaRPr kumimoji="1" lang="ja-JP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29</a:t>
                      </a:r>
                      <a:endParaRPr kumimoji="1" lang="ja-JP" altLang="en-US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39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453609"/>
                  </a:ext>
                </a:extLst>
              </a:tr>
              <a:tr h="47877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/>
                        <a:t>Total</a:t>
                      </a:r>
                      <a:endParaRPr kumimoji="1" lang="ja-JP" altLang="en-US" sz="14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107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57</a:t>
                      </a:r>
                      <a:endParaRPr kumimoji="1" lang="ja-JP" alt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</a:t>
                      </a:r>
                      <a:endParaRPr kumimoji="1" lang="ja-JP" alt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174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859278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2179864-96B3-4933-A657-C712ACA91C2B}"/>
              </a:ext>
            </a:extLst>
          </p:cNvPr>
          <p:cNvSpPr txBox="1"/>
          <p:nvPr/>
        </p:nvSpPr>
        <p:spPr>
          <a:xfrm>
            <a:off x="140678" y="5012485"/>
            <a:ext cx="73000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/>
              <a:t>Abbreviations: </a:t>
            </a:r>
          </a:p>
          <a:p>
            <a:r>
              <a:rPr lang="en-US" altLang="ja-JP" sz="1200" dirty="0"/>
              <a:t>GAP, gender/age/physiology; GAPC, gender/age/physiology/CCIS; ILD, interstitial lung disease.</a:t>
            </a:r>
          </a:p>
        </p:txBody>
      </p:sp>
    </p:spTree>
    <p:extLst>
      <p:ext uri="{BB962C8B-B14F-4D97-AF65-F5344CB8AC3E}">
        <p14:creationId xmlns:p14="http://schemas.microsoft.com/office/powerpoint/2010/main" val="635173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1390</TotalTime>
  <Words>75</Words>
  <Application>Microsoft Office PowerPoint</Application>
  <PresentationFormat>画面に合わせる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原　悠</dc:creator>
  <cp:lastModifiedBy>呼吸器病学</cp:lastModifiedBy>
  <cp:revision>82</cp:revision>
  <cp:lastPrinted>2019-11-21T01:49:02Z</cp:lastPrinted>
  <dcterms:created xsi:type="dcterms:W3CDTF">2019-11-16T11:03:38Z</dcterms:created>
  <dcterms:modified xsi:type="dcterms:W3CDTF">2022-06-23T06:43:08Z</dcterms:modified>
</cp:coreProperties>
</file>