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96" d="100"/>
          <a:sy n="96" d="100"/>
        </p:scale>
        <p:origin x="1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6013DC-DA50-4DBF-AD69-3BA440422A2C}" type="datetimeFigureOut">
              <a:rPr kumimoji="1" lang="ja-JP" altLang="en-US" smtClean="0"/>
              <a:t>2020/8/26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41C400-4287-47B3-9690-56EBA678F6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7002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mtClean="0"/>
              <a:t>Purified proteins were resolved and separated by SDS-PAGE and then either directly stained with Coomassie Blue</a:t>
            </a:r>
          </a:p>
          <a:p>
            <a:endParaRPr lang="zh-CN" altLang="en-US" smtClean="0"/>
          </a:p>
        </p:txBody>
      </p:sp>
      <p:sp>
        <p:nvSpPr>
          <p:cNvPr id="5632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C1EB7860-33D8-44FB-AC03-D9D5A8A9ECB9}" type="slidenum">
              <a:rPr lang="zh-CN" altLang="en-US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zh-CN" altLang="en-US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605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mtClean="0"/>
              <a:t>Western blot analysis showed all recombinant GST fusion proteins can be detected at expected size (The molecular weight of the largest product was similar to that predicted by sequencing analysis).</a:t>
            </a:r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080F7561-CC55-437B-A853-8066265953E7}" type="slidenum">
              <a:rPr lang="zh-CN" altLang="en-US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</a:t>
            </a:fld>
            <a:endParaRPr lang="zh-CN" altLang="en-US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464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26689-69F8-436A-AD67-22C024ACC45E}" type="datetimeFigureOut">
              <a:rPr kumimoji="1" lang="ja-JP" altLang="en-US" smtClean="0"/>
              <a:t>2020/8/26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316D3-7F22-4FB4-A7E4-E607C3F56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834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26689-69F8-436A-AD67-22C024ACC45E}" type="datetimeFigureOut">
              <a:rPr kumimoji="1" lang="ja-JP" altLang="en-US" smtClean="0"/>
              <a:t>2020/8/26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316D3-7F22-4FB4-A7E4-E607C3F56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0605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26689-69F8-436A-AD67-22C024ACC45E}" type="datetimeFigureOut">
              <a:rPr kumimoji="1" lang="ja-JP" altLang="en-US" smtClean="0"/>
              <a:t>2020/8/26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316D3-7F22-4FB4-A7E4-E607C3F56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7760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26689-69F8-436A-AD67-22C024ACC45E}" type="datetimeFigureOut">
              <a:rPr kumimoji="1" lang="ja-JP" altLang="en-US" smtClean="0"/>
              <a:t>2020/8/26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316D3-7F22-4FB4-A7E4-E607C3F56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4254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26689-69F8-436A-AD67-22C024ACC45E}" type="datetimeFigureOut">
              <a:rPr kumimoji="1" lang="ja-JP" altLang="en-US" smtClean="0"/>
              <a:t>2020/8/26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316D3-7F22-4FB4-A7E4-E607C3F56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7515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26689-69F8-436A-AD67-22C024ACC45E}" type="datetimeFigureOut">
              <a:rPr kumimoji="1" lang="ja-JP" altLang="en-US" smtClean="0"/>
              <a:t>2020/8/26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316D3-7F22-4FB4-A7E4-E607C3F56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9757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26689-69F8-436A-AD67-22C024ACC45E}" type="datetimeFigureOut">
              <a:rPr kumimoji="1" lang="ja-JP" altLang="en-US" smtClean="0"/>
              <a:t>2020/8/26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316D3-7F22-4FB4-A7E4-E607C3F56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9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26689-69F8-436A-AD67-22C024ACC45E}" type="datetimeFigureOut">
              <a:rPr kumimoji="1" lang="ja-JP" altLang="en-US" smtClean="0"/>
              <a:t>2020/8/26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316D3-7F22-4FB4-A7E4-E607C3F56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4720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26689-69F8-436A-AD67-22C024ACC45E}" type="datetimeFigureOut">
              <a:rPr kumimoji="1" lang="ja-JP" altLang="en-US" smtClean="0"/>
              <a:t>2020/8/26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316D3-7F22-4FB4-A7E4-E607C3F56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2540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26689-69F8-436A-AD67-22C024ACC45E}" type="datetimeFigureOut">
              <a:rPr kumimoji="1" lang="ja-JP" altLang="en-US" smtClean="0"/>
              <a:t>2020/8/26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316D3-7F22-4FB4-A7E4-E607C3F56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94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26689-69F8-436A-AD67-22C024ACC45E}" type="datetimeFigureOut">
              <a:rPr kumimoji="1" lang="ja-JP" altLang="en-US" smtClean="0"/>
              <a:t>2020/8/26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316D3-7F22-4FB4-A7E4-E607C3F56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0048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26689-69F8-436A-AD67-22C024ACC45E}" type="datetimeFigureOut">
              <a:rPr kumimoji="1" lang="ja-JP" altLang="en-US" smtClean="0"/>
              <a:t>2020/8/26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316D3-7F22-4FB4-A7E4-E607C3F56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310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标题 1"/>
          <p:cNvSpPr>
            <a:spLocks noGrp="1"/>
          </p:cNvSpPr>
          <p:nvPr>
            <p:ph type="title"/>
          </p:nvPr>
        </p:nvSpPr>
        <p:spPr>
          <a:xfrm>
            <a:off x="571500" y="0"/>
            <a:ext cx="6748463" cy="785813"/>
          </a:xfrm>
        </p:spPr>
        <p:txBody>
          <a:bodyPr/>
          <a:lstStyle/>
          <a:p>
            <a:r>
              <a:rPr lang="en-US" altLang="zh-CN" sz="2800" smtClean="0"/>
              <a:t>SDS-PAGE of purified proteins </a:t>
            </a:r>
            <a:endParaRPr lang="zh-CN" altLang="en-US" sz="2800" smtClean="0"/>
          </a:p>
        </p:txBody>
      </p:sp>
      <p:sp>
        <p:nvSpPr>
          <p:cNvPr id="55299" name="矩形 6"/>
          <p:cNvSpPr>
            <a:spLocks noChangeArrowheads="1"/>
          </p:cNvSpPr>
          <p:nvPr/>
        </p:nvSpPr>
        <p:spPr bwMode="auto">
          <a:xfrm>
            <a:off x="1571625" y="2500313"/>
            <a:ext cx="898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200"/>
              <a:t>75 kDa-</a:t>
            </a: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2214563" y="1500188"/>
          <a:ext cx="6215062" cy="508000"/>
        </p:xfrm>
        <a:graphic>
          <a:graphicData uri="http://schemas.openxmlformats.org/drawingml/2006/table">
            <a:tbl>
              <a:tblPr/>
              <a:tblGrid>
                <a:gridCol w="6215062"/>
              </a:tblGrid>
              <a:tr h="508000"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91439" marR="91439" marT="45663" marB="45663">
                    <a:lnL w="3175" cmpd="sng">
                      <a:noFill/>
                      <a:prstDash val="solid"/>
                    </a:lnL>
                    <a:lnR w="3175" cmpd="sng">
                      <a:noFill/>
                      <a:prstDash val="solid"/>
                    </a:lnR>
                    <a:lnT w="3175" cmpd="sng">
                      <a:solidFill>
                        <a:schemeClr val="tx1"/>
                      </a:solidFill>
                      <a:prstDash val="solid"/>
                    </a:lnT>
                    <a:lnB w="3175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5303" name="矩形 8"/>
          <p:cNvSpPr>
            <a:spLocks noChangeArrowheads="1"/>
          </p:cNvSpPr>
          <p:nvPr/>
        </p:nvSpPr>
        <p:spPr bwMode="auto">
          <a:xfrm>
            <a:off x="1571625" y="3643313"/>
            <a:ext cx="9699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200"/>
              <a:t>48 kDa-</a:t>
            </a:r>
          </a:p>
        </p:txBody>
      </p:sp>
      <p:pic>
        <p:nvPicPr>
          <p:cNvPr id="55304" name="Picture 2"/>
          <p:cNvPicPr>
            <a:picLocks noChangeAspect="1" noChangeArrowheads="1"/>
          </p:cNvPicPr>
          <p:nvPr/>
        </p:nvPicPr>
        <p:blipFill>
          <a:blip r:embed="rId4">
            <a:lum contras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63" y="1571625"/>
            <a:ext cx="6215062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55305" name="矩形 14"/>
          <p:cNvSpPr>
            <a:spLocks noChangeArrowheads="1"/>
          </p:cNvSpPr>
          <p:nvPr/>
        </p:nvSpPr>
        <p:spPr bwMode="auto">
          <a:xfrm rot="8341002" flipV="1">
            <a:off x="3179763" y="811213"/>
            <a:ext cx="16573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400"/>
              <a:t>NEMF-GST</a:t>
            </a:r>
          </a:p>
        </p:txBody>
      </p:sp>
      <p:sp>
        <p:nvSpPr>
          <p:cNvPr id="55306" name="矩形 15"/>
          <p:cNvSpPr>
            <a:spLocks noChangeArrowheads="1"/>
          </p:cNvSpPr>
          <p:nvPr/>
        </p:nvSpPr>
        <p:spPr bwMode="auto">
          <a:xfrm rot="-2415551">
            <a:off x="2884488" y="1168400"/>
            <a:ext cx="547687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400"/>
              <a:t>GST</a:t>
            </a:r>
          </a:p>
        </p:txBody>
      </p:sp>
      <p:sp>
        <p:nvSpPr>
          <p:cNvPr id="55307" name="矩形 16"/>
          <p:cNvSpPr>
            <a:spLocks noChangeArrowheads="1"/>
          </p:cNvSpPr>
          <p:nvPr/>
        </p:nvSpPr>
        <p:spPr bwMode="auto">
          <a:xfrm>
            <a:off x="1571625" y="4429125"/>
            <a:ext cx="7175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200"/>
              <a:t>35 kDa-</a:t>
            </a:r>
          </a:p>
        </p:txBody>
      </p:sp>
      <p:sp>
        <p:nvSpPr>
          <p:cNvPr id="55308" name="TextBox 18"/>
          <p:cNvSpPr txBox="1">
            <a:spLocks noChangeArrowheads="1"/>
          </p:cNvSpPr>
          <p:nvPr/>
        </p:nvSpPr>
        <p:spPr bwMode="auto">
          <a:xfrm rot="-2496012">
            <a:off x="3717925" y="911225"/>
            <a:ext cx="13573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400"/>
              <a:t>CBX5-GST</a:t>
            </a:r>
          </a:p>
        </p:txBody>
      </p:sp>
      <p:sp>
        <p:nvSpPr>
          <p:cNvPr id="55309" name="TextBox 19"/>
          <p:cNvSpPr txBox="1">
            <a:spLocks noChangeArrowheads="1"/>
          </p:cNvSpPr>
          <p:nvPr/>
        </p:nvSpPr>
        <p:spPr bwMode="auto">
          <a:xfrm rot="-2532233">
            <a:off x="4294188" y="954088"/>
            <a:ext cx="11874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/>
              <a:t>ALDOA-GST</a:t>
            </a:r>
            <a:endParaRPr lang="zh-CN" altLang="en-US" sz="1400"/>
          </a:p>
        </p:txBody>
      </p:sp>
      <p:sp>
        <p:nvSpPr>
          <p:cNvPr id="55310" name="TextBox 20"/>
          <p:cNvSpPr txBox="1">
            <a:spLocks noChangeArrowheads="1"/>
          </p:cNvSpPr>
          <p:nvPr/>
        </p:nvSpPr>
        <p:spPr bwMode="auto">
          <a:xfrm rot="-2525362">
            <a:off x="4684713" y="682625"/>
            <a:ext cx="1965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/>
              <a:t>ECSCR-GST</a:t>
            </a:r>
            <a:endParaRPr lang="zh-CN" altLang="en-US" sz="1400"/>
          </a:p>
        </p:txBody>
      </p:sp>
      <p:sp>
        <p:nvSpPr>
          <p:cNvPr id="55311" name="TextBox 21"/>
          <p:cNvSpPr txBox="1">
            <a:spLocks noChangeArrowheads="1"/>
          </p:cNvSpPr>
          <p:nvPr/>
        </p:nvSpPr>
        <p:spPr bwMode="auto">
          <a:xfrm rot="-2618282">
            <a:off x="5143500" y="596900"/>
            <a:ext cx="22066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/>
              <a:t>CBX1-GST</a:t>
            </a:r>
            <a:endParaRPr lang="zh-CN" altLang="en-US" sz="1400"/>
          </a:p>
        </p:txBody>
      </p:sp>
      <p:sp>
        <p:nvSpPr>
          <p:cNvPr id="55312" name="TextBox 23"/>
          <p:cNvSpPr txBox="1">
            <a:spLocks noChangeArrowheads="1"/>
          </p:cNvSpPr>
          <p:nvPr/>
        </p:nvSpPr>
        <p:spPr bwMode="auto">
          <a:xfrm rot="-2536178">
            <a:off x="5573713" y="585788"/>
            <a:ext cx="2247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/>
              <a:t>MMP1-GST</a:t>
            </a:r>
            <a:endParaRPr lang="zh-CN" altLang="en-US" sz="1400"/>
          </a:p>
        </p:txBody>
      </p:sp>
      <p:sp>
        <p:nvSpPr>
          <p:cNvPr id="55313" name="TextBox 24"/>
          <p:cNvSpPr txBox="1">
            <a:spLocks noChangeArrowheads="1"/>
          </p:cNvSpPr>
          <p:nvPr/>
        </p:nvSpPr>
        <p:spPr bwMode="auto">
          <a:xfrm rot="-2501780">
            <a:off x="6137275" y="858838"/>
            <a:ext cx="1543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/>
              <a:t>FH-GST</a:t>
            </a:r>
            <a:endParaRPr lang="zh-CN" altLang="en-US" sz="1400"/>
          </a:p>
        </p:txBody>
      </p:sp>
      <p:sp>
        <p:nvSpPr>
          <p:cNvPr id="55314" name="TextBox 25"/>
          <p:cNvSpPr txBox="1">
            <a:spLocks noChangeArrowheads="1"/>
          </p:cNvSpPr>
          <p:nvPr/>
        </p:nvSpPr>
        <p:spPr bwMode="auto">
          <a:xfrm rot="-2443404">
            <a:off x="6664325" y="814388"/>
            <a:ext cx="15255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/>
              <a:t>KIF20B-GST</a:t>
            </a:r>
            <a:endParaRPr lang="zh-CN" altLang="en-US" sz="1400"/>
          </a:p>
        </p:txBody>
      </p:sp>
      <p:sp>
        <p:nvSpPr>
          <p:cNvPr id="55315" name="TextBox 26"/>
          <p:cNvSpPr txBox="1">
            <a:spLocks noChangeArrowheads="1"/>
          </p:cNvSpPr>
          <p:nvPr/>
        </p:nvSpPr>
        <p:spPr bwMode="auto">
          <a:xfrm rot="-2386422">
            <a:off x="7165975" y="754063"/>
            <a:ext cx="18303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/>
              <a:t>WDR1-GST</a:t>
            </a:r>
            <a:endParaRPr lang="zh-CN" altLang="en-US" sz="1400"/>
          </a:p>
        </p:txBody>
      </p:sp>
      <p:sp>
        <p:nvSpPr>
          <p:cNvPr id="55316" name="TextBox 27"/>
          <p:cNvSpPr txBox="1">
            <a:spLocks noChangeArrowheads="1"/>
          </p:cNvSpPr>
          <p:nvPr/>
        </p:nvSpPr>
        <p:spPr bwMode="auto">
          <a:xfrm rot="-2352542">
            <a:off x="7648575" y="700088"/>
            <a:ext cx="2000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/>
              <a:t>BRAT1-GST</a:t>
            </a:r>
            <a:endParaRPr lang="zh-CN" altLang="en-US" sz="1400"/>
          </a:p>
        </p:txBody>
      </p:sp>
      <p:sp>
        <p:nvSpPr>
          <p:cNvPr id="55317" name="矩形 18"/>
          <p:cNvSpPr>
            <a:spLocks noChangeArrowheads="1"/>
          </p:cNvSpPr>
          <p:nvPr/>
        </p:nvSpPr>
        <p:spPr bwMode="auto">
          <a:xfrm>
            <a:off x="1285875" y="5929313"/>
            <a:ext cx="70008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/>
              <a:t>Candidate antigenic proteins proteins were separated through SDS-PAGE and stained with Coomassie Blue.</a:t>
            </a:r>
          </a:p>
        </p:txBody>
      </p:sp>
      <p:sp>
        <p:nvSpPr>
          <p:cNvPr id="55318" name="矩形 20"/>
          <p:cNvSpPr>
            <a:spLocks noChangeArrowheads="1"/>
          </p:cNvSpPr>
          <p:nvPr/>
        </p:nvSpPr>
        <p:spPr bwMode="auto">
          <a:xfrm>
            <a:off x="1571625" y="3000375"/>
            <a:ext cx="7175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200"/>
              <a:t>63 kDa-</a:t>
            </a:r>
          </a:p>
        </p:txBody>
      </p:sp>
      <p:sp>
        <p:nvSpPr>
          <p:cNvPr id="55319" name="矩形 8"/>
          <p:cNvSpPr>
            <a:spLocks noChangeArrowheads="1"/>
          </p:cNvSpPr>
          <p:nvPr/>
        </p:nvSpPr>
        <p:spPr bwMode="auto">
          <a:xfrm>
            <a:off x="1571625" y="5214938"/>
            <a:ext cx="9699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200"/>
              <a:t>28 kDa-</a:t>
            </a:r>
          </a:p>
        </p:txBody>
      </p:sp>
      <p:sp>
        <p:nvSpPr>
          <p:cNvPr id="55320" name="矩形 22"/>
          <p:cNvSpPr>
            <a:spLocks noChangeArrowheads="1"/>
          </p:cNvSpPr>
          <p:nvPr/>
        </p:nvSpPr>
        <p:spPr bwMode="auto">
          <a:xfrm>
            <a:off x="1500188" y="2143125"/>
            <a:ext cx="8001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200"/>
              <a:t>100 kDa-</a:t>
            </a:r>
          </a:p>
        </p:txBody>
      </p:sp>
      <p:sp>
        <p:nvSpPr>
          <p:cNvPr id="23" name="正方形/長方形 22"/>
          <p:cNvSpPr/>
          <p:nvPr/>
        </p:nvSpPr>
        <p:spPr>
          <a:xfrm>
            <a:off x="4345194" y="1605623"/>
            <a:ext cx="500062" cy="409634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/>
          <p:cNvSpPr/>
          <p:nvPr/>
        </p:nvSpPr>
        <p:spPr>
          <a:xfrm>
            <a:off x="6380787" y="1605623"/>
            <a:ext cx="500062" cy="409634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正方形/長方形 24"/>
          <p:cNvSpPr/>
          <p:nvPr/>
        </p:nvSpPr>
        <p:spPr>
          <a:xfrm rot="120000">
            <a:off x="2710160" y="1605623"/>
            <a:ext cx="500062" cy="409634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983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标题 1"/>
          <p:cNvSpPr>
            <a:spLocks noGrp="1"/>
          </p:cNvSpPr>
          <p:nvPr>
            <p:ph type="title"/>
          </p:nvPr>
        </p:nvSpPr>
        <p:spPr>
          <a:xfrm>
            <a:off x="357188" y="285750"/>
            <a:ext cx="7858125" cy="428625"/>
          </a:xfrm>
        </p:spPr>
        <p:txBody>
          <a:bodyPr>
            <a:normAutofit fontScale="90000"/>
          </a:bodyPr>
          <a:lstStyle/>
          <a:p>
            <a:r>
              <a:rPr lang="en-US" altLang="zh-CN" sz="2600" smtClean="0"/>
              <a:t>Western blotting using goat anti-GST antibody</a:t>
            </a:r>
            <a:endParaRPr lang="zh-CN" altLang="en-US" sz="2600" smtClean="0"/>
          </a:p>
        </p:txBody>
      </p:sp>
      <p:sp>
        <p:nvSpPr>
          <p:cNvPr id="57347" name="矩形 6"/>
          <p:cNvSpPr>
            <a:spLocks noChangeArrowheads="1"/>
          </p:cNvSpPr>
          <p:nvPr/>
        </p:nvSpPr>
        <p:spPr bwMode="auto">
          <a:xfrm>
            <a:off x="1714500" y="2500313"/>
            <a:ext cx="8270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200"/>
              <a:t>75 kDa-</a:t>
            </a: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2357438" y="1500188"/>
          <a:ext cx="5500687" cy="508000"/>
        </p:xfrm>
        <a:graphic>
          <a:graphicData uri="http://schemas.openxmlformats.org/drawingml/2006/table">
            <a:tbl>
              <a:tblPr/>
              <a:tblGrid>
                <a:gridCol w="5500687"/>
              </a:tblGrid>
              <a:tr h="508000"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91439" marR="91439" marT="45663" marB="45663">
                    <a:lnL w="3175" cmpd="sng">
                      <a:noFill/>
                      <a:prstDash val="solid"/>
                    </a:lnL>
                    <a:lnR w="3175" cmpd="sng">
                      <a:noFill/>
                      <a:prstDash val="solid"/>
                    </a:lnR>
                    <a:lnT w="3175" cmpd="sng">
                      <a:solidFill>
                        <a:schemeClr val="tx1"/>
                      </a:solidFill>
                      <a:prstDash val="solid"/>
                    </a:lnT>
                    <a:lnB w="3175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7351" name="矩形 8"/>
          <p:cNvSpPr>
            <a:spLocks noChangeArrowheads="1"/>
          </p:cNvSpPr>
          <p:nvPr/>
        </p:nvSpPr>
        <p:spPr bwMode="auto">
          <a:xfrm>
            <a:off x="1714500" y="5072063"/>
            <a:ext cx="9699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200"/>
              <a:t>28 kDa-</a:t>
            </a:r>
          </a:p>
        </p:txBody>
      </p:sp>
      <p:sp>
        <p:nvSpPr>
          <p:cNvPr id="57352" name="矩形 14"/>
          <p:cNvSpPr>
            <a:spLocks noChangeArrowheads="1"/>
          </p:cNvSpPr>
          <p:nvPr/>
        </p:nvSpPr>
        <p:spPr bwMode="auto">
          <a:xfrm rot="8341002" flipV="1">
            <a:off x="2625725" y="663575"/>
            <a:ext cx="21145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400"/>
              <a:t>NEMF-GST</a:t>
            </a:r>
          </a:p>
        </p:txBody>
      </p:sp>
      <p:sp>
        <p:nvSpPr>
          <p:cNvPr id="57353" name="矩形 15"/>
          <p:cNvSpPr>
            <a:spLocks noChangeArrowheads="1"/>
          </p:cNvSpPr>
          <p:nvPr/>
        </p:nvSpPr>
        <p:spPr bwMode="auto">
          <a:xfrm rot="-2415551">
            <a:off x="2301875" y="1071563"/>
            <a:ext cx="927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400"/>
              <a:t>GST</a:t>
            </a:r>
          </a:p>
        </p:txBody>
      </p:sp>
      <p:sp>
        <p:nvSpPr>
          <p:cNvPr id="57354" name="TextBox 18"/>
          <p:cNvSpPr txBox="1">
            <a:spLocks noChangeArrowheads="1"/>
          </p:cNvSpPr>
          <p:nvPr/>
        </p:nvSpPr>
        <p:spPr bwMode="auto">
          <a:xfrm rot="-2496012">
            <a:off x="3171825" y="774700"/>
            <a:ext cx="1814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400"/>
              <a:t>CBX5-GST</a:t>
            </a:r>
          </a:p>
        </p:txBody>
      </p:sp>
      <p:sp>
        <p:nvSpPr>
          <p:cNvPr id="57355" name="TextBox 19"/>
          <p:cNvSpPr txBox="1">
            <a:spLocks noChangeArrowheads="1"/>
          </p:cNvSpPr>
          <p:nvPr/>
        </p:nvSpPr>
        <p:spPr bwMode="auto">
          <a:xfrm rot="-2532233">
            <a:off x="3740150" y="806450"/>
            <a:ext cx="16462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/>
              <a:t>ALDOA-GST</a:t>
            </a:r>
            <a:endParaRPr lang="zh-CN" altLang="en-US" sz="1400"/>
          </a:p>
        </p:txBody>
      </p:sp>
      <p:sp>
        <p:nvSpPr>
          <p:cNvPr id="57356" name="TextBox 20"/>
          <p:cNvSpPr txBox="1">
            <a:spLocks noChangeArrowheads="1"/>
          </p:cNvSpPr>
          <p:nvPr/>
        </p:nvSpPr>
        <p:spPr bwMode="auto">
          <a:xfrm rot="-2525362">
            <a:off x="4140200" y="534988"/>
            <a:ext cx="24749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/>
              <a:t>ECSCR-GST</a:t>
            </a:r>
            <a:endParaRPr lang="zh-CN" altLang="en-US" sz="1400"/>
          </a:p>
        </p:txBody>
      </p:sp>
      <p:sp>
        <p:nvSpPr>
          <p:cNvPr id="57357" name="TextBox 21"/>
          <p:cNvSpPr txBox="1">
            <a:spLocks noChangeArrowheads="1"/>
          </p:cNvSpPr>
          <p:nvPr/>
        </p:nvSpPr>
        <p:spPr bwMode="auto">
          <a:xfrm rot="-2578090">
            <a:off x="4532313" y="452438"/>
            <a:ext cx="2716212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/>
              <a:t>CBX1-GST</a:t>
            </a:r>
            <a:endParaRPr lang="zh-CN" altLang="en-US" sz="1400"/>
          </a:p>
        </p:txBody>
      </p:sp>
      <p:sp>
        <p:nvSpPr>
          <p:cNvPr id="57358" name="TextBox 23"/>
          <p:cNvSpPr txBox="1">
            <a:spLocks noChangeArrowheads="1"/>
          </p:cNvSpPr>
          <p:nvPr/>
        </p:nvSpPr>
        <p:spPr bwMode="auto">
          <a:xfrm rot="-2545313">
            <a:off x="4992688" y="519113"/>
            <a:ext cx="2511425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/>
              <a:t>MMP1-GST</a:t>
            </a:r>
            <a:endParaRPr lang="zh-CN" altLang="en-US" sz="1400"/>
          </a:p>
        </p:txBody>
      </p:sp>
      <p:sp>
        <p:nvSpPr>
          <p:cNvPr id="57359" name="TextBox 24"/>
          <p:cNvSpPr txBox="1">
            <a:spLocks noChangeArrowheads="1"/>
          </p:cNvSpPr>
          <p:nvPr/>
        </p:nvSpPr>
        <p:spPr bwMode="auto">
          <a:xfrm rot="-2501780">
            <a:off x="5673725" y="814388"/>
            <a:ext cx="16113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/>
              <a:t>FH-GST</a:t>
            </a:r>
            <a:endParaRPr lang="zh-CN" altLang="en-US" sz="1400"/>
          </a:p>
        </p:txBody>
      </p:sp>
      <p:sp>
        <p:nvSpPr>
          <p:cNvPr id="57360" name="TextBox 25"/>
          <p:cNvSpPr txBox="1">
            <a:spLocks noChangeArrowheads="1"/>
          </p:cNvSpPr>
          <p:nvPr/>
        </p:nvSpPr>
        <p:spPr bwMode="auto">
          <a:xfrm rot="-2443404">
            <a:off x="6057900" y="668338"/>
            <a:ext cx="209867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/>
              <a:t>KIF20B-GST</a:t>
            </a:r>
            <a:endParaRPr lang="zh-CN" altLang="en-US" sz="1400"/>
          </a:p>
        </p:txBody>
      </p:sp>
      <p:sp>
        <p:nvSpPr>
          <p:cNvPr id="57361" name="TextBox 26"/>
          <p:cNvSpPr txBox="1">
            <a:spLocks noChangeArrowheads="1"/>
          </p:cNvSpPr>
          <p:nvPr/>
        </p:nvSpPr>
        <p:spPr bwMode="auto">
          <a:xfrm rot="-2386422">
            <a:off x="6551613" y="581025"/>
            <a:ext cx="2508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/>
              <a:t>WDR1-GST</a:t>
            </a:r>
            <a:endParaRPr lang="zh-CN" altLang="en-US" sz="1400"/>
          </a:p>
        </p:txBody>
      </p:sp>
      <p:sp>
        <p:nvSpPr>
          <p:cNvPr id="57362" name="TextBox 27"/>
          <p:cNvSpPr txBox="1">
            <a:spLocks noChangeArrowheads="1"/>
          </p:cNvSpPr>
          <p:nvPr/>
        </p:nvSpPr>
        <p:spPr bwMode="auto">
          <a:xfrm rot="-2352542">
            <a:off x="7170738" y="558800"/>
            <a:ext cx="2457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/>
              <a:t>BRAT1-GST</a:t>
            </a:r>
            <a:endParaRPr lang="zh-CN" altLang="en-US" sz="1400"/>
          </a:p>
        </p:txBody>
      </p:sp>
      <p:pic>
        <p:nvPicPr>
          <p:cNvPr id="5736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1571625"/>
            <a:ext cx="5500687" cy="403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57364" name="矩形 18"/>
          <p:cNvSpPr>
            <a:spLocks noChangeArrowheads="1"/>
          </p:cNvSpPr>
          <p:nvPr/>
        </p:nvSpPr>
        <p:spPr bwMode="auto">
          <a:xfrm>
            <a:off x="571500" y="5643563"/>
            <a:ext cx="82867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/>
              <a:t>Almost all of the Coomassie-stained bands were recognized by anti-GST antibody,  indicating that they were GST fusion proteins and the respective degradation products. </a:t>
            </a:r>
          </a:p>
        </p:txBody>
      </p:sp>
      <p:sp>
        <p:nvSpPr>
          <p:cNvPr id="57365" name="矩形 8"/>
          <p:cNvSpPr>
            <a:spLocks noChangeArrowheads="1"/>
          </p:cNvSpPr>
          <p:nvPr/>
        </p:nvSpPr>
        <p:spPr bwMode="auto">
          <a:xfrm>
            <a:off x="1643063" y="2214563"/>
            <a:ext cx="14287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200"/>
              <a:t>100 kDa-</a:t>
            </a:r>
          </a:p>
        </p:txBody>
      </p:sp>
      <p:sp>
        <p:nvSpPr>
          <p:cNvPr id="57366" name="矩形 21"/>
          <p:cNvSpPr>
            <a:spLocks noChangeArrowheads="1"/>
          </p:cNvSpPr>
          <p:nvPr/>
        </p:nvSpPr>
        <p:spPr bwMode="auto">
          <a:xfrm>
            <a:off x="1714500" y="2857500"/>
            <a:ext cx="7175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200"/>
              <a:t>63 kDa-</a:t>
            </a:r>
          </a:p>
        </p:txBody>
      </p:sp>
      <p:sp>
        <p:nvSpPr>
          <p:cNvPr id="57367" name="矩形 22"/>
          <p:cNvSpPr>
            <a:spLocks noChangeArrowheads="1"/>
          </p:cNvSpPr>
          <p:nvPr/>
        </p:nvSpPr>
        <p:spPr bwMode="auto">
          <a:xfrm>
            <a:off x="1714500" y="3429000"/>
            <a:ext cx="7175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200"/>
              <a:t>48 kDa-</a:t>
            </a:r>
          </a:p>
        </p:txBody>
      </p:sp>
      <p:sp>
        <p:nvSpPr>
          <p:cNvPr id="57368" name="矩形 23"/>
          <p:cNvSpPr>
            <a:spLocks noChangeArrowheads="1"/>
          </p:cNvSpPr>
          <p:nvPr/>
        </p:nvSpPr>
        <p:spPr bwMode="auto">
          <a:xfrm>
            <a:off x="1714500" y="4429125"/>
            <a:ext cx="7175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200"/>
              <a:t>35 kDa-</a:t>
            </a:r>
          </a:p>
        </p:txBody>
      </p:sp>
      <p:sp>
        <p:nvSpPr>
          <p:cNvPr id="2" name="正方形/長方形 1"/>
          <p:cNvSpPr/>
          <p:nvPr/>
        </p:nvSpPr>
        <p:spPr>
          <a:xfrm>
            <a:off x="3907980" y="1562514"/>
            <a:ext cx="500062" cy="403701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/>
          <p:cNvSpPr/>
          <p:nvPr/>
        </p:nvSpPr>
        <p:spPr>
          <a:xfrm>
            <a:off x="5774608" y="1562514"/>
            <a:ext cx="500062" cy="403701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正方形/長方形 24"/>
          <p:cNvSpPr/>
          <p:nvPr/>
        </p:nvSpPr>
        <p:spPr>
          <a:xfrm>
            <a:off x="2431970" y="1562514"/>
            <a:ext cx="500062" cy="403701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249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145</Words>
  <Application>Microsoft Office PowerPoint</Application>
  <PresentationFormat>画面に合わせる (4:3)</PresentationFormat>
  <Paragraphs>42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ＭＳ Ｐゴシック</vt:lpstr>
      <vt:lpstr>宋体</vt:lpstr>
      <vt:lpstr>Arial</vt:lpstr>
      <vt:lpstr>Calibri</vt:lpstr>
      <vt:lpstr>Calibri Light</vt:lpstr>
      <vt:lpstr>Tahoma</vt:lpstr>
      <vt:lpstr>Office テーマ</vt:lpstr>
      <vt:lpstr>SDS-PAGE of purified proteins </vt:lpstr>
      <vt:lpstr>Western blotting using goat anti-GST antibody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SDS-PAGE of purified proteins</dc:title>
  <dc:creator>owner</dc:creator>
  <cp:lastModifiedBy>owner</cp:lastModifiedBy>
  <cp:revision>3</cp:revision>
  <dcterms:created xsi:type="dcterms:W3CDTF">2020-08-24T05:05:30Z</dcterms:created>
  <dcterms:modified xsi:type="dcterms:W3CDTF">2020-08-26T09:55:48Z</dcterms:modified>
</cp:coreProperties>
</file>