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199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68946-670B-364F-C5CA-E8E7E3EFD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AAA33F-D4F0-C07E-1BA5-49435EF1B1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DF30FC-F334-95E2-6AC1-EF0123393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54003E-973F-BFEA-A184-7DB289382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F24749-7A97-B528-0648-7D01CDEE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906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01AF9B-5987-17DF-0D28-53D7CFDE9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66F35A-4CE0-0AD9-F596-F0ED1298F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A5E3C8-ED5C-8845-A3C4-59F9124AE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2E8106-D468-C0C2-17A0-40F6B8CA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FDE8B1-15B8-BA25-9584-5FC9EA0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609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9FFF0-73BF-D00B-AEEA-F8F3E775D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E8C925-F117-7D03-359C-AA07579B5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237DDD-DB2A-B9C4-B5C4-2C65159C8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4DC6EF-C31E-C386-0C85-249462A72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7FB82D-129D-C7AD-1088-D85F84A10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331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D68EC-C736-72D6-3605-691363FF9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31D42C-C8DE-F443-258C-5F78C621E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E62B14-6F6B-0CA4-7F52-F0D105D43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9146E8-680D-EB84-7A61-2EA4CF55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379C2D-787C-540F-C9CD-2AD7CB8E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7F42BE-19A8-C2B0-8561-BFF41257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907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B6F75-2AF3-F77D-E3D5-8822995F3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971F7A-DAAB-C3F1-EB95-0115DAD7E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0687F6C-5E91-0AE0-1A0A-586F3F442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7E13FB-39D1-6853-C8E6-B70111921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159EB05-18E8-A8B3-9374-7202FC2727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C284B84-E4DD-4F80-9765-CF2371356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2816D14-976A-945E-9C22-3957C02AF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1A2736F-632C-83FC-4BF6-B1BE92C7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9117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58C242-DAFD-5E5F-4933-2EA09B6FD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C5A2DDC-845D-2117-BD7A-FC17AC35D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725EA6F-DCDE-F693-FA5C-CE9433B0D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6F13BC-3682-B45B-869A-63E841636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407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16ECFAE-9365-28BD-94D6-0AAE61007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6627300-1E33-4724-CD6D-B7A63D17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306C14-EBCC-8E4C-22CF-93F1B4579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05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28889-7D5E-9DC7-9D88-33F2EE34C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B547BE-B458-1E89-6981-1A5AD1F90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97D944-01FB-9F36-8045-182F54827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CFB191-7066-443F-9E2B-01B5F960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AB1EA7-C038-66EA-FEE0-2C8803A17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385A73-B44E-739B-D886-F9F8E1657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39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56EF61-5B43-A01A-14DE-E74B305F9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1C8068-0436-3595-65BE-3840ADA1D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ADE6F3-F04D-F4DF-2B7E-4533A5388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478037-100D-0917-B4A2-2545A447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063FFE-7149-F4B3-F9FD-A21590CD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1C45C9-BAB4-4900-B08B-F38763B69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8179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32225-CB36-A97E-83B0-AB221D368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F2209FB-C3DD-385C-5359-B3232BB04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0CC7F5-599D-D62F-37FD-B9EACDD96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E7A636-B420-B4A3-FDC8-53EADFDF5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C9F27E-63FF-AC65-1576-8B37C5BD1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7579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A50C7C-53BC-0DB6-F0EF-0D789A8F35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91D5CB-E576-206B-C777-866C1B479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FAA4AE-6893-CD1D-4312-63FD8C2BF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95FC10-68AC-AEC1-4F94-83FF133A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1F462D-9D81-E259-C3EE-C4B93EB7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385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773A38-B60C-BECE-1F4D-0DB47421B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6969E4-7FEC-F682-525B-261438915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42454D-20A9-9D2F-1F65-1D6E31F15E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2A402-6DC6-489A-BE10-EA2A7BCED53C}" type="datetimeFigureOut">
              <a:rPr lang="es-CO" smtClean="0"/>
              <a:t>20/07/2022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5255F-03B6-DF56-FEAB-4E1EB3D43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77E70E-6F36-5D78-41B3-5801017A7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4703F-8376-461F-9301-3CDABF2C9E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553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DA24991-3483-93DB-A0D7-CFC50C491743}"/>
              </a:ext>
            </a:extLst>
          </p:cNvPr>
          <p:cNvSpPr/>
          <p:nvPr/>
        </p:nvSpPr>
        <p:spPr>
          <a:xfrm>
            <a:off x="4852219" y="878542"/>
            <a:ext cx="2487561" cy="8873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+mj-lt"/>
              </a:rPr>
              <a:t>1 531 038 633</a:t>
            </a:r>
          </a:p>
          <a:p>
            <a:pPr algn="ctr"/>
            <a:r>
              <a:rPr lang="es-CO" sz="1200" dirty="0">
                <a:latin typeface="+mj-lt"/>
              </a:rPr>
              <a:t>Total </a:t>
            </a:r>
            <a:r>
              <a:rPr lang="es-CO" sz="1200" dirty="0" err="1">
                <a:latin typeface="+mj-lt"/>
              </a:rPr>
              <a:t>number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of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records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between</a:t>
            </a:r>
            <a:r>
              <a:rPr lang="es-CO" sz="1200" dirty="0">
                <a:latin typeface="+mj-lt"/>
              </a:rPr>
              <a:t> Jan-2013 and Dec-2018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B5917A9-D833-2A04-7729-33AA06F1804A}"/>
              </a:ext>
            </a:extLst>
          </p:cNvPr>
          <p:cNvSpPr/>
          <p:nvPr/>
        </p:nvSpPr>
        <p:spPr>
          <a:xfrm>
            <a:off x="4852219" y="2327787"/>
            <a:ext cx="2487561" cy="8873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1200" dirty="0">
              <a:latin typeface="+mj-lt"/>
            </a:endParaRPr>
          </a:p>
          <a:p>
            <a:pPr algn="ctr"/>
            <a:r>
              <a:rPr lang="es-CO" sz="1200" dirty="0">
                <a:latin typeface="+mj-lt"/>
              </a:rPr>
              <a:t>5 036</a:t>
            </a:r>
          </a:p>
          <a:p>
            <a:pPr algn="ctr"/>
            <a:r>
              <a:rPr lang="es-CO" sz="1200" dirty="0" err="1">
                <a:latin typeface="+mj-lt"/>
              </a:rPr>
              <a:t>Number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of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patients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with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eligibility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criteria</a:t>
            </a:r>
            <a:r>
              <a:rPr lang="es-CO" sz="1200" dirty="0">
                <a:latin typeface="+mj-lt"/>
              </a:rPr>
              <a:t> (</a:t>
            </a:r>
            <a:r>
              <a:rPr lang="es-CO" sz="1200" dirty="0" err="1">
                <a:latin typeface="+mj-lt"/>
              </a:rPr>
              <a:t>electronic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algorithm</a:t>
            </a:r>
            <a:r>
              <a:rPr lang="es-CO" sz="1200" dirty="0">
                <a:latin typeface="+mj-lt"/>
              </a:rPr>
              <a:t>)</a:t>
            </a:r>
          </a:p>
          <a:p>
            <a:pPr algn="ctr"/>
            <a:endParaRPr lang="es-CO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C8857A7-77F5-49DA-77F7-8A72106021D2}"/>
              </a:ext>
            </a:extLst>
          </p:cNvPr>
          <p:cNvSpPr/>
          <p:nvPr/>
        </p:nvSpPr>
        <p:spPr>
          <a:xfrm>
            <a:off x="2364659" y="4252452"/>
            <a:ext cx="2487561" cy="9726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+mj-lt"/>
              </a:rPr>
              <a:t>422</a:t>
            </a:r>
          </a:p>
          <a:p>
            <a:pPr algn="ctr"/>
            <a:r>
              <a:rPr lang="es-CO" sz="1200" dirty="0" err="1">
                <a:latin typeface="+mj-lt"/>
              </a:rPr>
              <a:t>Patients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with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high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fragmentation</a:t>
            </a:r>
            <a:r>
              <a:rPr lang="es-CO" sz="1200" dirty="0">
                <a:latin typeface="+mj-lt"/>
              </a:rPr>
              <a:t> </a:t>
            </a:r>
            <a:br>
              <a:rPr lang="es-CO" sz="1200" dirty="0">
                <a:latin typeface="+mj-lt"/>
              </a:rPr>
            </a:br>
            <a:r>
              <a:rPr lang="es-CO" sz="1200" dirty="0">
                <a:latin typeface="+mj-lt"/>
              </a:rPr>
              <a:t>(&gt;8.99 </a:t>
            </a:r>
            <a:r>
              <a:rPr lang="es-CO" sz="1200" dirty="0" err="1">
                <a:latin typeface="+mj-lt"/>
              </a:rPr>
              <a:t>providers</a:t>
            </a:r>
            <a:r>
              <a:rPr lang="es-CO" sz="1200" dirty="0">
                <a:latin typeface="+mj-lt"/>
              </a:rPr>
              <a:t>)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36D9DD3-3127-DE26-816A-D84E0E5CE727}"/>
              </a:ext>
            </a:extLst>
          </p:cNvPr>
          <p:cNvSpPr/>
          <p:nvPr/>
        </p:nvSpPr>
        <p:spPr>
          <a:xfrm>
            <a:off x="7339780" y="4252452"/>
            <a:ext cx="2487561" cy="8873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1200" dirty="0">
              <a:latin typeface="+mj-lt"/>
            </a:endParaRPr>
          </a:p>
          <a:p>
            <a:pPr algn="ctr"/>
            <a:endParaRPr lang="es-CO" sz="1200" dirty="0">
              <a:latin typeface="+mj-lt"/>
            </a:endParaRPr>
          </a:p>
          <a:p>
            <a:pPr algn="ctr"/>
            <a:r>
              <a:rPr lang="es-CO" sz="1200" dirty="0">
                <a:latin typeface="+mj-lt"/>
              </a:rPr>
              <a:t>4 614</a:t>
            </a:r>
          </a:p>
          <a:p>
            <a:pPr algn="ctr"/>
            <a:r>
              <a:rPr lang="es-CO" sz="1200" dirty="0" err="1">
                <a:latin typeface="+mj-lt"/>
              </a:rPr>
              <a:t>Patients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with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low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fragmentation</a:t>
            </a:r>
            <a:endParaRPr lang="es-CO" sz="1200" dirty="0">
              <a:latin typeface="+mj-lt"/>
            </a:endParaRPr>
          </a:p>
          <a:p>
            <a:pPr algn="ctr"/>
            <a:r>
              <a:rPr lang="es-CO" sz="1200" dirty="0">
                <a:latin typeface="+mj-lt"/>
              </a:rPr>
              <a:t>(&lt;= 8.99 </a:t>
            </a:r>
            <a:r>
              <a:rPr lang="es-CO" sz="1200" dirty="0" err="1">
                <a:latin typeface="+mj-lt"/>
              </a:rPr>
              <a:t>providers</a:t>
            </a:r>
            <a:r>
              <a:rPr lang="es-CO" sz="1200" dirty="0">
                <a:latin typeface="+mj-lt"/>
              </a:rPr>
              <a:t>)</a:t>
            </a:r>
          </a:p>
          <a:p>
            <a:pPr algn="ctr"/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EC752EC-9E73-4FAD-CFA6-7DEF135CC038}"/>
              </a:ext>
            </a:extLst>
          </p:cNvPr>
          <p:cNvSpPr/>
          <p:nvPr/>
        </p:nvSpPr>
        <p:spPr>
          <a:xfrm>
            <a:off x="2364659" y="5582694"/>
            <a:ext cx="2487561" cy="8873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1200" dirty="0">
              <a:latin typeface="+mj-lt"/>
            </a:endParaRPr>
          </a:p>
          <a:p>
            <a:pPr algn="ctr"/>
            <a:r>
              <a:rPr lang="es-CO" sz="1200" dirty="0">
                <a:latin typeface="+mj-lt"/>
              </a:rPr>
              <a:t>422</a:t>
            </a:r>
          </a:p>
          <a:p>
            <a:pPr algn="ctr"/>
            <a:r>
              <a:rPr lang="es-CO" sz="1200" dirty="0" err="1">
                <a:latin typeface="+mj-lt"/>
              </a:rPr>
              <a:t>Patients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with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high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fragmentation</a:t>
            </a:r>
            <a:r>
              <a:rPr lang="es-CO" sz="1200" dirty="0">
                <a:latin typeface="+mj-lt"/>
              </a:rPr>
              <a:t> in </a:t>
            </a:r>
            <a:r>
              <a:rPr lang="es-CO" sz="1200" dirty="0" err="1">
                <a:latin typeface="+mj-lt"/>
              </a:rPr>
              <a:t>the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matched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sample</a:t>
            </a:r>
            <a:endParaRPr lang="es-CO" sz="1200" dirty="0">
              <a:latin typeface="+mj-lt"/>
            </a:endParaRPr>
          </a:p>
          <a:p>
            <a:pPr algn="ctr"/>
            <a:endParaRPr lang="es-CO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C4E32E6-6AF6-7F76-234F-9E1ADAF9A5BE}"/>
              </a:ext>
            </a:extLst>
          </p:cNvPr>
          <p:cNvSpPr/>
          <p:nvPr/>
        </p:nvSpPr>
        <p:spPr>
          <a:xfrm>
            <a:off x="7339780" y="5582694"/>
            <a:ext cx="2487561" cy="8873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1200" dirty="0">
              <a:latin typeface="+mj-lt"/>
            </a:endParaRPr>
          </a:p>
          <a:p>
            <a:pPr algn="ctr"/>
            <a:r>
              <a:rPr lang="es-CO" sz="1200" dirty="0">
                <a:latin typeface="+mj-lt"/>
              </a:rPr>
              <a:t>422</a:t>
            </a:r>
          </a:p>
          <a:p>
            <a:pPr algn="ctr"/>
            <a:r>
              <a:rPr lang="es-CO" sz="1200" dirty="0" err="1">
                <a:latin typeface="+mj-lt"/>
              </a:rPr>
              <a:t>Patients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with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low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fragmentation</a:t>
            </a:r>
            <a:r>
              <a:rPr lang="es-CO" sz="1200" dirty="0">
                <a:latin typeface="+mj-lt"/>
              </a:rPr>
              <a:t> in </a:t>
            </a:r>
            <a:r>
              <a:rPr lang="es-CO" sz="1200" dirty="0" err="1">
                <a:latin typeface="+mj-lt"/>
              </a:rPr>
              <a:t>the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matched</a:t>
            </a:r>
            <a:r>
              <a:rPr lang="es-CO" sz="1200" dirty="0">
                <a:latin typeface="+mj-lt"/>
              </a:rPr>
              <a:t> </a:t>
            </a:r>
            <a:r>
              <a:rPr lang="es-CO" sz="1200" dirty="0" err="1">
                <a:latin typeface="+mj-lt"/>
              </a:rPr>
              <a:t>sample</a:t>
            </a:r>
            <a:endParaRPr lang="es-CO" sz="1200" dirty="0">
              <a:latin typeface="+mj-lt"/>
            </a:endParaRPr>
          </a:p>
          <a:p>
            <a:pPr algn="ctr"/>
            <a:endParaRPr lang="es-CO" dirty="0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0BB44218-5F81-3947-1B9F-98245F897A3D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6096000" y="1765904"/>
            <a:ext cx="0" cy="561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: angular 15">
            <a:extLst>
              <a:ext uri="{FF2B5EF4-FFF2-40B4-BE49-F238E27FC236}">
                <a16:creationId xmlns:a16="http://schemas.microsoft.com/office/drawing/2014/main" id="{EA54EACA-410C-F83B-4252-3E9F7F5943CB}"/>
              </a:ext>
            </a:extLst>
          </p:cNvPr>
          <p:cNvCxnSpPr>
            <a:stCxn id="5" idx="2"/>
            <a:endCxn id="6" idx="0"/>
          </p:cNvCxnSpPr>
          <p:nvPr/>
        </p:nvCxnSpPr>
        <p:spPr>
          <a:xfrm rot="5400000">
            <a:off x="4333569" y="2490020"/>
            <a:ext cx="1037303" cy="248756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: angular 19">
            <a:extLst>
              <a:ext uri="{FF2B5EF4-FFF2-40B4-BE49-F238E27FC236}">
                <a16:creationId xmlns:a16="http://schemas.microsoft.com/office/drawing/2014/main" id="{B200A72B-E6BD-E01A-6BE0-CAA83774C324}"/>
              </a:ext>
            </a:extLst>
          </p:cNvPr>
          <p:cNvCxnSpPr>
            <a:stCxn id="5" idx="2"/>
            <a:endCxn id="7" idx="0"/>
          </p:cNvCxnSpPr>
          <p:nvPr/>
        </p:nvCxnSpPr>
        <p:spPr>
          <a:xfrm rot="16200000" flipH="1">
            <a:off x="6821129" y="2490019"/>
            <a:ext cx="1037303" cy="248756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4B068801-B164-7E0E-3302-FD99ADFE6683}"/>
              </a:ext>
            </a:extLst>
          </p:cNvPr>
          <p:cNvCxnSpPr>
            <a:stCxn id="6" idx="2"/>
            <a:endCxn id="8" idx="0"/>
          </p:cNvCxnSpPr>
          <p:nvPr/>
        </p:nvCxnSpPr>
        <p:spPr>
          <a:xfrm flipH="1">
            <a:off x="3608439" y="5225143"/>
            <a:ext cx="1" cy="457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D9721D9-45F9-6723-4CCA-E3E194F916D4}"/>
              </a:ext>
            </a:extLst>
          </p:cNvPr>
          <p:cNvCxnSpPr>
            <a:stCxn id="7" idx="2"/>
            <a:endCxn id="9" idx="0"/>
          </p:cNvCxnSpPr>
          <p:nvPr/>
        </p:nvCxnSpPr>
        <p:spPr>
          <a:xfrm>
            <a:off x="8583561" y="5139814"/>
            <a:ext cx="0" cy="442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5DA1FF7-2255-9D24-51DF-D70601CCF637}"/>
              </a:ext>
            </a:extLst>
          </p:cNvPr>
          <p:cNvSpPr txBox="1"/>
          <p:nvPr/>
        </p:nvSpPr>
        <p:spPr>
          <a:xfrm>
            <a:off x="1582994" y="304800"/>
            <a:ext cx="7678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Additional</a:t>
            </a:r>
            <a:r>
              <a:rPr lang="es-CO" dirty="0"/>
              <a:t> </a:t>
            </a:r>
            <a:r>
              <a:rPr lang="es-CO"/>
              <a:t>file 2: </a:t>
            </a:r>
            <a:r>
              <a:rPr lang="es-CO" dirty="0" err="1"/>
              <a:t>Patient</a:t>
            </a:r>
            <a:r>
              <a:rPr lang="es-CO" dirty="0"/>
              <a:t> </a:t>
            </a:r>
            <a:r>
              <a:rPr lang="es-CO" dirty="0" err="1"/>
              <a:t>flow</a:t>
            </a:r>
            <a:r>
              <a:rPr lang="es-CO" dirty="0"/>
              <a:t> </a:t>
            </a:r>
            <a:r>
              <a:rPr lang="es-CO" dirty="0" err="1"/>
              <a:t>diagram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349364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69</Words>
  <Application>Microsoft Office PowerPoint</Application>
  <PresentationFormat>Panorámica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Andrés Felipe</dc:creator>
  <cp:lastModifiedBy>Andrés Felipe</cp:lastModifiedBy>
  <cp:revision>3</cp:revision>
  <dcterms:created xsi:type="dcterms:W3CDTF">2022-07-12T01:10:29Z</dcterms:created>
  <dcterms:modified xsi:type="dcterms:W3CDTF">2022-07-20T16:22:49Z</dcterms:modified>
</cp:coreProperties>
</file>