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7758C3-202E-42E2-8757-C7045FBFCEF1}" v="11" dt="2021-02-01T17:25:24.1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08" d="100"/>
          <a:sy n="108" d="100"/>
        </p:scale>
        <p:origin x="34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zabeth S Liedhegner" userId="93420774-52ad-477c-9237-5b11ff091c23" providerId="ADAL" clId="{DD7758C3-202E-42E2-8757-C7045FBFCEF1}"/>
    <pc:docChg chg="undo custSel modSld">
      <pc:chgData name="Elizabeth S Liedhegner" userId="93420774-52ad-477c-9237-5b11ff091c23" providerId="ADAL" clId="{DD7758C3-202E-42E2-8757-C7045FBFCEF1}" dt="2021-02-01T17:27:50.054" v="730" actId="255"/>
      <pc:docMkLst>
        <pc:docMk/>
      </pc:docMkLst>
      <pc:sldChg chg="addSp modSp mod">
        <pc:chgData name="Elizabeth S Liedhegner" userId="93420774-52ad-477c-9237-5b11ff091c23" providerId="ADAL" clId="{DD7758C3-202E-42E2-8757-C7045FBFCEF1}" dt="2021-02-01T17:24:25.084" v="549" actId="1076"/>
        <pc:sldMkLst>
          <pc:docMk/>
          <pc:sldMk cId="2243465631" sldId="257"/>
        </pc:sldMkLst>
        <pc:spChg chg="add mod">
          <ac:chgData name="Elizabeth S Liedhegner" userId="93420774-52ad-477c-9237-5b11ff091c23" providerId="ADAL" clId="{DD7758C3-202E-42E2-8757-C7045FBFCEF1}" dt="2021-02-01T17:23:52.209" v="537"/>
          <ac:spMkLst>
            <pc:docMk/>
            <pc:sldMk cId="2243465631" sldId="257"/>
            <ac:spMk id="2" creationId="{A34D6030-1782-49CD-A1B6-5B235F759BD4}"/>
          </ac:spMkLst>
        </pc:spChg>
        <pc:spChg chg="add mod">
          <ac:chgData name="Elizabeth S Liedhegner" userId="93420774-52ad-477c-9237-5b11ff091c23" providerId="ADAL" clId="{DD7758C3-202E-42E2-8757-C7045FBFCEF1}" dt="2021-02-01T17:24:03.188" v="542" actId="14100"/>
          <ac:spMkLst>
            <pc:docMk/>
            <pc:sldMk cId="2243465631" sldId="257"/>
            <ac:spMk id="4" creationId="{9E3A9F08-8969-424F-938F-FD4B89FBAC11}"/>
          </ac:spMkLst>
        </pc:spChg>
        <pc:spChg chg="add mod">
          <ac:chgData name="Elizabeth S Liedhegner" userId="93420774-52ad-477c-9237-5b11ff091c23" providerId="ADAL" clId="{DD7758C3-202E-42E2-8757-C7045FBFCEF1}" dt="2021-02-01T17:24:13.544" v="547" actId="20577"/>
          <ac:spMkLst>
            <pc:docMk/>
            <pc:sldMk cId="2243465631" sldId="257"/>
            <ac:spMk id="13" creationId="{C8AB6E02-1A1E-4BC0-96EC-2E04CA7BA92B}"/>
          </ac:spMkLst>
        </pc:spChg>
        <pc:picChg chg="mod">
          <ac:chgData name="Elizabeth S Liedhegner" userId="93420774-52ad-477c-9237-5b11ff091c23" providerId="ADAL" clId="{DD7758C3-202E-42E2-8757-C7045FBFCEF1}" dt="2021-02-01T17:24:08.421" v="545" actId="1076"/>
          <ac:picMkLst>
            <pc:docMk/>
            <pc:sldMk cId="2243465631" sldId="257"/>
            <ac:picMk id="3" creationId="{9359F273-90CA-43A9-93B9-1CFA9863DF98}"/>
          </ac:picMkLst>
        </pc:picChg>
        <pc:cxnChg chg="add mod">
          <ac:chgData name="Elizabeth S Liedhegner" userId="93420774-52ad-477c-9237-5b11ff091c23" providerId="ADAL" clId="{DD7758C3-202E-42E2-8757-C7045FBFCEF1}" dt="2021-02-01T17:24:25.084" v="549" actId="1076"/>
          <ac:cxnSpMkLst>
            <pc:docMk/>
            <pc:sldMk cId="2243465631" sldId="257"/>
            <ac:cxnSpMk id="14" creationId="{EEA99C0A-7779-49D6-9AF2-EBFE5DA73BBF}"/>
          </ac:cxnSpMkLst>
        </pc:cxnChg>
      </pc:sldChg>
      <pc:sldChg chg="addSp modSp mod">
        <pc:chgData name="Elizabeth S Liedhegner" userId="93420774-52ad-477c-9237-5b11ff091c23" providerId="ADAL" clId="{DD7758C3-202E-42E2-8757-C7045FBFCEF1}" dt="2021-02-01T17:24:31.036" v="551" actId="20577"/>
        <pc:sldMkLst>
          <pc:docMk/>
          <pc:sldMk cId="2174141003" sldId="258"/>
        </pc:sldMkLst>
        <pc:spChg chg="mod">
          <ac:chgData name="Elizabeth S Liedhegner" userId="93420774-52ad-477c-9237-5b11ff091c23" providerId="ADAL" clId="{DD7758C3-202E-42E2-8757-C7045FBFCEF1}" dt="2021-02-01T17:23:16.716" v="497" actId="20577"/>
          <ac:spMkLst>
            <pc:docMk/>
            <pc:sldMk cId="2174141003" sldId="258"/>
            <ac:spMk id="7" creationId="{ADC32225-4941-49B9-9AE9-47AC3788D49A}"/>
          </ac:spMkLst>
        </pc:spChg>
        <pc:spChg chg="mod">
          <ac:chgData name="Elizabeth S Liedhegner" userId="93420774-52ad-477c-9237-5b11ff091c23" providerId="ADAL" clId="{DD7758C3-202E-42E2-8757-C7045FBFCEF1}" dt="2021-02-01T17:23:21.476" v="501" actId="20577"/>
          <ac:spMkLst>
            <pc:docMk/>
            <pc:sldMk cId="2174141003" sldId="258"/>
            <ac:spMk id="14" creationId="{7C7FFB54-8BA3-409A-9F2F-0E850B72D29A}"/>
          </ac:spMkLst>
        </pc:spChg>
        <pc:spChg chg="mod">
          <ac:chgData name="Elizabeth S Liedhegner" userId="93420774-52ad-477c-9237-5b11ff091c23" providerId="ADAL" clId="{DD7758C3-202E-42E2-8757-C7045FBFCEF1}" dt="2021-02-01T17:22:00.887" v="371" actId="164"/>
          <ac:spMkLst>
            <pc:docMk/>
            <pc:sldMk cId="2174141003" sldId="258"/>
            <ac:spMk id="16" creationId="{D7ACDE2D-7505-40BE-8651-70176C5DC0A6}"/>
          </ac:spMkLst>
        </pc:spChg>
        <pc:spChg chg="mod">
          <ac:chgData name="Elizabeth S Liedhegner" userId="93420774-52ad-477c-9237-5b11ff091c23" providerId="ADAL" clId="{DD7758C3-202E-42E2-8757-C7045FBFCEF1}" dt="2021-02-01T17:22:12.076" v="374" actId="164"/>
          <ac:spMkLst>
            <pc:docMk/>
            <pc:sldMk cId="2174141003" sldId="258"/>
            <ac:spMk id="17" creationId="{EAEA5F6E-E03C-4024-9085-BA1F75606DA6}"/>
          </ac:spMkLst>
        </pc:spChg>
        <pc:spChg chg="mod">
          <ac:chgData name="Elizabeth S Liedhegner" userId="93420774-52ad-477c-9237-5b11ff091c23" providerId="ADAL" clId="{DD7758C3-202E-42E2-8757-C7045FBFCEF1}" dt="2021-02-01T17:22:12.076" v="374" actId="164"/>
          <ac:spMkLst>
            <pc:docMk/>
            <pc:sldMk cId="2174141003" sldId="258"/>
            <ac:spMk id="18" creationId="{C5022424-EC83-4175-976F-9FC6780858B0}"/>
          </ac:spMkLst>
        </pc:spChg>
        <pc:spChg chg="mod">
          <ac:chgData name="Elizabeth S Liedhegner" userId="93420774-52ad-477c-9237-5b11ff091c23" providerId="ADAL" clId="{DD7758C3-202E-42E2-8757-C7045FBFCEF1}" dt="2021-02-01T17:22:00.887" v="371" actId="164"/>
          <ac:spMkLst>
            <pc:docMk/>
            <pc:sldMk cId="2174141003" sldId="258"/>
            <ac:spMk id="19" creationId="{8FE02BB2-54AE-4E5A-8EC7-3E0A068CBB77}"/>
          </ac:spMkLst>
        </pc:spChg>
        <pc:spChg chg="mod">
          <ac:chgData name="Elizabeth S Liedhegner" userId="93420774-52ad-477c-9237-5b11ff091c23" providerId="ADAL" clId="{DD7758C3-202E-42E2-8757-C7045FBFCEF1}" dt="2021-02-01T17:22:12.076" v="374" actId="164"/>
          <ac:spMkLst>
            <pc:docMk/>
            <pc:sldMk cId="2174141003" sldId="258"/>
            <ac:spMk id="20" creationId="{1C52F194-1724-420A-9740-5868017F5EC9}"/>
          </ac:spMkLst>
        </pc:spChg>
        <pc:spChg chg="add mod">
          <ac:chgData name="Elizabeth S Liedhegner" userId="93420774-52ad-477c-9237-5b11ff091c23" providerId="ADAL" clId="{DD7758C3-202E-42E2-8757-C7045FBFCEF1}" dt="2021-02-01T17:24:31.036" v="551" actId="20577"/>
          <ac:spMkLst>
            <pc:docMk/>
            <pc:sldMk cId="2174141003" sldId="258"/>
            <ac:spMk id="21" creationId="{9A9902FF-B794-4CEA-A5DC-6942D56FE2E9}"/>
          </ac:spMkLst>
        </pc:spChg>
        <pc:grpChg chg="add mod ord">
          <ac:chgData name="Elizabeth S Liedhegner" userId="93420774-52ad-477c-9237-5b11ff091c23" providerId="ADAL" clId="{DD7758C3-202E-42E2-8757-C7045FBFCEF1}" dt="2021-02-01T17:22:12.076" v="374" actId="164"/>
          <ac:grpSpMkLst>
            <pc:docMk/>
            <pc:sldMk cId="2174141003" sldId="258"/>
            <ac:grpSpMk id="2" creationId="{F74ED1FC-E258-4261-A67C-A49B5BED3DEA}"/>
          </ac:grpSpMkLst>
        </pc:grpChg>
        <pc:grpChg chg="add mod">
          <ac:chgData name="Elizabeth S Liedhegner" userId="93420774-52ad-477c-9237-5b11ff091c23" providerId="ADAL" clId="{DD7758C3-202E-42E2-8757-C7045FBFCEF1}" dt="2021-02-01T17:22:19.564" v="377" actId="1076"/>
          <ac:grpSpMkLst>
            <pc:docMk/>
            <pc:sldMk cId="2174141003" sldId="258"/>
            <ac:grpSpMk id="4" creationId="{9F6FDA22-EA05-44E0-8B5D-436F8B125355}"/>
          </ac:grpSpMkLst>
        </pc:grpChg>
        <pc:picChg chg="mod">
          <ac:chgData name="Elizabeth S Liedhegner" userId="93420774-52ad-477c-9237-5b11ff091c23" providerId="ADAL" clId="{DD7758C3-202E-42E2-8757-C7045FBFCEF1}" dt="2021-02-01T17:22:00.887" v="371" actId="164"/>
          <ac:picMkLst>
            <pc:docMk/>
            <pc:sldMk cId="2174141003" sldId="258"/>
            <ac:picMk id="5" creationId="{793AC181-8DAC-43BF-898B-A490338AE008}"/>
          </ac:picMkLst>
        </pc:picChg>
        <pc:cxnChg chg="mod">
          <ac:chgData name="Elizabeth S Liedhegner" userId="93420774-52ad-477c-9237-5b11ff091c23" providerId="ADAL" clId="{DD7758C3-202E-42E2-8757-C7045FBFCEF1}" dt="2021-02-01T17:22:00.887" v="371" actId="164"/>
          <ac:cxnSpMkLst>
            <pc:docMk/>
            <pc:sldMk cId="2174141003" sldId="258"/>
            <ac:cxnSpMk id="15" creationId="{1E4164B7-CD67-42BF-98C8-03BDABB71FE3}"/>
          </ac:cxnSpMkLst>
        </pc:cxnChg>
      </pc:sldChg>
      <pc:sldChg chg="addSp modSp mod">
        <pc:chgData name="Elizabeth S Liedhegner" userId="93420774-52ad-477c-9237-5b11ff091c23" providerId="ADAL" clId="{DD7758C3-202E-42E2-8757-C7045FBFCEF1}" dt="2021-02-01T17:27:50.054" v="730" actId="255"/>
        <pc:sldMkLst>
          <pc:docMk/>
          <pc:sldMk cId="3076198724" sldId="259"/>
        </pc:sldMkLst>
        <pc:spChg chg="add mod">
          <ac:chgData name="Elizabeth S Liedhegner" userId="93420774-52ad-477c-9237-5b11ff091c23" providerId="ADAL" clId="{DD7758C3-202E-42E2-8757-C7045FBFCEF1}" dt="2021-02-01T17:27:38.318" v="724" actId="20577"/>
          <ac:spMkLst>
            <pc:docMk/>
            <pc:sldMk cId="3076198724" sldId="259"/>
            <ac:spMk id="6" creationId="{DFA66805-72FA-4616-AF84-EF291A96E987}"/>
          </ac:spMkLst>
        </pc:spChg>
        <pc:spChg chg="mod">
          <ac:chgData name="Elizabeth S Liedhegner" userId="93420774-52ad-477c-9237-5b11ff091c23" providerId="ADAL" clId="{DD7758C3-202E-42E2-8757-C7045FBFCEF1}" dt="2021-02-01T17:27:50.054" v="730" actId="255"/>
          <ac:spMkLst>
            <pc:docMk/>
            <pc:sldMk cId="3076198724" sldId="259"/>
            <ac:spMk id="8" creationId="{837FF28D-F611-42A1-8B19-55405C7B334E}"/>
          </ac:spMkLst>
        </pc:spChg>
        <pc:spChg chg="add mod">
          <ac:chgData name="Elizabeth S Liedhegner" userId="93420774-52ad-477c-9237-5b11ff091c23" providerId="ADAL" clId="{DD7758C3-202E-42E2-8757-C7045FBFCEF1}" dt="2021-02-01T17:25:23.477" v="564" actId="1076"/>
          <ac:spMkLst>
            <pc:docMk/>
            <pc:sldMk cId="3076198724" sldId="259"/>
            <ac:spMk id="10" creationId="{DC439DE0-6DEB-4BE1-8EBD-9973254730F5}"/>
          </ac:spMkLst>
        </pc:spChg>
        <pc:spChg chg="add mod">
          <ac:chgData name="Elizabeth S Liedhegner" userId="93420774-52ad-477c-9237-5b11ff091c23" providerId="ADAL" clId="{DD7758C3-202E-42E2-8757-C7045FBFCEF1}" dt="2021-02-01T17:25:27.853" v="568" actId="20577"/>
          <ac:spMkLst>
            <pc:docMk/>
            <pc:sldMk cId="3076198724" sldId="259"/>
            <ac:spMk id="11" creationId="{B5DE76C5-1586-4D3D-96FD-3A23EDEB9CFC}"/>
          </ac:spMkLst>
        </pc:spChg>
        <pc:picChg chg="mod">
          <ac:chgData name="Elizabeth S Liedhegner" userId="93420774-52ad-477c-9237-5b11ff091c23" providerId="ADAL" clId="{DD7758C3-202E-42E2-8757-C7045FBFCEF1}" dt="2021-02-01T17:24:52.172" v="556" actId="1076"/>
          <ac:picMkLst>
            <pc:docMk/>
            <pc:sldMk cId="3076198724" sldId="259"/>
            <ac:picMk id="3" creationId="{466C630F-7E6C-4417-A431-7EBBF6519A63}"/>
          </ac:picMkLst>
        </pc:picChg>
        <pc:picChg chg="mod">
          <ac:chgData name="Elizabeth S Liedhegner" userId="93420774-52ad-477c-9237-5b11ff091c23" providerId="ADAL" clId="{DD7758C3-202E-42E2-8757-C7045FBFCEF1}" dt="2021-02-01T17:24:54.437" v="557" actId="1076"/>
          <ac:picMkLst>
            <pc:docMk/>
            <pc:sldMk cId="3076198724" sldId="259"/>
            <ac:picMk id="5" creationId="{90C8BCF5-045E-4D46-93E2-920E9713C620}"/>
          </ac:picMkLst>
        </pc:picChg>
        <pc:cxnChg chg="mod">
          <ac:chgData name="Elizabeth S Liedhegner" userId="93420774-52ad-477c-9237-5b11ff091c23" providerId="ADAL" clId="{DD7758C3-202E-42E2-8757-C7045FBFCEF1}" dt="2021-02-01T17:24:59.828" v="558" actId="1076"/>
          <ac:cxnSpMkLst>
            <pc:docMk/>
            <pc:sldMk cId="3076198724" sldId="259"/>
            <ac:cxnSpMk id="7" creationId="{F3560D29-1216-4B5A-B82F-7B4DFED30E8F}"/>
          </ac:cxnSpMkLst>
        </pc:cxnChg>
        <pc:cxnChg chg="add mod">
          <ac:chgData name="Elizabeth S Liedhegner" userId="93420774-52ad-477c-9237-5b11ff091c23" providerId="ADAL" clId="{DD7758C3-202E-42E2-8757-C7045FBFCEF1}" dt="2021-02-01T17:25:04.516" v="560" actId="1076"/>
          <ac:cxnSpMkLst>
            <pc:docMk/>
            <pc:sldMk cId="3076198724" sldId="259"/>
            <ac:cxnSpMk id="9" creationId="{5D96F125-82D1-4596-A045-4D9D4E83FC9D}"/>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09E13C-8DAE-4A1E-847E-4F5E840BDC99}" type="datetimeFigureOut">
              <a:rPr lang="en-US" smtClean="0"/>
              <a:t>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2B3BA7-C9FE-48E5-8D14-71AD0907CED1}" type="slidenum">
              <a:rPr lang="en-US" smtClean="0"/>
              <a:t>‹#›</a:t>
            </a:fld>
            <a:endParaRPr lang="en-US"/>
          </a:p>
        </p:txBody>
      </p:sp>
    </p:spTree>
    <p:extLst>
      <p:ext uri="{BB962C8B-B14F-4D97-AF65-F5344CB8AC3E}">
        <p14:creationId xmlns:p14="http://schemas.microsoft.com/office/powerpoint/2010/main" val="321423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cs typeface="Calibri Light"/>
              </a:rPr>
              <a:t>Full Western Blots</a:t>
            </a:r>
            <a:endParaRPr lang="en-US" dirty="0"/>
          </a:p>
        </p:txBody>
      </p:sp>
      <p:sp>
        <p:nvSpPr>
          <p:cNvPr id="3" name="Subtitle 2"/>
          <p:cNvSpPr>
            <a:spLocks noGrp="1"/>
          </p:cNvSpPr>
          <p:nvPr>
            <p:ph type="subTitle" idx="1"/>
          </p:nvPr>
        </p:nvSpPr>
        <p:spPr>
          <a:xfrm>
            <a:off x="1797170" y="827208"/>
            <a:ext cx="9144000" cy="1655762"/>
          </a:xfrm>
        </p:spPr>
        <p:txBody>
          <a:bodyPr vert="horz" lIns="91440" tIns="45720" rIns="91440" bIns="45720" rtlCol="0" anchor="t">
            <a:normAutofit fontScale="92500" lnSpcReduction="10000"/>
          </a:bodyPr>
          <a:lstStyle/>
          <a:p>
            <a:r>
              <a:rPr lang="en-US" dirty="0">
                <a:ea typeface="+mn-lt"/>
                <a:cs typeface="+mn-lt"/>
              </a:rPr>
              <a:t>670nm </a:t>
            </a:r>
            <a:r>
              <a:rPr lang="en-US" dirty="0" err="1">
                <a:ea typeface="+mn-lt"/>
                <a:cs typeface="+mn-lt"/>
              </a:rPr>
              <a:t>Photobiomodulation</a:t>
            </a:r>
            <a:r>
              <a:rPr lang="en-US" dirty="0">
                <a:ea typeface="+mn-lt"/>
                <a:cs typeface="+mn-lt"/>
              </a:rPr>
              <a:t> Modulates Bioenergetics And Oxidative Stress, Decreasing Inflammatory Mediator Production In An In Vitro Model Of Diabetic Retinopathy </a:t>
            </a:r>
            <a:endParaRPr lang="en-US"/>
          </a:p>
          <a:p>
            <a:r>
              <a:rPr lang="en-US" dirty="0">
                <a:ea typeface="+mn-lt"/>
                <a:cs typeface="+mn-lt"/>
              </a:rPr>
              <a:t>Hannah J. Nonarath</a:t>
            </a:r>
            <a:r>
              <a:rPr lang="en-US" baseline="30000" dirty="0">
                <a:ea typeface="+mn-lt"/>
                <a:cs typeface="+mn-lt"/>
              </a:rPr>
              <a:t>2</a:t>
            </a:r>
            <a:r>
              <a:rPr lang="en-US" dirty="0">
                <a:ea typeface="+mn-lt"/>
                <a:cs typeface="+mn-lt"/>
              </a:rPr>
              <a:t>*, Alexandria E. Hall</a:t>
            </a:r>
            <a:r>
              <a:rPr lang="en-US" baseline="30000" dirty="0">
                <a:ea typeface="+mn-lt"/>
                <a:cs typeface="+mn-lt"/>
              </a:rPr>
              <a:t>1</a:t>
            </a:r>
            <a:r>
              <a:rPr lang="en-US" dirty="0">
                <a:ea typeface="+mn-lt"/>
                <a:cs typeface="+mn-lt"/>
              </a:rPr>
              <a:t>*, Gopika SenthilKumar</a:t>
            </a:r>
            <a:r>
              <a:rPr lang="en-US" baseline="30000" dirty="0">
                <a:ea typeface="+mn-lt"/>
                <a:cs typeface="+mn-lt"/>
              </a:rPr>
              <a:t>3</a:t>
            </a:r>
            <a:r>
              <a:rPr lang="en-US" dirty="0">
                <a:ea typeface="+mn-lt"/>
                <a:cs typeface="+mn-lt"/>
              </a:rPr>
              <a:t>, Betsy Abroe</a:t>
            </a:r>
            <a:r>
              <a:rPr lang="en-US" baseline="30000" dirty="0">
                <a:ea typeface="+mn-lt"/>
                <a:cs typeface="+mn-lt"/>
              </a:rPr>
              <a:t>1</a:t>
            </a:r>
            <a:r>
              <a:rPr lang="en-US" dirty="0">
                <a:ea typeface="+mn-lt"/>
                <a:cs typeface="+mn-lt"/>
              </a:rPr>
              <a:t>, Janis T. Eells</a:t>
            </a:r>
            <a:r>
              <a:rPr lang="en-US" baseline="30000" dirty="0">
                <a:ea typeface="+mn-lt"/>
                <a:cs typeface="+mn-lt"/>
              </a:rPr>
              <a:t>1</a:t>
            </a:r>
            <a:r>
              <a:rPr lang="en-US" dirty="0">
                <a:ea typeface="+mn-lt"/>
                <a:cs typeface="+mn-lt"/>
              </a:rPr>
              <a:t> and Elizabeth S. Liedhegner</a:t>
            </a:r>
            <a:r>
              <a:rPr lang="en-US" baseline="30000" dirty="0">
                <a:ea typeface="+mn-lt"/>
                <a:cs typeface="+mn-lt"/>
              </a:rPr>
              <a:t>1#</a:t>
            </a:r>
            <a:r>
              <a:rPr lang="en-US" dirty="0">
                <a:ea typeface="+mn-lt"/>
                <a:cs typeface="+mn-lt"/>
              </a:rPr>
              <a:t> </a:t>
            </a: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59F273-90CA-43A9-93B9-1CFA9863DF98}"/>
              </a:ext>
            </a:extLst>
          </p:cNvPr>
          <p:cNvPicPr>
            <a:picLocks noChangeAspect="1"/>
          </p:cNvPicPr>
          <p:nvPr/>
        </p:nvPicPr>
        <p:blipFill>
          <a:blip r:embed="rId2"/>
          <a:stretch>
            <a:fillRect/>
          </a:stretch>
        </p:blipFill>
        <p:spPr>
          <a:xfrm rot="5400000">
            <a:off x="2713822" y="280931"/>
            <a:ext cx="2974554" cy="3519889"/>
          </a:xfrm>
          <a:prstGeom prst="rect">
            <a:avLst/>
          </a:prstGeom>
        </p:spPr>
      </p:pic>
      <p:pic>
        <p:nvPicPr>
          <p:cNvPr id="5" name="Picture 4">
            <a:extLst>
              <a:ext uri="{FF2B5EF4-FFF2-40B4-BE49-F238E27FC236}">
                <a16:creationId xmlns:a16="http://schemas.microsoft.com/office/drawing/2014/main" id="{45F15684-D9D1-48B2-BFA1-8676FD2ADD13}"/>
              </a:ext>
            </a:extLst>
          </p:cNvPr>
          <p:cNvPicPr>
            <a:picLocks noChangeAspect="1"/>
          </p:cNvPicPr>
          <p:nvPr/>
        </p:nvPicPr>
        <p:blipFill>
          <a:blip r:embed="rId3"/>
          <a:stretch>
            <a:fillRect/>
          </a:stretch>
        </p:blipFill>
        <p:spPr>
          <a:xfrm>
            <a:off x="2286917" y="3444550"/>
            <a:ext cx="4543540" cy="2859852"/>
          </a:xfrm>
          <a:prstGeom prst="rect">
            <a:avLst/>
          </a:prstGeom>
        </p:spPr>
      </p:pic>
      <p:sp>
        <p:nvSpPr>
          <p:cNvPr id="6" name="TextBox 5">
            <a:extLst>
              <a:ext uri="{FF2B5EF4-FFF2-40B4-BE49-F238E27FC236}">
                <a16:creationId xmlns:a16="http://schemas.microsoft.com/office/drawing/2014/main" id="{CBF56ECE-35C3-427B-A45F-99E5B6CB31C4}"/>
              </a:ext>
            </a:extLst>
          </p:cNvPr>
          <p:cNvSpPr txBox="1"/>
          <p:nvPr/>
        </p:nvSpPr>
        <p:spPr>
          <a:xfrm rot="20480349">
            <a:off x="3341687" y="695391"/>
            <a:ext cx="4243330" cy="215444"/>
          </a:xfrm>
          <a:prstGeom prst="rect">
            <a:avLst/>
          </a:prstGeom>
          <a:noFill/>
        </p:spPr>
        <p:txBody>
          <a:bodyPr wrap="square" rtlCol="0">
            <a:spAutoFit/>
          </a:bodyPr>
          <a:lstStyle/>
          <a:p>
            <a:r>
              <a:rPr lang="en-US" sz="800" b="1" dirty="0"/>
              <a:t>Normal glucose sham</a:t>
            </a:r>
          </a:p>
        </p:txBody>
      </p:sp>
      <p:sp>
        <p:nvSpPr>
          <p:cNvPr id="7" name="TextBox 6">
            <a:extLst>
              <a:ext uri="{FF2B5EF4-FFF2-40B4-BE49-F238E27FC236}">
                <a16:creationId xmlns:a16="http://schemas.microsoft.com/office/drawing/2014/main" id="{C97CCC35-EA6A-49F3-B6AA-D731D6B9BD24}"/>
              </a:ext>
            </a:extLst>
          </p:cNvPr>
          <p:cNvSpPr txBox="1"/>
          <p:nvPr/>
        </p:nvSpPr>
        <p:spPr>
          <a:xfrm rot="20480349">
            <a:off x="3744390" y="673197"/>
            <a:ext cx="4243330" cy="215444"/>
          </a:xfrm>
          <a:prstGeom prst="rect">
            <a:avLst/>
          </a:prstGeom>
          <a:noFill/>
        </p:spPr>
        <p:txBody>
          <a:bodyPr wrap="square" rtlCol="0">
            <a:spAutoFit/>
          </a:bodyPr>
          <a:lstStyle/>
          <a:p>
            <a:r>
              <a:rPr lang="en-US" sz="800" b="1" dirty="0"/>
              <a:t>Normal glucose 670nm</a:t>
            </a:r>
          </a:p>
        </p:txBody>
      </p:sp>
      <p:sp>
        <p:nvSpPr>
          <p:cNvPr id="8" name="TextBox 7">
            <a:extLst>
              <a:ext uri="{FF2B5EF4-FFF2-40B4-BE49-F238E27FC236}">
                <a16:creationId xmlns:a16="http://schemas.microsoft.com/office/drawing/2014/main" id="{DAEEBDF0-9F57-4FE4-9666-309A3A152729}"/>
              </a:ext>
            </a:extLst>
          </p:cNvPr>
          <p:cNvSpPr txBox="1"/>
          <p:nvPr/>
        </p:nvSpPr>
        <p:spPr>
          <a:xfrm rot="20480349">
            <a:off x="4416082" y="816768"/>
            <a:ext cx="4243330" cy="215444"/>
          </a:xfrm>
          <a:prstGeom prst="rect">
            <a:avLst/>
          </a:prstGeom>
          <a:noFill/>
        </p:spPr>
        <p:txBody>
          <a:bodyPr wrap="square" rtlCol="0">
            <a:spAutoFit/>
          </a:bodyPr>
          <a:lstStyle/>
          <a:p>
            <a:r>
              <a:rPr lang="en-US" sz="800" b="1" dirty="0"/>
              <a:t>High glucose 670nm</a:t>
            </a:r>
          </a:p>
        </p:txBody>
      </p:sp>
      <p:sp>
        <p:nvSpPr>
          <p:cNvPr id="9" name="TextBox 8">
            <a:extLst>
              <a:ext uri="{FF2B5EF4-FFF2-40B4-BE49-F238E27FC236}">
                <a16:creationId xmlns:a16="http://schemas.microsoft.com/office/drawing/2014/main" id="{C2420D50-FA36-493F-85C3-ADB8F26A2A93}"/>
              </a:ext>
            </a:extLst>
          </p:cNvPr>
          <p:cNvSpPr txBox="1"/>
          <p:nvPr/>
        </p:nvSpPr>
        <p:spPr>
          <a:xfrm rot="20480349">
            <a:off x="4042153" y="695391"/>
            <a:ext cx="4243330" cy="215444"/>
          </a:xfrm>
          <a:prstGeom prst="rect">
            <a:avLst/>
          </a:prstGeom>
          <a:noFill/>
        </p:spPr>
        <p:txBody>
          <a:bodyPr wrap="square" rtlCol="0">
            <a:spAutoFit/>
          </a:bodyPr>
          <a:lstStyle/>
          <a:p>
            <a:r>
              <a:rPr lang="en-US" sz="800" b="1" dirty="0"/>
              <a:t>High glucose sham</a:t>
            </a:r>
          </a:p>
        </p:txBody>
      </p:sp>
      <p:cxnSp>
        <p:nvCxnSpPr>
          <p:cNvPr id="10" name="Straight Arrow Connector 9">
            <a:extLst>
              <a:ext uri="{FF2B5EF4-FFF2-40B4-BE49-F238E27FC236}">
                <a16:creationId xmlns:a16="http://schemas.microsoft.com/office/drawing/2014/main" id="{ED789481-8283-46D0-AB4A-7434C5E7C6BF}"/>
              </a:ext>
            </a:extLst>
          </p:cNvPr>
          <p:cNvCxnSpPr/>
          <p:nvPr/>
        </p:nvCxnSpPr>
        <p:spPr>
          <a:xfrm>
            <a:off x="2286917" y="1650325"/>
            <a:ext cx="605927"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C09929E4-4952-44BC-A509-4085F417C779}"/>
              </a:ext>
            </a:extLst>
          </p:cNvPr>
          <p:cNvSpPr txBox="1"/>
          <p:nvPr/>
        </p:nvSpPr>
        <p:spPr>
          <a:xfrm>
            <a:off x="1617184" y="1344058"/>
            <a:ext cx="1167788" cy="369332"/>
          </a:xfrm>
          <a:prstGeom prst="rect">
            <a:avLst/>
          </a:prstGeom>
          <a:noFill/>
        </p:spPr>
        <p:txBody>
          <a:bodyPr wrap="square" rtlCol="0">
            <a:spAutoFit/>
          </a:bodyPr>
          <a:lstStyle/>
          <a:p>
            <a:r>
              <a:rPr lang="en-US" dirty="0"/>
              <a:t>ICAM</a:t>
            </a:r>
          </a:p>
        </p:txBody>
      </p:sp>
      <p:sp>
        <p:nvSpPr>
          <p:cNvPr id="12" name="TextBox 11">
            <a:extLst>
              <a:ext uri="{FF2B5EF4-FFF2-40B4-BE49-F238E27FC236}">
                <a16:creationId xmlns:a16="http://schemas.microsoft.com/office/drawing/2014/main" id="{E4081CD5-094D-450A-B5E2-01BF97B25F43}"/>
              </a:ext>
            </a:extLst>
          </p:cNvPr>
          <p:cNvSpPr txBox="1"/>
          <p:nvPr/>
        </p:nvSpPr>
        <p:spPr>
          <a:xfrm>
            <a:off x="1422092" y="4731611"/>
            <a:ext cx="1167788" cy="369332"/>
          </a:xfrm>
          <a:prstGeom prst="rect">
            <a:avLst/>
          </a:prstGeom>
          <a:noFill/>
        </p:spPr>
        <p:txBody>
          <a:bodyPr wrap="square" rtlCol="0">
            <a:spAutoFit/>
          </a:bodyPr>
          <a:lstStyle/>
          <a:p>
            <a:r>
              <a:rPr lang="en-US" dirty="0"/>
              <a:t>GAPDH</a:t>
            </a:r>
          </a:p>
        </p:txBody>
      </p:sp>
      <p:sp>
        <p:nvSpPr>
          <p:cNvPr id="2" name="TextBox 1">
            <a:extLst>
              <a:ext uri="{FF2B5EF4-FFF2-40B4-BE49-F238E27FC236}">
                <a16:creationId xmlns:a16="http://schemas.microsoft.com/office/drawing/2014/main" id="{A34D6030-1782-49CD-A1B6-5B235F759BD4}"/>
              </a:ext>
            </a:extLst>
          </p:cNvPr>
          <p:cNvSpPr txBox="1"/>
          <p:nvPr/>
        </p:nvSpPr>
        <p:spPr>
          <a:xfrm>
            <a:off x="7071360" y="2146288"/>
            <a:ext cx="4423955" cy="2585323"/>
          </a:xfrm>
          <a:prstGeom prst="rect">
            <a:avLst/>
          </a:prstGeom>
          <a:noFill/>
        </p:spPr>
        <p:txBody>
          <a:bodyPr wrap="square" rtlCol="0">
            <a:spAutoFit/>
          </a:bodyPr>
          <a:lstStyle/>
          <a:p>
            <a:r>
              <a:rPr lang="en-US" dirty="0"/>
              <a:t>Figure S1: Full length western blot image for ICAM and GAPDH.  Cropped image is seen in Figure 4.  (A): ICAM reactivity shown as ladder, normal glucose sham, normal glucose 670nm light, high glucose sham, high glucose 670nm light.  (B) GAPDH reactivity shown as ladder, normal glucose sham, normal glucose 670nm light, high glucose sham, high glucose 670nm light. Arrow denotes band of interest. </a:t>
            </a:r>
          </a:p>
        </p:txBody>
      </p:sp>
      <p:sp>
        <p:nvSpPr>
          <p:cNvPr id="4" name="TextBox 3">
            <a:extLst>
              <a:ext uri="{FF2B5EF4-FFF2-40B4-BE49-F238E27FC236}">
                <a16:creationId xmlns:a16="http://schemas.microsoft.com/office/drawing/2014/main" id="{9E3A9F08-8969-424F-938F-FD4B89FBAC11}"/>
              </a:ext>
            </a:extLst>
          </p:cNvPr>
          <p:cNvSpPr txBox="1"/>
          <p:nvPr/>
        </p:nvSpPr>
        <p:spPr>
          <a:xfrm>
            <a:off x="2589879" y="653143"/>
            <a:ext cx="933817" cy="369332"/>
          </a:xfrm>
          <a:prstGeom prst="rect">
            <a:avLst/>
          </a:prstGeom>
          <a:noFill/>
        </p:spPr>
        <p:txBody>
          <a:bodyPr wrap="square" rtlCol="0">
            <a:spAutoFit/>
          </a:bodyPr>
          <a:lstStyle/>
          <a:p>
            <a:r>
              <a:rPr lang="en-US" dirty="0"/>
              <a:t>(A)</a:t>
            </a:r>
          </a:p>
        </p:txBody>
      </p:sp>
      <p:sp>
        <p:nvSpPr>
          <p:cNvPr id="13" name="TextBox 12">
            <a:extLst>
              <a:ext uri="{FF2B5EF4-FFF2-40B4-BE49-F238E27FC236}">
                <a16:creationId xmlns:a16="http://schemas.microsoft.com/office/drawing/2014/main" id="{C8AB6E02-1A1E-4BC0-96EC-2E04CA7BA92B}"/>
              </a:ext>
            </a:extLst>
          </p:cNvPr>
          <p:cNvSpPr txBox="1"/>
          <p:nvPr/>
        </p:nvSpPr>
        <p:spPr>
          <a:xfrm>
            <a:off x="2425935" y="3616686"/>
            <a:ext cx="933817" cy="369332"/>
          </a:xfrm>
          <a:prstGeom prst="rect">
            <a:avLst/>
          </a:prstGeom>
          <a:noFill/>
        </p:spPr>
        <p:txBody>
          <a:bodyPr wrap="square" rtlCol="0">
            <a:spAutoFit/>
          </a:bodyPr>
          <a:lstStyle/>
          <a:p>
            <a:r>
              <a:rPr lang="en-US" dirty="0"/>
              <a:t>(B)</a:t>
            </a:r>
          </a:p>
        </p:txBody>
      </p:sp>
      <p:cxnSp>
        <p:nvCxnSpPr>
          <p:cNvPr id="14" name="Straight Arrow Connector 13">
            <a:extLst>
              <a:ext uri="{FF2B5EF4-FFF2-40B4-BE49-F238E27FC236}">
                <a16:creationId xmlns:a16="http://schemas.microsoft.com/office/drawing/2014/main" id="{EEA99C0A-7779-49D6-9AF2-EBFE5DA73BBF}"/>
              </a:ext>
            </a:extLst>
          </p:cNvPr>
          <p:cNvCxnSpPr/>
          <p:nvPr/>
        </p:nvCxnSpPr>
        <p:spPr>
          <a:xfrm>
            <a:off x="2665740" y="5260028"/>
            <a:ext cx="605927"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43465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CF5FDF-906B-4F68-B251-0E063430C712}"/>
              </a:ext>
            </a:extLst>
          </p:cNvPr>
          <p:cNvPicPr>
            <a:picLocks noChangeAspect="1"/>
          </p:cNvPicPr>
          <p:nvPr/>
        </p:nvPicPr>
        <p:blipFill>
          <a:blip r:embed="rId2"/>
          <a:stretch>
            <a:fillRect/>
          </a:stretch>
        </p:blipFill>
        <p:spPr>
          <a:xfrm rot="5400000">
            <a:off x="914656" y="-85638"/>
            <a:ext cx="3685547" cy="4941983"/>
          </a:xfrm>
          <a:prstGeom prst="rect">
            <a:avLst/>
          </a:prstGeom>
        </p:spPr>
      </p:pic>
      <p:cxnSp>
        <p:nvCxnSpPr>
          <p:cNvPr id="6" name="Straight Arrow Connector 5">
            <a:extLst>
              <a:ext uri="{FF2B5EF4-FFF2-40B4-BE49-F238E27FC236}">
                <a16:creationId xmlns:a16="http://schemas.microsoft.com/office/drawing/2014/main" id="{EB767969-B49F-4A70-8356-C51B42E9230F}"/>
              </a:ext>
            </a:extLst>
          </p:cNvPr>
          <p:cNvCxnSpPr/>
          <p:nvPr/>
        </p:nvCxnSpPr>
        <p:spPr>
          <a:xfrm>
            <a:off x="862988" y="2115239"/>
            <a:ext cx="605927"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ADC32225-4941-49B9-9AE9-47AC3788D49A}"/>
              </a:ext>
            </a:extLst>
          </p:cNvPr>
          <p:cNvSpPr txBox="1"/>
          <p:nvPr/>
        </p:nvSpPr>
        <p:spPr>
          <a:xfrm>
            <a:off x="2313542" y="875707"/>
            <a:ext cx="2610997" cy="369332"/>
          </a:xfrm>
          <a:prstGeom prst="rect">
            <a:avLst/>
          </a:prstGeom>
          <a:noFill/>
        </p:spPr>
        <p:txBody>
          <a:bodyPr wrap="square" rtlCol="0">
            <a:spAutoFit/>
          </a:bodyPr>
          <a:lstStyle/>
          <a:p>
            <a:r>
              <a:rPr lang="en-US" b="1" dirty="0"/>
              <a:t>(A) ICAM</a:t>
            </a:r>
          </a:p>
        </p:txBody>
      </p:sp>
      <p:sp>
        <p:nvSpPr>
          <p:cNvPr id="8" name="TextBox 7">
            <a:extLst>
              <a:ext uri="{FF2B5EF4-FFF2-40B4-BE49-F238E27FC236}">
                <a16:creationId xmlns:a16="http://schemas.microsoft.com/office/drawing/2014/main" id="{CAEE1A60-C326-4034-807E-2EC0E5D07A60}"/>
              </a:ext>
            </a:extLst>
          </p:cNvPr>
          <p:cNvSpPr txBox="1"/>
          <p:nvPr/>
        </p:nvSpPr>
        <p:spPr>
          <a:xfrm rot="20480349">
            <a:off x="1495951" y="1137317"/>
            <a:ext cx="4243330" cy="215444"/>
          </a:xfrm>
          <a:prstGeom prst="rect">
            <a:avLst/>
          </a:prstGeom>
          <a:noFill/>
        </p:spPr>
        <p:txBody>
          <a:bodyPr wrap="square" rtlCol="0">
            <a:spAutoFit/>
          </a:bodyPr>
          <a:lstStyle/>
          <a:p>
            <a:r>
              <a:rPr lang="en-US" sz="800" b="1" dirty="0"/>
              <a:t>Heart tissue, positive control</a:t>
            </a:r>
          </a:p>
        </p:txBody>
      </p:sp>
      <p:sp>
        <p:nvSpPr>
          <p:cNvPr id="9" name="TextBox 8">
            <a:extLst>
              <a:ext uri="{FF2B5EF4-FFF2-40B4-BE49-F238E27FC236}">
                <a16:creationId xmlns:a16="http://schemas.microsoft.com/office/drawing/2014/main" id="{8F1E5AE8-07A8-4A19-A310-03496625EEE5}"/>
              </a:ext>
            </a:extLst>
          </p:cNvPr>
          <p:cNvSpPr txBox="1"/>
          <p:nvPr/>
        </p:nvSpPr>
        <p:spPr>
          <a:xfrm rot="20480349">
            <a:off x="1929740" y="1226599"/>
            <a:ext cx="4243330" cy="215444"/>
          </a:xfrm>
          <a:prstGeom prst="rect">
            <a:avLst/>
          </a:prstGeom>
          <a:noFill/>
        </p:spPr>
        <p:txBody>
          <a:bodyPr wrap="square" rtlCol="0">
            <a:spAutoFit/>
          </a:bodyPr>
          <a:lstStyle/>
          <a:p>
            <a:r>
              <a:rPr lang="en-US" sz="800" b="1" dirty="0"/>
              <a:t>Heart tissue, positive control</a:t>
            </a:r>
          </a:p>
        </p:txBody>
      </p:sp>
      <p:sp>
        <p:nvSpPr>
          <p:cNvPr id="10" name="TextBox 9">
            <a:extLst>
              <a:ext uri="{FF2B5EF4-FFF2-40B4-BE49-F238E27FC236}">
                <a16:creationId xmlns:a16="http://schemas.microsoft.com/office/drawing/2014/main" id="{BAA82472-361A-45A5-AAF8-A1BE9AE24E36}"/>
              </a:ext>
            </a:extLst>
          </p:cNvPr>
          <p:cNvSpPr txBox="1"/>
          <p:nvPr/>
        </p:nvSpPr>
        <p:spPr>
          <a:xfrm rot="20480349">
            <a:off x="2615033" y="1237422"/>
            <a:ext cx="4243330" cy="215444"/>
          </a:xfrm>
          <a:prstGeom prst="rect">
            <a:avLst/>
          </a:prstGeom>
          <a:noFill/>
        </p:spPr>
        <p:txBody>
          <a:bodyPr wrap="square" rtlCol="0">
            <a:spAutoFit/>
          </a:bodyPr>
          <a:lstStyle/>
          <a:p>
            <a:r>
              <a:rPr lang="en-US" sz="800" b="1" dirty="0"/>
              <a:t>Normal glucose sham</a:t>
            </a:r>
          </a:p>
        </p:txBody>
      </p:sp>
      <p:sp>
        <p:nvSpPr>
          <p:cNvPr id="11" name="TextBox 10">
            <a:extLst>
              <a:ext uri="{FF2B5EF4-FFF2-40B4-BE49-F238E27FC236}">
                <a16:creationId xmlns:a16="http://schemas.microsoft.com/office/drawing/2014/main" id="{B4205A8E-42C9-4430-B077-3E86ECD172FB}"/>
              </a:ext>
            </a:extLst>
          </p:cNvPr>
          <p:cNvSpPr txBox="1"/>
          <p:nvPr/>
        </p:nvSpPr>
        <p:spPr>
          <a:xfrm rot="20480349">
            <a:off x="3017736" y="1215228"/>
            <a:ext cx="4243330" cy="215444"/>
          </a:xfrm>
          <a:prstGeom prst="rect">
            <a:avLst/>
          </a:prstGeom>
          <a:noFill/>
        </p:spPr>
        <p:txBody>
          <a:bodyPr wrap="square" rtlCol="0">
            <a:spAutoFit/>
          </a:bodyPr>
          <a:lstStyle/>
          <a:p>
            <a:r>
              <a:rPr lang="en-US" sz="800" b="1" dirty="0"/>
              <a:t>Normal glucose 670nm</a:t>
            </a:r>
          </a:p>
        </p:txBody>
      </p:sp>
      <p:sp>
        <p:nvSpPr>
          <p:cNvPr id="12" name="TextBox 11">
            <a:extLst>
              <a:ext uri="{FF2B5EF4-FFF2-40B4-BE49-F238E27FC236}">
                <a16:creationId xmlns:a16="http://schemas.microsoft.com/office/drawing/2014/main" id="{1C2CB184-6A31-452A-988A-F3DB3A2A924A}"/>
              </a:ext>
            </a:extLst>
          </p:cNvPr>
          <p:cNvSpPr txBox="1"/>
          <p:nvPr/>
        </p:nvSpPr>
        <p:spPr>
          <a:xfrm rot="20480349">
            <a:off x="3540545" y="1270437"/>
            <a:ext cx="4243330" cy="215444"/>
          </a:xfrm>
          <a:prstGeom prst="rect">
            <a:avLst/>
          </a:prstGeom>
          <a:noFill/>
        </p:spPr>
        <p:txBody>
          <a:bodyPr wrap="square" rtlCol="0">
            <a:spAutoFit/>
          </a:bodyPr>
          <a:lstStyle/>
          <a:p>
            <a:r>
              <a:rPr lang="en-US" sz="800" b="1" dirty="0"/>
              <a:t>High glucose 670nm</a:t>
            </a:r>
          </a:p>
        </p:txBody>
      </p:sp>
      <p:sp>
        <p:nvSpPr>
          <p:cNvPr id="13" name="TextBox 12">
            <a:extLst>
              <a:ext uri="{FF2B5EF4-FFF2-40B4-BE49-F238E27FC236}">
                <a16:creationId xmlns:a16="http://schemas.microsoft.com/office/drawing/2014/main" id="{F3B5D61A-63F3-40D8-823A-60443D04DEED}"/>
              </a:ext>
            </a:extLst>
          </p:cNvPr>
          <p:cNvSpPr txBox="1"/>
          <p:nvPr/>
        </p:nvSpPr>
        <p:spPr>
          <a:xfrm rot="20480349">
            <a:off x="3420437" y="1204407"/>
            <a:ext cx="4243330" cy="215444"/>
          </a:xfrm>
          <a:prstGeom prst="rect">
            <a:avLst/>
          </a:prstGeom>
          <a:noFill/>
        </p:spPr>
        <p:txBody>
          <a:bodyPr wrap="square" rtlCol="0">
            <a:spAutoFit/>
          </a:bodyPr>
          <a:lstStyle/>
          <a:p>
            <a:r>
              <a:rPr lang="en-US" sz="800" b="1" dirty="0"/>
              <a:t>High glucose sham</a:t>
            </a:r>
          </a:p>
        </p:txBody>
      </p:sp>
      <p:grpSp>
        <p:nvGrpSpPr>
          <p:cNvPr id="4" name="Group 3">
            <a:extLst>
              <a:ext uri="{FF2B5EF4-FFF2-40B4-BE49-F238E27FC236}">
                <a16:creationId xmlns:a16="http://schemas.microsoft.com/office/drawing/2014/main" id="{9F6FDA22-EA05-44E0-8B5D-436F8B125355}"/>
              </a:ext>
            </a:extLst>
          </p:cNvPr>
          <p:cNvGrpSpPr/>
          <p:nvPr/>
        </p:nvGrpSpPr>
        <p:grpSpPr>
          <a:xfrm>
            <a:off x="5351706" y="792597"/>
            <a:ext cx="5808019" cy="3018423"/>
            <a:chOff x="5997849" y="1027717"/>
            <a:chExt cx="7828474" cy="4023956"/>
          </a:xfrm>
        </p:grpSpPr>
        <p:grpSp>
          <p:nvGrpSpPr>
            <p:cNvPr id="2" name="Group 1">
              <a:extLst>
                <a:ext uri="{FF2B5EF4-FFF2-40B4-BE49-F238E27FC236}">
                  <a16:creationId xmlns:a16="http://schemas.microsoft.com/office/drawing/2014/main" id="{F74ED1FC-E258-4261-A67C-A49B5BED3DEA}"/>
                </a:ext>
              </a:extLst>
            </p:cNvPr>
            <p:cNvGrpSpPr/>
            <p:nvPr/>
          </p:nvGrpSpPr>
          <p:grpSpPr>
            <a:xfrm>
              <a:off x="5997849" y="1027717"/>
              <a:ext cx="7828474" cy="4023956"/>
              <a:chOff x="5997849" y="1027717"/>
              <a:chExt cx="7828474" cy="4023956"/>
            </a:xfrm>
          </p:grpSpPr>
          <p:pic>
            <p:nvPicPr>
              <p:cNvPr id="5" name="Picture 4">
                <a:extLst>
                  <a:ext uri="{FF2B5EF4-FFF2-40B4-BE49-F238E27FC236}">
                    <a16:creationId xmlns:a16="http://schemas.microsoft.com/office/drawing/2014/main" id="{793AC181-8DAC-43BF-898B-A490338AE008}"/>
                  </a:ext>
                </a:extLst>
              </p:cNvPr>
              <p:cNvPicPr>
                <a:picLocks noChangeAspect="1"/>
              </p:cNvPicPr>
              <p:nvPr/>
            </p:nvPicPr>
            <p:blipFill>
              <a:blip r:embed="rId3"/>
              <a:stretch>
                <a:fillRect/>
              </a:stretch>
            </p:blipFill>
            <p:spPr>
              <a:xfrm rot="5400000">
                <a:off x="6715759" y="309807"/>
                <a:ext cx="4023956" cy="5459776"/>
              </a:xfrm>
              <a:prstGeom prst="rect">
                <a:avLst/>
              </a:prstGeom>
            </p:spPr>
          </p:pic>
          <p:cxnSp>
            <p:nvCxnSpPr>
              <p:cNvPr id="15" name="Straight Arrow Connector 14">
                <a:extLst>
                  <a:ext uri="{FF2B5EF4-FFF2-40B4-BE49-F238E27FC236}">
                    <a16:creationId xmlns:a16="http://schemas.microsoft.com/office/drawing/2014/main" id="{1E4164B7-CD67-42BF-98C8-03BDABB71FE3}"/>
                  </a:ext>
                </a:extLst>
              </p:cNvPr>
              <p:cNvCxnSpPr/>
              <p:nvPr/>
            </p:nvCxnSpPr>
            <p:spPr>
              <a:xfrm>
                <a:off x="6325519" y="4052372"/>
                <a:ext cx="605927"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D7ACDE2D-7505-40BE-8651-70176C5DC0A6}"/>
                  </a:ext>
                </a:extLst>
              </p:cNvPr>
              <p:cNvSpPr txBox="1"/>
              <p:nvPr/>
            </p:nvSpPr>
            <p:spPr>
              <a:xfrm>
                <a:off x="6890638" y="3555431"/>
                <a:ext cx="4243330" cy="215444"/>
              </a:xfrm>
              <a:prstGeom prst="rect">
                <a:avLst/>
              </a:prstGeom>
              <a:noFill/>
            </p:spPr>
            <p:txBody>
              <a:bodyPr wrap="square" rtlCol="0">
                <a:spAutoFit/>
              </a:bodyPr>
              <a:lstStyle/>
              <a:p>
                <a:r>
                  <a:rPr lang="en-US" sz="800" b="1" dirty="0"/>
                  <a:t>Heart tissue, positive control</a:t>
                </a:r>
              </a:p>
            </p:txBody>
          </p:sp>
          <p:sp>
            <p:nvSpPr>
              <p:cNvPr id="19" name="TextBox 18">
                <a:extLst>
                  <a:ext uri="{FF2B5EF4-FFF2-40B4-BE49-F238E27FC236}">
                    <a16:creationId xmlns:a16="http://schemas.microsoft.com/office/drawing/2014/main" id="{8FE02BB2-54AE-4E5A-8EC7-3E0A068CBB77}"/>
                  </a:ext>
                </a:extLst>
              </p:cNvPr>
              <p:cNvSpPr txBox="1"/>
              <p:nvPr/>
            </p:nvSpPr>
            <p:spPr>
              <a:xfrm rot="20480349">
                <a:off x="9582993" y="3163730"/>
                <a:ext cx="4243330" cy="215444"/>
              </a:xfrm>
              <a:prstGeom prst="rect">
                <a:avLst/>
              </a:prstGeom>
              <a:noFill/>
            </p:spPr>
            <p:txBody>
              <a:bodyPr wrap="square" rtlCol="0">
                <a:spAutoFit/>
              </a:bodyPr>
              <a:lstStyle/>
              <a:p>
                <a:r>
                  <a:rPr lang="en-US" sz="800" b="1" dirty="0"/>
                  <a:t>High glucose 670nm</a:t>
                </a:r>
              </a:p>
            </p:txBody>
          </p:sp>
        </p:grpSp>
        <p:sp>
          <p:nvSpPr>
            <p:cNvPr id="14" name="TextBox 13">
              <a:extLst>
                <a:ext uri="{FF2B5EF4-FFF2-40B4-BE49-F238E27FC236}">
                  <a16:creationId xmlns:a16="http://schemas.microsoft.com/office/drawing/2014/main" id="{7C7FFB54-8BA3-409A-9F2F-0E850B72D29A}"/>
                </a:ext>
              </a:extLst>
            </p:cNvPr>
            <p:cNvSpPr txBox="1"/>
            <p:nvPr/>
          </p:nvSpPr>
          <p:spPr>
            <a:xfrm>
              <a:off x="7706805" y="1380984"/>
              <a:ext cx="2610996" cy="492368"/>
            </a:xfrm>
            <a:prstGeom prst="rect">
              <a:avLst/>
            </a:prstGeom>
            <a:noFill/>
          </p:spPr>
          <p:txBody>
            <a:bodyPr wrap="square" rtlCol="0">
              <a:spAutoFit/>
            </a:bodyPr>
            <a:lstStyle/>
            <a:p>
              <a:r>
                <a:rPr lang="en-US" b="1" dirty="0"/>
                <a:t>(B) GAPDH</a:t>
              </a:r>
            </a:p>
          </p:txBody>
        </p:sp>
        <p:sp>
          <p:nvSpPr>
            <p:cNvPr id="17" name="TextBox 16">
              <a:extLst>
                <a:ext uri="{FF2B5EF4-FFF2-40B4-BE49-F238E27FC236}">
                  <a16:creationId xmlns:a16="http://schemas.microsoft.com/office/drawing/2014/main" id="{EAEA5F6E-E03C-4024-9085-BA1F75606DA6}"/>
                </a:ext>
              </a:extLst>
            </p:cNvPr>
            <p:cNvSpPr txBox="1"/>
            <p:nvPr/>
          </p:nvSpPr>
          <p:spPr>
            <a:xfrm rot="20480349">
              <a:off x="8508598" y="3042353"/>
              <a:ext cx="4243330" cy="215444"/>
            </a:xfrm>
            <a:prstGeom prst="rect">
              <a:avLst/>
            </a:prstGeom>
            <a:noFill/>
          </p:spPr>
          <p:txBody>
            <a:bodyPr wrap="square" rtlCol="0">
              <a:spAutoFit/>
            </a:bodyPr>
            <a:lstStyle/>
            <a:p>
              <a:r>
                <a:rPr lang="en-US" sz="800" b="1" dirty="0"/>
                <a:t>Normal glucose sham</a:t>
              </a:r>
            </a:p>
          </p:txBody>
        </p:sp>
        <p:sp>
          <p:nvSpPr>
            <p:cNvPr id="18" name="TextBox 17">
              <a:extLst>
                <a:ext uri="{FF2B5EF4-FFF2-40B4-BE49-F238E27FC236}">
                  <a16:creationId xmlns:a16="http://schemas.microsoft.com/office/drawing/2014/main" id="{C5022424-EC83-4175-976F-9FC6780858B0}"/>
                </a:ext>
              </a:extLst>
            </p:cNvPr>
            <p:cNvSpPr txBox="1"/>
            <p:nvPr/>
          </p:nvSpPr>
          <p:spPr>
            <a:xfrm rot="20480349">
              <a:off x="8911301" y="3020159"/>
              <a:ext cx="4243330" cy="215444"/>
            </a:xfrm>
            <a:prstGeom prst="rect">
              <a:avLst/>
            </a:prstGeom>
            <a:noFill/>
          </p:spPr>
          <p:txBody>
            <a:bodyPr wrap="square" rtlCol="0">
              <a:spAutoFit/>
            </a:bodyPr>
            <a:lstStyle/>
            <a:p>
              <a:r>
                <a:rPr lang="en-US" sz="800" b="1" dirty="0"/>
                <a:t>Normal glucose 670nm</a:t>
              </a:r>
            </a:p>
          </p:txBody>
        </p:sp>
        <p:sp>
          <p:nvSpPr>
            <p:cNvPr id="20" name="TextBox 19">
              <a:extLst>
                <a:ext uri="{FF2B5EF4-FFF2-40B4-BE49-F238E27FC236}">
                  <a16:creationId xmlns:a16="http://schemas.microsoft.com/office/drawing/2014/main" id="{1C52F194-1724-420A-9740-5868017F5EC9}"/>
                </a:ext>
              </a:extLst>
            </p:cNvPr>
            <p:cNvSpPr txBox="1"/>
            <p:nvPr/>
          </p:nvSpPr>
          <p:spPr>
            <a:xfrm rot="20480349">
              <a:off x="9209064" y="3042353"/>
              <a:ext cx="4243330" cy="215444"/>
            </a:xfrm>
            <a:prstGeom prst="rect">
              <a:avLst/>
            </a:prstGeom>
            <a:noFill/>
          </p:spPr>
          <p:txBody>
            <a:bodyPr wrap="square" rtlCol="0">
              <a:spAutoFit/>
            </a:bodyPr>
            <a:lstStyle/>
            <a:p>
              <a:r>
                <a:rPr lang="en-US" sz="800" b="1" dirty="0"/>
                <a:t>High glucose sham</a:t>
              </a:r>
            </a:p>
          </p:txBody>
        </p:sp>
      </p:grpSp>
      <p:sp>
        <p:nvSpPr>
          <p:cNvPr id="21" name="TextBox 20">
            <a:extLst>
              <a:ext uri="{FF2B5EF4-FFF2-40B4-BE49-F238E27FC236}">
                <a16:creationId xmlns:a16="http://schemas.microsoft.com/office/drawing/2014/main" id="{9A9902FF-B794-4CEA-A5DC-6942D56FE2E9}"/>
              </a:ext>
            </a:extLst>
          </p:cNvPr>
          <p:cNvSpPr txBox="1"/>
          <p:nvPr/>
        </p:nvSpPr>
        <p:spPr>
          <a:xfrm>
            <a:off x="136599" y="5152193"/>
            <a:ext cx="11918801" cy="1477328"/>
          </a:xfrm>
          <a:prstGeom prst="rect">
            <a:avLst/>
          </a:prstGeom>
          <a:noFill/>
        </p:spPr>
        <p:txBody>
          <a:bodyPr wrap="square" rtlCol="0">
            <a:spAutoFit/>
          </a:bodyPr>
          <a:lstStyle/>
          <a:p>
            <a:r>
              <a:rPr lang="en-US" dirty="0"/>
              <a:t>Figure S2: Full length western blot image for ICAM and GAPDH.  Cropped image is seen in Figure 4.  (A): ICAM reactivity shown as positive control (heart tissue, mouse), positive control (heart tissue, mouse), empty well, normal glucose sham, normal glucose 670nm light, high glucose sham, high glucose 670nm light, ladder.  (B) GAPDH reactivity shown as positive control (heart tissue, mouse), positive control (heart tissue, mouse), empty well, normal glucose sham, normal glucose 670nm light, high glucose sham, high glucose 670nm light, ladder. Arrow denotes band of interest.</a:t>
            </a:r>
          </a:p>
        </p:txBody>
      </p:sp>
    </p:spTree>
    <p:extLst>
      <p:ext uri="{BB962C8B-B14F-4D97-AF65-F5344CB8AC3E}">
        <p14:creationId xmlns:p14="http://schemas.microsoft.com/office/powerpoint/2010/main" val="2174141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6C630F-7E6C-4417-A431-7EBBF6519A63}"/>
              </a:ext>
            </a:extLst>
          </p:cNvPr>
          <p:cNvPicPr>
            <a:picLocks noChangeAspect="1"/>
          </p:cNvPicPr>
          <p:nvPr/>
        </p:nvPicPr>
        <p:blipFill>
          <a:blip r:embed="rId2"/>
          <a:stretch>
            <a:fillRect/>
          </a:stretch>
        </p:blipFill>
        <p:spPr>
          <a:xfrm>
            <a:off x="6291950" y="445096"/>
            <a:ext cx="5177928" cy="3811836"/>
          </a:xfrm>
          <a:prstGeom prst="rect">
            <a:avLst/>
          </a:prstGeom>
          <a:scene3d>
            <a:camera prst="orthographicFront">
              <a:rot lat="0" lon="10800000" rev="0"/>
            </a:camera>
            <a:lightRig rig="threePt" dir="t"/>
          </a:scene3d>
        </p:spPr>
      </p:pic>
      <p:pic>
        <p:nvPicPr>
          <p:cNvPr id="5" name="Picture 4">
            <a:extLst>
              <a:ext uri="{FF2B5EF4-FFF2-40B4-BE49-F238E27FC236}">
                <a16:creationId xmlns:a16="http://schemas.microsoft.com/office/drawing/2014/main" id="{90C8BCF5-045E-4D46-93E2-920E9713C620}"/>
              </a:ext>
            </a:extLst>
          </p:cNvPr>
          <p:cNvPicPr>
            <a:picLocks noChangeAspect="1"/>
          </p:cNvPicPr>
          <p:nvPr/>
        </p:nvPicPr>
        <p:blipFill>
          <a:blip r:embed="rId3"/>
          <a:stretch>
            <a:fillRect/>
          </a:stretch>
        </p:blipFill>
        <p:spPr>
          <a:xfrm>
            <a:off x="722122" y="817818"/>
            <a:ext cx="5332164" cy="3068198"/>
          </a:xfrm>
          <a:prstGeom prst="rect">
            <a:avLst/>
          </a:prstGeom>
          <a:scene3d>
            <a:camera prst="orthographicFront">
              <a:rot lat="10800000" lon="10800000" rev="0"/>
            </a:camera>
            <a:lightRig rig="threePt" dir="t"/>
          </a:scene3d>
        </p:spPr>
      </p:pic>
      <p:cxnSp>
        <p:nvCxnSpPr>
          <p:cNvPr id="7" name="Straight Arrow Connector 6">
            <a:extLst>
              <a:ext uri="{FF2B5EF4-FFF2-40B4-BE49-F238E27FC236}">
                <a16:creationId xmlns:a16="http://schemas.microsoft.com/office/drawing/2014/main" id="{F3560D29-1216-4B5A-B82F-7B4DFED30E8F}"/>
              </a:ext>
            </a:extLst>
          </p:cNvPr>
          <p:cNvCxnSpPr/>
          <p:nvPr/>
        </p:nvCxnSpPr>
        <p:spPr>
          <a:xfrm>
            <a:off x="722122" y="1993411"/>
            <a:ext cx="605927"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837FF28D-F611-42A1-8B19-55405C7B334E}"/>
              </a:ext>
            </a:extLst>
          </p:cNvPr>
          <p:cNvSpPr txBox="1"/>
          <p:nvPr/>
        </p:nvSpPr>
        <p:spPr>
          <a:xfrm>
            <a:off x="3622089" y="3886016"/>
            <a:ext cx="2669861" cy="1169551"/>
          </a:xfrm>
          <a:prstGeom prst="rect">
            <a:avLst/>
          </a:prstGeom>
          <a:noFill/>
        </p:spPr>
        <p:txBody>
          <a:bodyPr wrap="square" rtlCol="0">
            <a:spAutoFit/>
          </a:bodyPr>
          <a:lstStyle/>
          <a:p>
            <a:r>
              <a:rPr lang="en-US" sz="1400" dirty="0"/>
              <a:t>Key:</a:t>
            </a:r>
          </a:p>
          <a:p>
            <a:r>
              <a:rPr lang="en-US" sz="1400" dirty="0"/>
              <a:t>HGL=high glucose, 670nm</a:t>
            </a:r>
          </a:p>
          <a:p>
            <a:r>
              <a:rPr lang="en-US" sz="1400" dirty="0"/>
              <a:t>HGS=high glucose, sham</a:t>
            </a:r>
          </a:p>
          <a:p>
            <a:r>
              <a:rPr lang="en-US" sz="1400" dirty="0"/>
              <a:t>LGL=low glucose, 670nm</a:t>
            </a:r>
          </a:p>
          <a:p>
            <a:r>
              <a:rPr lang="en-US" sz="1400" dirty="0"/>
              <a:t>LGS=low glucose, sham</a:t>
            </a:r>
          </a:p>
        </p:txBody>
      </p:sp>
      <p:sp>
        <p:nvSpPr>
          <p:cNvPr id="6" name="TextBox 5">
            <a:extLst>
              <a:ext uri="{FF2B5EF4-FFF2-40B4-BE49-F238E27FC236}">
                <a16:creationId xmlns:a16="http://schemas.microsoft.com/office/drawing/2014/main" id="{DFA66805-72FA-4616-AF84-EF291A96E987}"/>
              </a:ext>
            </a:extLst>
          </p:cNvPr>
          <p:cNvSpPr txBox="1"/>
          <p:nvPr/>
        </p:nvSpPr>
        <p:spPr>
          <a:xfrm>
            <a:off x="136599" y="5152193"/>
            <a:ext cx="11918801" cy="1754326"/>
          </a:xfrm>
          <a:prstGeom prst="rect">
            <a:avLst/>
          </a:prstGeom>
          <a:noFill/>
        </p:spPr>
        <p:txBody>
          <a:bodyPr wrap="square" rtlCol="0">
            <a:spAutoFit/>
          </a:bodyPr>
          <a:lstStyle/>
          <a:p>
            <a:r>
              <a:rPr lang="en-US" dirty="0"/>
              <a:t>Figure S3: Full length western blot image for ICAM and GAPDH.  Cropped image is seen in Figure 4.  (A): ICAM reactivity shown as high glucose 670nm light, high glucose 670nm light, high glucose sham, high glucose sham, normal glucose 670nm light, normal glucose 670nm light, empty, normal glucose sham, ladder.  (B) GAPDH reactivity shown as high glucose 670nm light, high glucose 670nm light, high glucose sham, high glucose sham, normal glucose 670nm light, normal glucose 670nm light, empty, normal glucose sham, ladder.  Each sample represents a single replicate (i.e. 2 independent replicates of high glucose 670 nm). Arrow denotes band of interest.</a:t>
            </a:r>
          </a:p>
        </p:txBody>
      </p:sp>
      <p:cxnSp>
        <p:nvCxnSpPr>
          <p:cNvPr id="9" name="Straight Arrow Connector 8">
            <a:extLst>
              <a:ext uri="{FF2B5EF4-FFF2-40B4-BE49-F238E27FC236}">
                <a16:creationId xmlns:a16="http://schemas.microsoft.com/office/drawing/2014/main" id="{5D96F125-82D1-4596-A045-4D9D4E83FC9D}"/>
              </a:ext>
            </a:extLst>
          </p:cNvPr>
          <p:cNvCxnSpPr/>
          <p:nvPr/>
        </p:nvCxnSpPr>
        <p:spPr>
          <a:xfrm>
            <a:off x="6291950" y="2669593"/>
            <a:ext cx="605927"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DC439DE0-6DEB-4BE1-8EBD-9973254730F5}"/>
              </a:ext>
            </a:extLst>
          </p:cNvPr>
          <p:cNvSpPr txBox="1"/>
          <p:nvPr/>
        </p:nvSpPr>
        <p:spPr>
          <a:xfrm>
            <a:off x="722122" y="851617"/>
            <a:ext cx="933817" cy="369332"/>
          </a:xfrm>
          <a:prstGeom prst="rect">
            <a:avLst/>
          </a:prstGeom>
          <a:noFill/>
        </p:spPr>
        <p:txBody>
          <a:bodyPr wrap="square" rtlCol="0">
            <a:spAutoFit/>
          </a:bodyPr>
          <a:lstStyle/>
          <a:p>
            <a:r>
              <a:rPr lang="en-US" dirty="0"/>
              <a:t>(A)</a:t>
            </a:r>
          </a:p>
        </p:txBody>
      </p:sp>
      <p:sp>
        <p:nvSpPr>
          <p:cNvPr id="11" name="TextBox 10">
            <a:extLst>
              <a:ext uri="{FF2B5EF4-FFF2-40B4-BE49-F238E27FC236}">
                <a16:creationId xmlns:a16="http://schemas.microsoft.com/office/drawing/2014/main" id="{B5DE76C5-1586-4D3D-96FD-3A23EDEB9CFC}"/>
              </a:ext>
            </a:extLst>
          </p:cNvPr>
          <p:cNvSpPr txBox="1"/>
          <p:nvPr/>
        </p:nvSpPr>
        <p:spPr>
          <a:xfrm>
            <a:off x="6430968" y="541629"/>
            <a:ext cx="933817"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30761987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TotalTime>
  <Words>481</Words>
  <Application>Microsoft Office PowerPoint</Application>
  <PresentationFormat>Widescreen</PresentationFormat>
  <Paragraphs>34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Full Western Blots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Elizabeth S Liedhegner</cp:lastModifiedBy>
  <cp:revision>7</cp:revision>
  <dcterms:created xsi:type="dcterms:W3CDTF">2021-01-29T15:41:16Z</dcterms:created>
  <dcterms:modified xsi:type="dcterms:W3CDTF">2021-02-01T17:28:19Z</dcterms:modified>
</cp:coreProperties>
</file>