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v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86" r:id="rId5"/>
    <p:sldId id="259" r:id="rId6"/>
    <p:sldId id="260" r:id="rId7"/>
    <p:sldId id="261" r:id="rId8"/>
    <p:sldId id="262" r:id="rId9"/>
    <p:sldId id="284" r:id="rId10"/>
    <p:sldId id="285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B00"/>
    <a:srgbClr val="DA8C00"/>
    <a:srgbClr val="C18225"/>
    <a:srgbClr val="FFBD00"/>
    <a:srgbClr val="D29600"/>
    <a:srgbClr val="000000"/>
    <a:srgbClr val="D98B0D"/>
    <a:srgbClr val="A17200"/>
    <a:srgbClr val="FFB600"/>
    <a:srgbClr val="7C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61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2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891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210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44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531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850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874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098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5317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706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006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6786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64DCA-FE25-41D4-A3A1-94A2E5E5AC58}" type="datetimeFigureOut">
              <a:rPr lang="de-CH" smtClean="0"/>
              <a:t>24.07.22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830CA-2BDC-42CF-B78C-F3F7A3DD1C4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416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sz="6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Patient </a:t>
            </a:r>
            <a:b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Intensive Care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Computer-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multicenter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57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endParaRPr lang="de-CH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82" b="4785"/>
          <a:stretch/>
        </p:blipFill>
        <p:spPr>
          <a:xfrm>
            <a:off x="2237852" y="1373449"/>
            <a:ext cx="3969099" cy="5202740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86" b="5504"/>
          <a:stretch/>
        </p:blipFill>
        <p:spPr>
          <a:xfrm>
            <a:off x="6380703" y="1413214"/>
            <a:ext cx="3928906" cy="509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5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</a:t>
            </a:r>
            <a:endParaRPr lang="de-CH" dirty="0"/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431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tient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935" y="261262"/>
            <a:ext cx="11432783" cy="643094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0291" y="6488668"/>
            <a:ext cx="984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VP1</a:t>
            </a:r>
            <a:r>
              <a:rPr lang="de-CH" dirty="0"/>
              <a:t>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540" y="261262"/>
            <a:ext cx="570956" cy="57095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7437" y="747763"/>
            <a:ext cx="180207" cy="18988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3290" y="-96473"/>
            <a:ext cx="1903000" cy="185738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9667" y="3413669"/>
            <a:ext cx="2000848" cy="240379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9772" y="3174953"/>
            <a:ext cx="530006" cy="73902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851383">
            <a:off x="4406040" y="3020748"/>
            <a:ext cx="519309" cy="57701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4790" y="1909377"/>
            <a:ext cx="1354096" cy="111169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58184">
            <a:off x="5580633" y="1309722"/>
            <a:ext cx="1075385" cy="1224966"/>
          </a:xfrm>
          <a:prstGeom prst="rect">
            <a:avLst/>
          </a:prstGeom>
        </p:spPr>
      </p:pic>
      <p:sp>
        <p:nvSpPr>
          <p:cNvPr id="15" name="Rechteck 14"/>
          <p:cNvSpPr/>
          <p:nvPr/>
        </p:nvSpPr>
        <p:spPr>
          <a:xfrm>
            <a:off x="630315" y="1"/>
            <a:ext cx="11123719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161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participating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32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de-CH" sz="3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de-CH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Main topic of our study group: new ways of presenting medical information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Improving perception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Improving situational awareness for possible changes</a:t>
            </a: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Technique for vital sign presentation: “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Visual Patient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animated virtual model of the monitored patient</a:t>
            </a:r>
          </a:p>
        </p:txBody>
      </p:sp>
      <p:sp>
        <p:nvSpPr>
          <p:cNvPr id="4" name="Pfeil nach unten 3"/>
          <p:cNvSpPr/>
          <p:nvPr/>
        </p:nvSpPr>
        <p:spPr>
          <a:xfrm>
            <a:off x="1949380" y="3577213"/>
            <a:ext cx="2049864" cy="522514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/>
              <a:t>Aim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524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Study: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Comparison of two ways of displaying vital signs </a:t>
            </a:r>
          </a:p>
          <a:p>
            <a:pPr marL="457200" lvl="1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Visual patient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vs. “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conventional monitor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lvl="1" indent="0">
              <a:buNone/>
            </a:pPr>
            <a:endParaRPr lang="de-CH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Teachingvideo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«Visual Patient»</a:t>
            </a: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conventional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 monitor slides (15 seconds each)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5x conventional design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5x “Visual Patient"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Task: Try to remember as many vital signs and installations as possible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Please answer the questions on the iPad after each example 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410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Please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iPad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2175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de-CH" dirty="0">
              <a:solidFill>
                <a:schemeClr val="accent4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Table with the defined limit values</a:t>
            </a:r>
          </a:p>
          <a:p>
            <a:endParaRPr lang="de-CH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1" y="2203826"/>
            <a:ext cx="4997212" cy="4483947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4171951" y="5448300"/>
            <a:ext cx="5079525" cy="547688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165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de-CH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24897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Teachingvideo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«Visual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093680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de-CH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Example «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conventional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36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4909B664-0FFC-4AA8-8DDE-678A2901F7A1" descr="3A0842ED-3FA3-4789-A9ED-B0F3808FA8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874" y="8236"/>
            <a:ext cx="9797924" cy="518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9874" y="4613189"/>
            <a:ext cx="9724071" cy="224481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3193659" y="2762728"/>
            <a:ext cx="1125415" cy="1659926"/>
          </a:xfrm>
          <a:prstGeom prst="rect">
            <a:avLst/>
          </a:prstGeom>
          <a:noFill/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403" y="4994259"/>
            <a:ext cx="1284650" cy="1863741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9576080" y="1225899"/>
            <a:ext cx="482320" cy="1607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8496" y="179899"/>
            <a:ext cx="566977" cy="117663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10058400" y="169851"/>
            <a:ext cx="67324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/>
          <p:cNvSpPr/>
          <p:nvPr/>
        </p:nvSpPr>
        <p:spPr>
          <a:xfrm>
            <a:off x="8237838" y="766119"/>
            <a:ext cx="1276865" cy="620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Pfeil nach rechts 8"/>
          <p:cNvSpPr/>
          <p:nvPr/>
        </p:nvSpPr>
        <p:spPr>
          <a:xfrm rot="19758711">
            <a:off x="7092777" y="141805"/>
            <a:ext cx="675502" cy="43660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feld 9"/>
          <p:cNvSpPr txBox="1"/>
          <p:nvPr/>
        </p:nvSpPr>
        <p:spPr>
          <a:xfrm>
            <a:off x="3855308" y="3451654"/>
            <a:ext cx="1252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60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806069" y="2075935"/>
            <a:ext cx="614795" cy="438582"/>
          </a:xfrm>
          <a:prstGeom prst="rect">
            <a:avLst/>
          </a:prstGeom>
          <a:solidFill>
            <a:srgbClr val="484848"/>
          </a:solidFill>
        </p:spPr>
        <p:txBody>
          <a:bodyPr wrap="square" rtlCol="0">
            <a:spAutoFit/>
          </a:bodyPr>
          <a:lstStyle/>
          <a:p>
            <a:r>
              <a:rPr lang="de-CH" sz="225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30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8645907" y="2089693"/>
            <a:ext cx="633228" cy="415498"/>
          </a:xfrm>
          <a:prstGeom prst="rect">
            <a:avLst/>
          </a:prstGeom>
          <a:solidFill>
            <a:srgbClr val="484848"/>
          </a:solidFill>
        </p:spPr>
        <p:txBody>
          <a:bodyPr wrap="square" rtlCol="0">
            <a:spAutoFit/>
          </a:bodyPr>
          <a:lstStyle/>
          <a:p>
            <a:r>
              <a:rPr lang="de-CH" sz="21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3.8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728316" y="3653213"/>
            <a:ext cx="889687" cy="769441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de-CH" sz="4400" b="1" dirty="0">
                <a:solidFill>
                  <a:srgbClr val="F5E9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80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8562110" y="2591128"/>
            <a:ext cx="903156" cy="677108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de-CH" sz="2000" dirty="0">
                <a:ln w="12700">
                  <a:gradFill>
                    <a:gsLst>
                      <a:gs pos="0">
                        <a:srgbClr val="F0BB00"/>
                      </a:gs>
                      <a:gs pos="74000">
                        <a:srgbClr val="C18225"/>
                      </a:gs>
                      <a:gs pos="83000">
                        <a:srgbClr val="DA8C00"/>
                      </a:gs>
                      <a:gs pos="100000">
                        <a:srgbClr val="F0BB00"/>
                      </a:gs>
                    </a:gsLst>
                    <a:lin ang="5400000" scaled="1"/>
                  </a:gradFill>
                </a:ln>
                <a:gradFill>
                  <a:gsLst>
                    <a:gs pos="0">
                      <a:srgbClr val="F0BB00"/>
                    </a:gs>
                    <a:gs pos="74000">
                      <a:srgbClr val="D29600"/>
                    </a:gs>
                    <a:gs pos="83000">
                      <a:srgbClr val="D29600"/>
                    </a:gs>
                    <a:gs pos="100000">
                      <a:srgbClr val="FFBD00">
                        <a:alpha val="65000"/>
                      </a:srgbClr>
                    </a:gs>
                  </a:gsLst>
                  <a:lin ang="5400000" scaled="1"/>
                </a:gradFill>
                <a:effectLst>
                  <a:outerShdw blurRad="50800" dist="25400" algn="l" rotWithShape="0">
                    <a:srgbClr val="F0BB00">
                      <a:alpha val="40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CH" sz="3800" dirty="0">
                <a:ln w="12700">
                  <a:gradFill>
                    <a:gsLst>
                      <a:gs pos="0">
                        <a:srgbClr val="F0BB00"/>
                      </a:gs>
                      <a:gs pos="74000">
                        <a:srgbClr val="C18225"/>
                      </a:gs>
                      <a:gs pos="83000">
                        <a:srgbClr val="DA8C00"/>
                      </a:gs>
                      <a:gs pos="100000">
                        <a:srgbClr val="F0BB00"/>
                      </a:gs>
                    </a:gsLst>
                    <a:lin ang="5400000" scaled="1"/>
                  </a:gradFill>
                </a:ln>
                <a:gradFill>
                  <a:gsLst>
                    <a:gs pos="0">
                      <a:srgbClr val="F0BB00"/>
                    </a:gs>
                    <a:gs pos="74000">
                      <a:srgbClr val="D29600"/>
                    </a:gs>
                    <a:gs pos="83000">
                      <a:srgbClr val="D29600"/>
                    </a:gs>
                    <a:gs pos="100000">
                      <a:srgbClr val="FFBD00">
                        <a:alpha val="65000"/>
                      </a:srgbClr>
                    </a:gs>
                  </a:gsLst>
                  <a:lin ang="5400000" scaled="1"/>
                </a:gradFill>
                <a:effectLst>
                  <a:outerShdw blurRad="50800" dist="25400" algn="l" rotWithShape="0">
                    <a:srgbClr val="F0BB00">
                      <a:alpha val="40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40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1279159" y="5435287"/>
            <a:ext cx="1077141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Peripheral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venous</a:t>
            </a: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line</a:t>
            </a:r>
            <a:endParaRPr kumimoji="0" lang="de-CH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279159" y="5615510"/>
            <a:ext cx="1077141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Peripheral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venous</a:t>
            </a: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line</a:t>
            </a:r>
            <a:endParaRPr kumimoji="0" lang="de-CH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279159" y="5824606"/>
            <a:ext cx="1019198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Central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venous</a:t>
            </a: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line</a:t>
            </a:r>
            <a:endParaRPr kumimoji="0" lang="de-CH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1287397" y="6009701"/>
            <a:ext cx="1010960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Arterial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line</a:t>
            </a:r>
            <a:endParaRPr kumimoji="0" lang="de-CH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279158" y="6210922"/>
            <a:ext cx="1077141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Tube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279158" y="6412646"/>
            <a:ext cx="792000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Urinary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catheter</a:t>
            </a:r>
            <a:endParaRPr kumimoji="0" lang="de-CH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279158" y="6603181"/>
            <a:ext cx="972421" cy="13038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" lastClr="FFFFFF"/>
            </a:solidFill>
          </a:ln>
        </p:spPr>
        <p:txBody>
          <a:bodyPr wrap="square" lIns="3600" tIns="3600" rIns="3600" bIns="36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Brain-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activity</a:t>
            </a:r>
            <a:r>
              <a:rPr kumimoji="0" lang="de-CH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de-CH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sensor</a:t>
            </a:r>
            <a:endParaRPr kumimoji="0" lang="de-CH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73072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54" b="4785"/>
          <a:stretch/>
        </p:blipFill>
        <p:spPr>
          <a:xfrm>
            <a:off x="1843367" y="1457477"/>
            <a:ext cx="4185642" cy="5284968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522" y="1457476"/>
            <a:ext cx="4024545" cy="523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38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196</Words>
  <Application>Microsoft Macintosh PowerPoint</Application>
  <PresentationFormat>Breitbild</PresentationFormat>
  <Paragraphs>52</Paragraphs>
  <Slides>12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Microsoft JhengHei</vt:lpstr>
      <vt:lpstr>Microsoft YaHei</vt:lpstr>
      <vt:lpstr>Arial</vt:lpstr>
      <vt:lpstr>Calibri</vt:lpstr>
      <vt:lpstr>Calibri Light</vt:lpstr>
      <vt:lpstr>Office Theme</vt:lpstr>
      <vt:lpstr>Visual Patient  Intensive Care</vt:lpstr>
      <vt:lpstr>Instructions</vt:lpstr>
      <vt:lpstr>Instructions</vt:lpstr>
      <vt:lpstr>Instructions</vt:lpstr>
      <vt:lpstr>Instructions</vt:lpstr>
      <vt:lpstr>Introduction</vt:lpstr>
      <vt:lpstr>Introduction</vt:lpstr>
      <vt:lpstr>PowerPoint-Präsentation</vt:lpstr>
      <vt:lpstr>Survey</vt:lpstr>
      <vt:lpstr>Survey</vt:lpstr>
      <vt:lpstr>Case 1</vt:lpstr>
      <vt:lpstr>PowerPoint-Präsentation</vt:lpstr>
    </vt:vector>
  </TitlesOfParts>
  <Company>UniversitätsSpital Zürich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Patient  Intensive Care</dc:title>
  <dc:creator>Bergauer Lisa</dc:creator>
  <cp:lastModifiedBy>Roche Tadzio Raoul</cp:lastModifiedBy>
  <cp:revision>140</cp:revision>
  <dcterms:created xsi:type="dcterms:W3CDTF">2021-05-31T12:26:52Z</dcterms:created>
  <dcterms:modified xsi:type="dcterms:W3CDTF">2022-07-24T11:53:15Z</dcterms:modified>
</cp:coreProperties>
</file>