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34" r:id="rId2"/>
  </p:sldIdLst>
  <p:sldSz cx="9601200" cy="12801600" type="A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77" userDrawn="1">
          <p15:clr>
            <a:srgbClr val="A4A3A4"/>
          </p15:clr>
        </p15:guide>
        <p15:guide id="2" pos="3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石井源一郎" initials="石井" lastIdx="4" clrIdx="0"/>
  <p:cmAuthor id="1" name="mattun1122" initials="m" lastIdx="1" clrIdx="1"/>
  <p:cmAuthor id="2" name="松澤 令子" initials="松澤" lastIdx="5" clrIdx="2">
    <p:extLst>
      <p:ext uri="{19B8F6BF-5375-455C-9EA6-DF929625EA0E}">
        <p15:presenceInfo xmlns:p15="http://schemas.microsoft.com/office/powerpoint/2012/main" userId="46cf5894d3d6d91d" providerId="Windows Live"/>
      </p:ext>
    </p:extLst>
  </p:cmAuthor>
  <p:cmAuthor id="3" name="森瀬 昌宏" initials="森瀬" lastIdx="1" clrIdx="3">
    <p:extLst>
      <p:ext uri="{19B8F6BF-5375-455C-9EA6-DF929625EA0E}">
        <p15:presenceInfo xmlns:p15="http://schemas.microsoft.com/office/powerpoint/2012/main" userId="0dd13801e03561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51" autoAdjust="0"/>
  </p:normalViewPr>
  <p:slideViewPr>
    <p:cSldViewPr snapToGrid="0">
      <p:cViewPr varScale="1">
        <p:scale>
          <a:sx n="50" d="100"/>
          <a:sy n="50" d="100"/>
        </p:scale>
        <p:origin x="2358" y="48"/>
      </p:cViewPr>
      <p:guideLst>
        <p:guide orient="horz" pos="4077"/>
        <p:guide pos="30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瀬 昌宏" userId="0dd13801e03561e1" providerId="LiveId" clId="{37F2F0BB-9326-477C-A2B6-EF35C2752EAB}"/>
    <pc:docChg chg="modSld">
      <pc:chgData name="森瀬 昌宏" userId="0dd13801e03561e1" providerId="LiveId" clId="{37F2F0BB-9326-477C-A2B6-EF35C2752EAB}" dt="2022-06-27T08:23:31.382" v="163" actId="20577"/>
      <pc:docMkLst>
        <pc:docMk/>
      </pc:docMkLst>
      <pc:sldChg chg="modSp mod">
        <pc:chgData name="森瀬 昌宏" userId="0dd13801e03561e1" providerId="LiveId" clId="{37F2F0BB-9326-477C-A2B6-EF35C2752EAB}" dt="2022-06-27T08:22:33.396" v="77" actId="20577"/>
        <pc:sldMkLst>
          <pc:docMk/>
          <pc:sldMk cId="3571275406" sldId="430"/>
        </pc:sldMkLst>
        <pc:graphicFrameChg chg="modGraphic">
          <ac:chgData name="森瀬 昌宏" userId="0dd13801e03561e1" providerId="LiveId" clId="{37F2F0BB-9326-477C-A2B6-EF35C2752EAB}" dt="2022-06-27T08:19:43.004" v="25" actId="20577"/>
          <ac:graphicFrameMkLst>
            <pc:docMk/>
            <pc:sldMk cId="3571275406" sldId="430"/>
            <ac:graphicFrameMk id="55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19:57.006" v="51" actId="20577"/>
          <ac:graphicFrameMkLst>
            <pc:docMk/>
            <pc:sldMk cId="3571275406" sldId="430"/>
            <ac:graphicFrameMk id="76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2:33.396" v="77" actId="20577"/>
          <ac:graphicFrameMkLst>
            <pc:docMk/>
            <pc:sldMk cId="3571275406" sldId="430"/>
            <ac:graphicFrameMk id="82" creationId="{A51D4C57-744F-40C5-9D2A-159CE3CA272A}"/>
          </ac:graphicFrameMkLst>
        </pc:graphicFrameChg>
      </pc:sldChg>
      <pc:sldChg chg="modSp mod">
        <pc:chgData name="森瀬 昌宏" userId="0dd13801e03561e1" providerId="LiveId" clId="{37F2F0BB-9326-477C-A2B6-EF35C2752EAB}" dt="2022-06-27T08:23:31.382" v="163" actId="20577"/>
        <pc:sldMkLst>
          <pc:docMk/>
          <pc:sldMk cId="2735621993" sldId="431"/>
        </pc:sldMkLst>
        <pc:graphicFrameChg chg="modGraphic">
          <ac:chgData name="森瀬 昌宏" userId="0dd13801e03561e1" providerId="LiveId" clId="{37F2F0BB-9326-477C-A2B6-EF35C2752EAB}" dt="2022-06-27T08:23:20.805" v="142" actId="20577"/>
          <ac:graphicFrameMkLst>
            <pc:docMk/>
            <pc:sldMk cId="2735621993" sldId="431"/>
            <ac:graphicFrameMk id="44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12.832" v="127" actId="20577"/>
          <ac:graphicFrameMkLst>
            <pc:docMk/>
            <pc:sldMk cId="2735621993" sldId="431"/>
            <ac:graphicFrameMk id="51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31.382" v="163" actId="20577"/>
          <ac:graphicFrameMkLst>
            <pc:docMk/>
            <pc:sldMk cId="2735621993" sldId="431"/>
            <ac:graphicFrameMk id="55" creationId="{A51D4C57-744F-40C5-9D2A-159CE3CA272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r">
              <a:defRPr sz="1200"/>
            </a:lvl1pPr>
          </a:lstStyle>
          <a:p>
            <a:fld id="{7ACAA759-D92A-42DD-9929-45E6C8620801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r">
              <a:defRPr sz="1200"/>
            </a:lvl1pPr>
          </a:lstStyle>
          <a:p>
            <a:fld id="{0756C16D-D2D1-4EE0-856F-EE1C365FAE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21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fld id="{F6681D44-D734-45B3-B2FF-354758BD582B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62" tIns="45281" rIns="90562" bIns="4528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877" y="4783857"/>
            <a:ext cx="5445446" cy="3913064"/>
          </a:xfrm>
          <a:prstGeom prst="rect">
            <a:avLst/>
          </a:prstGeom>
        </p:spPr>
        <p:txBody>
          <a:bodyPr vert="horz" lIns="90562" tIns="45281" rIns="90562" bIns="4528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21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DF1BB63C-7EB0-4CCE-8A47-0EEFF2049E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05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420938" y="1223963"/>
            <a:ext cx="2479675" cy="33051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・本研究においては炎症マーカーの</a:t>
            </a:r>
            <a:r>
              <a:rPr kumimoji="1" lang="en-US" altLang="ja-JP" dirty="0"/>
              <a:t>6</a:t>
            </a:r>
            <a:r>
              <a:rPr kumimoji="1" lang="ja-JP" altLang="en-US" dirty="0"/>
              <a:t>週時点の値と治療開始時からの変化率を検討した</a:t>
            </a:r>
            <a:endParaRPr kumimoji="1" lang="en-US" altLang="ja-JP" dirty="0"/>
          </a:p>
          <a:p>
            <a:r>
              <a:rPr kumimoji="1" lang="ja-JP" altLang="en-US" dirty="0"/>
              <a:t>・治療開始前の値に対する</a:t>
            </a:r>
            <a:r>
              <a:rPr kumimoji="1" lang="en-US" altLang="ja-JP" dirty="0"/>
              <a:t>6</a:t>
            </a:r>
            <a:r>
              <a:rPr kumimoji="1" lang="ja-JP" altLang="en-US" dirty="0"/>
              <a:t>週時点の値の比を変化率と定義した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・赤字でしめしている</a:t>
            </a:r>
            <a:r>
              <a:rPr kumimoji="1" lang="en-US" altLang="ja-JP" dirty="0"/>
              <a:t>4</a:t>
            </a:r>
            <a:r>
              <a:rPr kumimoji="1" lang="ja-JP" altLang="en-US" dirty="0" err="1"/>
              <a:t>つの</a:t>
            </a:r>
            <a:r>
              <a:rPr kumimoji="1" lang="ja-JP" altLang="en-US" dirty="0"/>
              <a:t>マーカー</a:t>
            </a:r>
            <a:r>
              <a:rPr kumimoji="1" lang="en-US" altLang="ja-JP" dirty="0"/>
              <a:t>(6</a:t>
            </a:r>
            <a:r>
              <a:rPr kumimoji="1" lang="ja-JP" altLang="en-US" dirty="0"/>
              <a:t>週時点の</a:t>
            </a:r>
            <a:r>
              <a:rPr kumimoji="1" lang="en-US" altLang="ja-JP" dirty="0"/>
              <a:t>CRP</a:t>
            </a:r>
            <a:r>
              <a:rPr kumimoji="1" lang="ja-JP" altLang="en-US" dirty="0"/>
              <a:t>と</a:t>
            </a:r>
            <a:r>
              <a:rPr kumimoji="1" lang="en-US" altLang="ja-JP" dirty="0"/>
              <a:t>NLR</a:t>
            </a:r>
            <a:r>
              <a:rPr kumimoji="1" lang="ja-JP" altLang="en-US" dirty="0" err="1"/>
              <a:t>、</a:t>
            </a:r>
            <a:r>
              <a:rPr kumimoji="1" lang="en-US" altLang="ja-JP" dirty="0"/>
              <a:t>CRP</a:t>
            </a:r>
            <a:r>
              <a:rPr kumimoji="1" lang="ja-JP" altLang="en-US" dirty="0"/>
              <a:t>と</a:t>
            </a:r>
            <a:r>
              <a:rPr kumimoji="1" lang="en-US" altLang="ja-JP" dirty="0"/>
              <a:t>NLR</a:t>
            </a:r>
            <a:r>
              <a:rPr kumimoji="1" lang="ja-JP" altLang="en-US" dirty="0"/>
              <a:t>の</a:t>
            </a:r>
            <a:r>
              <a:rPr kumimoji="1" lang="en-US" altLang="ja-JP" dirty="0"/>
              <a:t>6</a:t>
            </a:r>
            <a:r>
              <a:rPr kumimoji="1" lang="ja-JP" altLang="en-US" dirty="0"/>
              <a:t>週までの変化率</a:t>
            </a:r>
            <a:r>
              <a:rPr kumimoji="1" lang="en-US" altLang="ja-JP" dirty="0"/>
              <a:t>)</a:t>
            </a:r>
            <a:r>
              <a:rPr kumimoji="1" lang="ja-JP" altLang="en-US" dirty="0"/>
              <a:t>が臨床の指標と相関するかを調べた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A7FD1E-65C0-4611-98C0-9231B0F98B1D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4130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50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6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96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55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57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4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23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6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9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9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80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58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 txBox="1">
            <a:spLocks/>
          </p:cNvSpPr>
          <p:nvPr/>
        </p:nvSpPr>
        <p:spPr>
          <a:xfrm>
            <a:off x="508569" y="599081"/>
            <a:ext cx="3324344" cy="545529"/>
          </a:xfrm>
          <a:prstGeom prst="rect">
            <a:avLst/>
          </a:prstGeom>
        </p:spPr>
        <p:txBody>
          <a:bodyPr vert="horz" lIns="72009" tIns="36004" rIns="72009" bIns="36004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*  CRP</a:t>
            </a:r>
            <a:r>
              <a:rPr lang="ja-JP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change: 6-week CRP / baseline CRP</a:t>
            </a:r>
          </a:p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**NLR change: 6-week NLR</a:t>
            </a:r>
            <a:r>
              <a:rPr lang="ja-JP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/ baseline NLR</a:t>
            </a:r>
          </a:p>
          <a:p>
            <a:pPr marL="383168" indent="-383168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u"/>
              <a:defRPr/>
            </a:pPr>
            <a:endParaRPr lang="en-US" altLang="ja-JP" sz="1200" b="1" dirty="0">
              <a:solidFill>
                <a:srgbClr val="000000"/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endParaRPr lang="en-US" altLang="ja-JP" sz="1200" b="1" dirty="0"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706130" y="681452"/>
            <a:ext cx="7915409" cy="1521148"/>
          </a:xfrm>
          <a:prstGeom prst="rect">
            <a:avLst/>
          </a:prstGeom>
        </p:spPr>
        <p:txBody>
          <a:bodyPr vert="horz" lIns="72009" tIns="36004" rIns="72009" bIns="36004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endParaRPr lang="en-US" altLang="ja-JP" sz="1200" b="1" dirty="0">
              <a:solidFill>
                <a:srgbClr val="000000"/>
              </a:solidFill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endParaRPr lang="en-US" altLang="ja-JP" sz="1200" b="1" dirty="0">
              <a:solidFill>
                <a:srgbClr val="000000"/>
              </a:solidFill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r>
              <a:rPr lang="en-US" altLang="ja-JP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e.g.</a:t>
            </a:r>
            <a:r>
              <a:rPr lang="ja-JP" altLang="en-US" sz="1200" b="1" dirty="0">
                <a:solidFill>
                  <a:srgbClr val="000000"/>
                </a:solidFill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）　</a:t>
            </a:r>
            <a:endParaRPr lang="en-US" altLang="ja-JP" sz="1200" b="1" dirty="0"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  <p:cxnSp>
        <p:nvCxnSpPr>
          <p:cNvPr id="4" name="直線コネクタ 3"/>
          <p:cNvCxnSpPr/>
          <p:nvPr/>
        </p:nvCxnSpPr>
        <p:spPr>
          <a:xfrm flipV="1">
            <a:off x="794290" y="2077119"/>
            <a:ext cx="5400000" cy="2332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二等辺三角形 7"/>
          <p:cNvSpPr/>
          <p:nvPr/>
        </p:nvSpPr>
        <p:spPr>
          <a:xfrm rot="10800000">
            <a:off x="1517258" y="1648197"/>
            <a:ext cx="419788" cy="419788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964763" y="2109569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CRP(0w)= 2.0 mg/dl</a:t>
            </a:r>
          </a:p>
          <a:p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NLR(0w)=1.5</a:t>
            </a:r>
            <a:endParaRPr lang="ja-JP" altLang="en-US" sz="1200" b="1" dirty="0"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722346" y="2098936"/>
            <a:ext cx="1617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u="sng" dirty="0">
                <a:solidFill>
                  <a:srgbClr val="FF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CRP(6w)</a:t>
            </a:r>
            <a:r>
              <a:rPr lang="en-US" altLang="ja-JP" sz="1200" b="1" u="sng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= </a:t>
            </a:r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1.0 mg/dl</a:t>
            </a:r>
          </a:p>
          <a:p>
            <a:r>
              <a:rPr lang="en-US" altLang="ja-JP" sz="1200" b="1" u="sng" dirty="0">
                <a:solidFill>
                  <a:srgbClr val="FF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NLR(6w)</a:t>
            </a:r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= 4.8</a:t>
            </a:r>
            <a:endParaRPr lang="ja-JP" altLang="en-US" sz="1200" b="1" dirty="0"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88355" y="1309373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0-week</a:t>
            </a:r>
            <a:endParaRPr lang="ja-JP" altLang="en-US" sz="1200" b="1" dirty="0"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2" name="二等辺三角形 11"/>
          <p:cNvSpPr/>
          <p:nvPr/>
        </p:nvSpPr>
        <p:spPr>
          <a:xfrm rot="10800000">
            <a:off x="3867306" y="1638367"/>
            <a:ext cx="419788" cy="419788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838403" y="1299542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6-week</a:t>
            </a:r>
            <a:endParaRPr lang="ja-JP" altLang="en-US" sz="1200" b="1" dirty="0"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7" name="コンテンツ プレースホルダー 2"/>
          <p:cNvSpPr txBox="1">
            <a:spLocks/>
          </p:cNvSpPr>
          <p:nvPr/>
        </p:nvSpPr>
        <p:spPr>
          <a:xfrm>
            <a:off x="1211907" y="2810733"/>
            <a:ext cx="4414900" cy="760574"/>
          </a:xfrm>
          <a:prstGeom prst="rect">
            <a:avLst/>
          </a:prstGeom>
          <a:ln>
            <a:noFill/>
          </a:ln>
        </p:spPr>
        <p:txBody>
          <a:bodyPr vert="horz" lIns="72009" tIns="36004" rIns="72009" bIns="36004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r>
              <a:rPr lang="en-US" altLang="ja-JP" sz="1200" b="1" u="sng" dirty="0">
                <a:solidFill>
                  <a:srgbClr val="FF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Early CRP change (6w)</a:t>
            </a:r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=</a:t>
            </a:r>
            <a:r>
              <a:rPr lang="en-US" altLang="ja-JP" sz="1200" b="1" dirty="0">
                <a:solidFill>
                  <a:srgbClr val="FF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1.0/2.0 =0.5</a:t>
            </a:r>
            <a:r>
              <a:rPr lang="ja-JP" altLang="en-US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　</a:t>
            </a:r>
            <a:endParaRPr lang="en-US" altLang="ja-JP" sz="1200" b="1" dirty="0">
              <a:solidFill>
                <a:srgbClr val="000000"/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  <a:p>
            <a:pPr marL="0" indent="0" defTabSz="172633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None/>
              <a:defRPr/>
            </a:pPr>
            <a:r>
              <a:rPr lang="en-US" altLang="ja-JP" sz="1200" b="1" u="sng" dirty="0">
                <a:solidFill>
                  <a:srgbClr val="FF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Early NLR change (6w)</a:t>
            </a:r>
            <a:r>
              <a:rPr lang="en-US" altLang="ja-JP" sz="1200" b="1" dirty="0"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= 4</a:t>
            </a:r>
            <a:r>
              <a:rPr lang="en-US" altLang="ja-JP" sz="1200" b="1" dirty="0">
                <a:solidFill>
                  <a:srgbClr val="000000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.8/1.5= 3.2</a:t>
            </a:r>
            <a:endParaRPr lang="en-US" altLang="ja-JP" sz="1200" b="1" dirty="0"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xmlns="" id="{9682A7E1-5F5F-4E6C-BEB4-A333E2FA1DF5}"/>
              </a:ext>
            </a:extLst>
          </p:cNvPr>
          <p:cNvSpPr txBox="1"/>
          <p:nvPr/>
        </p:nvSpPr>
        <p:spPr>
          <a:xfrm>
            <a:off x="227965" y="153626"/>
            <a:ext cx="19383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Supplementary Figure1 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9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19"/>
    </mc:Choice>
    <mc:Fallback xmlns="">
      <p:transition spd="slow" advTm="42919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197733</TotalTime>
  <Words>128</Words>
  <Application>Microsoft Office PowerPoint</Application>
  <PresentationFormat>A3 297x420 mm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游ゴシック</vt:lpstr>
      <vt:lpstr>Arial</vt:lpstr>
      <vt:lpstr>Calibri</vt:lpstr>
      <vt:lpstr>Calibri Light</vt:lpstr>
      <vt:lpstr>Times New Roman</vt:lpstr>
      <vt:lpstr>Wingdings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05</dc:creator>
  <cp:lastModifiedBy>松澤 令子</cp:lastModifiedBy>
  <cp:revision>607</cp:revision>
  <cp:lastPrinted>2021-09-11T05:41:05Z</cp:lastPrinted>
  <dcterms:created xsi:type="dcterms:W3CDTF">2014-11-27T08:34:24Z</dcterms:created>
  <dcterms:modified xsi:type="dcterms:W3CDTF">2022-07-08T07:32:47Z</dcterms:modified>
</cp:coreProperties>
</file>