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5"/>
  </p:notesMasterIdLst>
  <p:sldIdLst>
    <p:sldId id="258" r:id="rId2"/>
    <p:sldId id="278" r:id="rId3"/>
    <p:sldId id="281" r:id="rId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falda Viana" initials="MV" lastIdx="8" clrIdx="0">
    <p:extLst>
      <p:ext uri="{19B8F6BF-5375-455C-9EA6-DF929625EA0E}">
        <p15:presenceInfo xmlns:p15="http://schemas.microsoft.com/office/powerpoint/2012/main" userId="S::mafalda.viana@glasgow.ac.uk::867395ff-1cec-483a-942d-b8a67f80d578" providerId="AD"/>
      </p:ext>
    </p:extLst>
  </p:cmAuthor>
  <p:cmAuthor id="2" name="W. Mathias OUEDRAOGO" initials="WMO" lastIdx="1" clrIdx="1">
    <p:extLst>
      <p:ext uri="{19B8F6BF-5375-455C-9EA6-DF929625EA0E}">
        <p15:presenceInfo xmlns:p15="http://schemas.microsoft.com/office/powerpoint/2012/main" userId="6e6c1687133050ad" providerId="Windows Live"/>
      </p:ext>
    </p:extLst>
  </p:cmAuthor>
  <p:cmAuthor id="3" name="David Weetman" initials="DW" lastIdx="9" clrIdx="2">
    <p:extLst>
      <p:ext uri="{19B8F6BF-5375-455C-9EA6-DF929625EA0E}">
        <p15:presenceInfo xmlns:p15="http://schemas.microsoft.com/office/powerpoint/2012/main" userId="S::David.Weetman@lstmed.ac.uk::8af6524b-a345-493d-913d-26a873b7bee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702"/>
    <p:restoredTop sz="94595"/>
  </p:normalViewPr>
  <p:slideViewPr>
    <p:cSldViewPr snapToGrid="0">
      <p:cViewPr varScale="1">
        <p:scale>
          <a:sx n="76" d="100"/>
          <a:sy n="76" d="100"/>
        </p:scale>
        <p:origin x="216" y="9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7388688327316482E-2"/>
          <c:y val="2.4494531120412919E-2"/>
          <c:w val="0.86522262334536704"/>
          <c:h val="0.7625009223244685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Feuil15!$AD$24</c:f>
              <c:strCache>
                <c:ptCount val="1"/>
                <c:pt idx="0">
                  <c:v>Pneumatic rubber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Feuil15!$AE$23:$AG$23</c:f>
              <c:strCache>
                <c:ptCount val="3"/>
                <c:pt idx="0">
                  <c:v>Baskuy (272)</c:v>
                </c:pt>
                <c:pt idx="1">
                  <c:v>Bogodogo (238)</c:v>
                </c:pt>
                <c:pt idx="2">
                  <c:v>Nongremasm (250)</c:v>
                </c:pt>
              </c:strCache>
            </c:strRef>
          </c:cat>
          <c:val>
            <c:numRef>
              <c:f>Feuil15!$AE$24:$AG$24</c:f>
              <c:numCache>
                <c:formatCode>0.00%</c:formatCode>
                <c:ptCount val="3"/>
                <c:pt idx="0">
                  <c:v>0.36029411764705882</c:v>
                </c:pt>
                <c:pt idx="1">
                  <c:v>0.42857142857142855</c:v>
                </c:pt>
                <c:pt idx="2">
                  <c:v>0.376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A7-43EA-A1D9-7F6BF39FA0F8}"/>
            </c:ext>
          </c:extLst>
        </c:ser>
        <c:ser>
          <c:idx val="1"/>
          <c:order val="1"/>
          <c:tx>
            <c:strRef>
              <c:f>Feuil15!$AD$25</c:f>
              <c:strCache>
                <c:ptCount val="1"/>
                <c:pt idx="0">
                  <c:v>Plastic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Feuil15!$AE$23:$AG$23</c:f>
              <c:strCache>
                <c:ptCount val="3"/>
                <c:pt idx="0">
                  <c:v>Baskuy (272)</c:v>
                </c:pt>
                <c:pt idx="1">
                  <c:v>Bogodogo (238)</c:v>
                </c:pt>
                <c:pt idx="2">
                  <c:v>Nongremasm (250)</c:v>
                </c:pt>
              </c:strCache>
            </c:strRef>
          </c:cat>
          <c:val>
            <c:numRef>
              <c:f>Feuil15!$AE$25:$AG$25</c:f>
              <c:numCache>
                <c:formatCode>0.00%</c:formatCode>
                <c:ptCount val="3"/>
                <c:pt idx="0">
                  <c:v>0.25367647058823528</c:v>
                </c:pt>
                <c:pt idx="1">
                  <c:v>0.21848739495798319</c:v>
                </c:pt>
                <c:pt idx="2">
                  <c:v>0.22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0A7-43EA-A1D9-7F6BF39FA0F8}"/>
            </c:ext>
          </c:extLst>
        </c:ser>
        <c:ser>
          <c:idx val="2"/>
          <c:order val="2"/>
          <c:tx>
            <c:strRef>
              <c:f>Feuil15!$AD$26</c:f>
              <c:strCache>
                <c:ptCount val="1"/>
                <c:pt idx="0">
                  <c:v>Ceramics</c:v>
                </c:pt>
              </c:strCache>
            </c:strRef>
          </c:tx>
          <c:spPr>
            <a:solidFill>
              <a:schemeClr val="accent3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Feuil15!$AE$23:$AG$23</c:f>
              <c:strCache>
                <c:ptCount val="3"/>
                <c:pt idx="0">
                  <c:v>Baskuy (272)</c:v>
                </c:pt>
                <c:pt idx="1">
                  <c:v>Bogodogo (238)</c:v>
                </c:pt>
                <c:pt idx="2">
                  <c:v>Nongremasm (250)</c:v>
                </c:pt>
              </c:strCache>
            </c:strRef>
          </c:cat>
          <c:val>
            <c:numRef>
              <c:f>Feuil15!$AE$26:$AG$26</c:f>
              <c:numCache>
                <c:formatCode>0.00%</c:formatCode>
                <c:ptCount val="3"/>
                <c:pt idx="0">
                  <c:v>0.20220588235294118</c:v>
                </c:pt>
                <c:pt idx="1">
                  <c:v>0.19327731092436976</c:v>
                </c:pt>
                <c:pt idx="2">
                  <c:v>0.26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A7-43EA-A1D9-7F6BF39FA0F8}"/>
            </c:ext>
          </c:extLst>
        </c:ser>
        <c:ser>
          <c:idx val="3"/>
          <c:order val="3"/>
          <c:tx>
            <c:strRef>
              <c:f>Feuil15!$AD$27</c:f>
              <c:strCache>
                <c:ptCount val="1"/>
                <c:pt idx="0">
                  <c:v>Metal</c:v>
                </c:pt>
              </c:strCache>
            </c:strRef>
          </c:tx>
          <c:spPr>
            <a:solidFill>
              <a:schemeClr val="accent4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Feuil15!$AE$23:$AG$23</c:f>
              <c:strCache>
                <c:ptCount val="3"/>
                <c:pt idx="0">
                  <c:v>Baskuy (272)</c:v>
                </c:pt>
                <c:pt idx="1">
                  <c:v>Bogodogo (238)</c:v>
                </c:pt>
                <c:pt idx="2">
                  <c:v>Nongremasm (250)</c:v>
                </c:pt>
              </c:strCache>
            </c:strRef>
          </c:cat>
          <c:val>
            <c:numRef>
              <c:f>Feuil15!$AE$27:$AG$27</c:f>
              <c:numCache>
                <c:formatCode>0.00%</c:formatCode>
                <c:ptCount val="3"/>
                <c:pt idx="0">
                  <c:v>0.18014705882352941</c:v>
                </c:pt>
                <c:pt idx="1">
                  <c:v>0.15546218487394958</c:v>
                </c:pt>
                <c:pt idx="2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0A7-43EA-A1D9-7F6BF39FA0F8}"/>
            </c:ext>
          </c:extLst>
        </c:ser>
        <c:ser>
          <c:idx val="4"/>
          <c:order val="4"/>
          <c:tx>
            <c:strRef>
              <c:f>Feuil15!$AD$28</c:f>
              <c:strCache>
                <c:ptCount val="1"/>
                <c:pt idx="0">
                  <c:v>Glass</c:v>
                </c:pt>
              </c:strCache>
            </c:strRef>
          </c:tx>
          <c:spPr>
            <a:solidFill>
              <a:schemeClr val="accent5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3.8507821901323708E-2"/>
                  <c:y val="-2.2717622735500358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0A7-43EA-A1D9-7F6BF39FA0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Feuil15!$AE$23:$AG$23</c:f>
              <c:strCache>
                <c:ptCount val="3"/>
                <c:pt idx="0">
                  <c:v>Baskuy (272)</c:v>
                </c:pt>
                <c:pt idx="1">
                  <c:v>Bogodogo (238)</c:v>
                </c:pt>
                <c:pt idx="2">
                  <c:v>Nongremasm (250)</c:v>
                </c:pt>
              </c:strCache>
            </c:strRef>
          </c:cat>
          <c:val>
            <c:numRef>
              <c:f>Feuil15!$AE$28:$AG$28</c:f>
              <c:numCache>
                <c:formatCode>0.00%</c:formatCode>
                <c:ptCount val="3"/>
                <c:pt idx="0">
                  <c:v>3.6764705882352941E-3</c:v>
                </c:pt>
                <c:pt idx="1">
                  <c:v>0</c:v>
                </c:pt>
                <c:pt idx="2">
                  <c:v>4.0000000000000001E-3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0A7-43EA-A1D9-7F6BF39FA0F8}"/>
            </c:ext>
          </c:extLst>
        </c:ser>
        <c:ser>
          <c:idx val="5"/>
          <c:order val="5"/>
          <c:tx>
            <c:strRef>
              <c:f>Feuil15!$AD$29</c:f>
              <c:strCache>
                <c:ptCount val="1"/>
                <c:pt idx="0">
                  <c:v>Wood</c:v>
                </c:pt>
              </c:strCache>
            </c:strRef>
          </c:tx>
          <c:spPr>
            <a:solidFill>
              <a:schemeClr val="accent6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0A7-43EA-A1D9-7F6BF39FA0F8}"/>
                </c:ext>
              </c:extLst>
            </c:dLbl>
            <c:dLbl>
              <c:idx val="1"/>
              <c:layout>
                <c:manualLayout>
                  <c:x val="4.0914560770156351E-2"/>
                  <c:y val="-6.44361833952912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0A7-43EA-A1D9-7F6BF39FA0F8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0A7-43EA-A1D9-7F6BF39FA0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Feuil15!$AE$23:$AG$23</c:f>
              <c:strCache>
                <c:ptCount val="3"/>
                <c:pt idx="0">
                  <c:v>Baskuy (272)</c:v>
                </c:pt>
                <c:pt idx="1">
                  <c:v>Bogodogo (238)</c:v>
                </c:pt>
                <c:pt idx="2">
                  <c:v>Nongremasm (250)</c:v>
                </c:pt>
              </c:strCache>
            </c:strRef>
          </c:cat>
          <c:val>
            <c:numRef>
              <c:f>Feuil15!$AE$29:$AG$29</c:f>
              <c:numCache>
                <c:formatCode>0.00%</c:formatCode>
                <c:ptCount val="3"/>
                <c:pt idx="0">
                  <c:v>0</c:v>
                </c:pt>
                <c:pt idx="1">
                  <c:v>4.2016806722689074E-3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80A7-43EA-A1D9-7F6BF39FA0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584774552"/>
        <c:axId val="584775208"/>
      </c:barChart>
      <c:catAx>
        <c:axId val="584774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FR"/>
          </a:p>
        </c:txPr>
        <c:crossAx val="584775208"/>
        <c:crosses val="autoZero"/>
        <c:auto val="1"/>
        <c:lblAlgn val="ctr"/>
        <c:lblOffset val="100"/>
        <c:noMultiLvlLbl val="0"/>
      </c:catAx>
      <c:valAx>
        <c:axId val="584775208"/>
        <c:scaling>
          <c:orientation val="minMax"/>
        </c:scaling>
        <c:delete val="1"/>
        <c:axPos val="l"/>
        <c:numFmt formatCode="0.00%" sourceLinked="1"/>
        <c:majorTickMark val="none"/>
        <c:minorTickMark val="none"/>
        <c:tickLblPos val="nextTo"/>
        <c:crossAx val="5847745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1588651953864335E-2"/>
          <c:y val="0.84098566675448083"/>
          <c:w val="0.98304746891698302"/>
          <c:h val="0.1429499751192810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F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0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  <a:headEnd type="none" w="sm" len="sm"/>
        <a:tailEnd type="none" w="sm" len="sm"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540B1C-4AB4-4BA9-BEB0-E89D4E5953C8}" type="datetimeFigureOut">
              <a:rPr lang="fr-FR" smtClean="0"/>
              <a:t>09/07/2022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A01A5F-6AB1-4062-A2CF-57C41F4156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6722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A01A5F-6AB1-4062-A2CF-57C41F415622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2750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D57AA0-491A-4085-A174-9F51B1A243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6ED3B33-7FFC-40AF-BAFB-FFEF53DF53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875FDFD-9DCD-43DC-82BC-4210A8DEC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820F3-E7D3-41B9-9E3F-C6BBE4EEBDFA}" type="datetimeFigureOut">
              <a:rPr lang="fr-FR" smtClean="0"/>
              <a:t>09/07/2022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54713B4-695D-41C6-9816-919A4BC62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0F98CCC-2D1E-4144-BFE7-ACBDB64E2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E7C59-81F5-4339-B8E1-9A399557A23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7548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F3E2B3-C6DF-4257-9AEB-A38C10D43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B15B208-0280-4C18-8DF6-584C29EAEF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5219E82-682A-4FCB-B420-717AC9158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820F3-E7D3-41B9-9E3F-C6BBE4EEBDFA}" type="datetimeFigureOut">
              <a:rPr lang="fr-FR" smtClean="0"/>
              <a:t>09/07/2022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79F16D-4C7D-44BB-B21F-FC6D43F62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71E941C-1A03-4A1F-AC54-DB3429C75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E7C59-81F5-4339-B8E1-9A399557A23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0226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D17B2D76-8613-4734-9BAF-28CE3D03F5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20ED15D-91B9-49D9-9012-B857476495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5350D64-F599-40AF-9A6F-8A35259E2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820F3-E7D3-41B9-9E3F-C6BBE4EEBDFA}" type="datetimeFigureOut">
              <a:rPr lang="fr-FR" smtClean="0"/>
              <a:t>09/07/2022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8747D66-82C7-4E5E-817E-7CEB1047B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CFAB456-0CE1-4060-BB36-40BCFD052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E7C59-81F5-4339-B8E1-9A399557A23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3824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237E62-82DD-481E-8AE0-921A45001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14D5B6C-09B9-45AC-BAE9-9305B430F9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9D5F062-4CBD-4925-A2FE-8A1CBD4F8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820F3-E7D3-41B9-9E3F-C6BBE4EEBDFA}" type="datetimeFigureOut">
              <a:rPr lang="fr-FR" smtClean="0"/>
              <a:t>09/07/2022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2FC931-21FB-42B2-93C5-2B933EA9D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7A4FA8F-ABC9-4852-9D43-9486824CF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E7C59-81F5-4339-B8E1-9A399557A23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3024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D16FC1-9556-4A9C-9C3D-078E01837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41CA2F8-6C08-48D5-87F6-734A3CA6D2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7579E53-AC2C-4337-BA75-056BB967D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820F3-E7D3-41B9-9E3F-C6BBE4EEBDFA}" type="datetimeFigureOut">
              <a:rPr lang="fr-FR" smtClean="0"/>
              <a:t>09/07/2022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EC2E8F9-0757-4D20-BC74-B8FE98B02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2F7A84E-FA2D-4EF4-86AB-1FD3DA436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E7C59-81F5-4339-B8E1-9A399557A23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5778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D68B85-0328-405E-A03A-068CE847D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D350832-4907-479D-8C1B-24DA6762F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FAC7ACF-A942-40F5-9F43-1F3E27F1E5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105529F-FF65-4121-95E2-6156DB1DE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820F3-E7D3-41B9-9E3F-C6BBE4EEBDFA}" type="datetimeFigureOut">
              <a:rPr lang="fr-FR" smtClean="0"/>
              <a:t>09/07/2022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4C751F1-760C-410C-B0C6-9DA33AB92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E8D8DD9-946C-4032-8DAF-D52FA707A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E7C59-81F5-4339-B8E1-9A399557A23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5187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9F1ED6-4150-4049-A82B-AC07B0D03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80773AC-722C-4171-9990-C2F0B6B788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5516755-A85D-453A-B415-9C031D387D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8DFCD8F-953B-4BF5-94CC-7C4E7D9BAC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09C6A28-44C4-43D4-8FC5-66E113304B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43A2CE9-32DD-4B95-9ED7-78B3B5037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820F3-E7D3-41B9-9E3F-C6BBE4EEBDFA}" type="datetimeFigureOut">
              <a:rPr lang="fr-FR" smtClean="0"/>
              <a:t>09/07/2022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293D043-3938-4C85-8ADF-EF6A69523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5925A10-171A-4151-AF9C-752BFC66E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E7C59-81F5-4339-B8E1-9A399557A23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5270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168918-1E73-4F21-BB02-D23EF503F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FB40D90-63CE-48F9-8274-B8A33EBCE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820F3-E7D3-41B9-9E3F-C6BBE4EEBDFA}" type="datetimeFigureOut">
              <a:rPr lang="fr-FR" smtClean="0"/>
              <a:t>09/07/2022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709B2CE-B7E0-4517-A667-97BB587DE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0C94B55-2455-4B77-9A81-036AE9328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E7C59-81F5-4339-B8E1-9A399557A23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7856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24DECB0-D918-4852-8B08-EB5DA29AB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820F3-E7D3-41B9-9E3F-C6BBE4EEBDFA}" type="datetimeFigureOut">
              <a:rPr lang="fr-FR" smtClean="0"/>
              <a:t>09/07/2022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A5720A9-8B08-4EC0-915A-54AFE1B51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6C9D99-7788-4A42-B4ED-5387AADE3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E7C59-81F5-4339-B8E1-9A399557A23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5131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6B7073-3D37-4A89-9A1C-1DB5CEEA6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8C81681-42A2-4975-88D3-6CC5338A7B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131A20-50AF-42B7-B573-06B55776C4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833788E-7020-4056-B720-78620863A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820F3-E7D3-41B9-9E3F-C6BBE4EEBDFA}" type="datetimeFigureOut">
              <a:rPr lang="fr-FR" smtClean="0"/>
              <a:t>09/07/2022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8A591DA-E6C1-4A38-A2F3-E9541A174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2799231-7F48-4C8F-AB85-93FA2E7CB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E7C59-81F5-4339-B8E1-9A399557A23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1127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1026CB-7EB1-4AE6-A754-76EA4298B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E73EE13-140B-4A3D-B0BA-8F31C63D84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70D208C-ACA7-4A3C-BB17-9082808999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3FA1E7E-B1C6-4707-9459-6D589CF0B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820F3-E7D3-41B9-9E3F-C6BBE4EEBDFA}" type="datetimeFigureOut">
              <a:rPr lang="fr-FR" smtClean="0"/>
              <a:t>09/07/2022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4F41F00-A5D4-4015-80C0-C1A6F8BE4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D5A69C8-F887-43E8-9880-713DB1C0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E7C59-81F5-4339-B8E1-9A399557A23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4862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C572D4C-D008-42A6-8BA7-3B42FECD2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8D94F54-224E-4F32-8101-D17699DEA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047E2A3-5732-4F48-B8AE-FC54A4258A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C820F3-E7D3-41B9-9E3F-C6BBE4EEBDFA}" type="datetimeFigureOut">
              <a:rPr lang="fr-FR" smtClean="0"/>
              <a:t>09/07/2022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676DBC6-599F-483D-8911-4540808A5D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D8F5255-2EE7-4AE3-9ED7-6E4C51BAA8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E7C59-81F5-4339-B8E1-9A399557A23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9975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FA2814FA-F6B1-42ED-9A27-CD4CFEDBF4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73026340-C631-4761-91A0-0B2E648745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2B35CC9A-D037-4D4B-8673-3E7746D2C0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598" y="5860225"/>
            <a:ext cx="1192106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fr-FR" sz="12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Fi S1</a:t>
            </a:r>
            <a:r>
              <a:rPr kumimoji="0" lang="en-GB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: </a:t>
            </a:r>
            <a:r>
              <a:rPr kumimoji="0" lang="en-GB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Classification of breeding sites according to the container material. The percentage show the proportion of each type of material according to the Health district. </a:t>
            </a:r>
            <a:r>
              <a:rPr kumimoji="0" lang="en-US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Values in brackets indicate the number of breeding sites in each district </a:t>
            </a:r>
            <a:endParaRPr kumimoji="0" lang="fr-FR" altLang="fr-FR" sz="12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Graphique 5">
            <a:extLst>
              <a:ext uri="{FF2B5EF4-FFF2-40B4-BE49-F238E27FC236}">
                <a16:creationId xmlns:a16="http://schemas.microsoft.com/office/drawing/2014/main" id="{EFCD6B65-D07A-4479-9038-A9861BD35E70}"/>
              </a:ext>
            </a:extLst>
          </p:cNvPr>
          <p:cNvGraphicFramePr/>
          <p:nvPr/>
        </p:nvGraphicFramePr>
        <p:xfrm>
          <a:off x="2243328" y="189071"/>
          <a:ext cx="6815328" cy="55668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59384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FA2814FA-F6B1-42ED-9A27-CD4CFEDBF4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73026340-C631-4761-91A0-0B2E648745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01856675-8520-4C8F-9380-A3EA5D21EA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462E6BE-44DE-41C7-A03B-28271A98F7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725179E-7B63-4A74-99D2-84C34FCC4A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200" y="5985294"/>
            <a:ext cx="100584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fr-FR" sz="12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Fig. S2</a:t>
            </a:r>
            <a:r>
              <a:rPr kumimoji="0" lang="en-GB" altLang="fr-FR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: </a:t>
            </a:r>
            <a:r>
              <a:rPr kumimoji="0" lang="en-GB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Graph of Aedes aegypti mosquito larval abundance according to collection period: Aug (August), Sep (</a:t>
            </a:r>
            <a:r>
              <a:rPr lang="en-GB" altLang="fr-FR" sz="12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</a:t>
            </a:r>
            <a:r>
              <a:rPr kumimoji="0" lang="en-GB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eptember) and Oct (October</a:t>
            </a:r>
            <a:r>
              <a:rPr lang="fr-FR" altLang="fr-FR" sz="1200" strike="sngStrike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79FFC5C-D10E-45AD-986D-A470E96BE1DE}"/>
              </a:ext>
            </a:extLst>
          </p:cNvPr>
          <p:cNvSpPr/>
          <p:nvPr/>
        </p:nvSpPr>
        <p:spPr>
          <a:xfrm>
            <a:off x="1731264" y="50795"/>
            <a:ext cx="9460992" cy="4064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18AE6F0-2CD0-4DC2-AE75-8D904EF93A5C}"/>
              </a:ext>
            </a:extLst>
          </p:cNvPr>
          <p:cNvSpPr/>
          <p:nvPr/>
        </p:nvSpPr>
        <p:spPr>
          <a:xfrm>
            <a:off x="2826326" y="570774"/>
            <a:ext cx="4370120" cy="3676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B1F51CC-BB25-46D8-AE18-0AF4A01EFC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5150" y="1051969"/>
            <a:ext cx="7293636" cy="4490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582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FA2814FA-F6B1-42ED-9A27-CD4CFEDBF4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73026340-C631-4761-91A0-0B2E648745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01856675-8520-4C8F-9380-A3EA5D21EA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566466F-A784-4C9A-95B7-EED2F8CBE4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57F71CD3-E80A-4B60-98ED-05DEF9C310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8668" y="6024483"/>
            <a:ext cx="965339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GB" altLang="fr-FR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Fig. S3: </a:t>
            </a:r>
            <a:r>
              <a:rPr kumimoji="0" lang="en-GB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Graph of pupal abundance according to collection period</a:t>
            </a:r>
            <a:r>
              <a:rPr kumimoji="0" lang="en-US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 </a:t>
            </a:r>
            <a:r>
              <a:rPr kumimoji="0" lang="en-GB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Aug (August), Sep (</a:t>
            </a:r>
            <a:r>
              <a:rPr lang="en-GB" altLang="fr-FR" sz="12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</a:t>
            </a:r>
            <a:r>
              <a:rPr kumimoji="0" lang="en-GB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eptember) and Oct (October</a:t>
            </a:r>
            <a:r>
              <a:rPr lang="fr-FR" altLang="fr-FR" sz="1200" strike="sngStrike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).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GB" altLang="fr-F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56EE8CA-3AE4-4A30-9E54-D064FD4E7BD6}"/>
              </a:ext>
            </a:extLst>
          </p:cNvPr>
          <p:cNvSpPr/>
          <p:nvPr/>
        </p:nvSpPr>
        <p:spPr>
          <a:xfrm>
            <a:off x="2907117" y="31382"/>
            <a:ext cx="7298039" cy="18902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17EAAAE-DA6A-4F19-9661-1AD35B47A7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8357" y="1496292"/>
            <a:ext cx="7875056" cy="442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25331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6562</TotalTime>
  <Words>99</Words>
  <Application>Microsoft Macintosh PowerPoint</Application>
  <PresentationFormat>Widescreen</PresentationFormat>
  <Paragraphs>6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Thème Office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Article breeding sites characteristic Tables &amp; figures</dc:title>
  <dc:creator>W. Mathias OUEDRAOGO</dc:creator>
  <cp:lastModifiedBy>Badolo, Athanase</cp:lastModifiedBy>
  <cp:revision>41</cp:revision>
  <dcterms:created xsi:type="dcterms:W3CDTF">2021-06-13T15:49:40Z</dcterms:created>
  <dcterms:modified xsi:type="dcterms:W3CDTF">2022-07-10T15:09:46Z</dcterms:modified>
</cp:coreProperties>
</file>