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6" r:id="rId3"/>
    <p:sldId id="271" r:id="rId4"/>
    <p:sldId id="275" r:id="rId5"/>
    <p:sldId id="279" r:id="rId6"/>
    <p:sldId id="287" r:id="rId7"/>
    <p:sldId id="280" r:id="rId8"/>
    <p:sldId id="281" r:id="rId9"/>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4660"/>
  </p:normalViewPr>
  <p:slideViewPr>
    <p:cSldViewPr snapToGrid="0">
      <p:cViewPr varScale="1">
        <p:scale>
          <a:sx n="89" d="100"/>
          <a:sy n="89" d="100"/>
        </p:scale>
        <p:origin x="38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gs" Target="tags/tag9.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C53A89F-A07F-4D8F-9F7C-B3FC104AE5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1615D9-CC57-4404-9EE9-B4D099FA477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3A89F-A07F-4D8F-9F7C-B3FC104AE5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615D9-CC57-4404-9EE9-B4D099FA477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69265" y="5114925"/>
            <a:ext cx="11253470" cy="1753235"/>
          </a:xfrm>
          <a:prstGeom prst="rect">
            <a:avLst/>
          </a:prstGeom>
          <a:noFill/>
          <a:ln w="9525">
            <a:noFill/>
          </a:ln>
        </p:spPr>
        <p:txBody>
          <a:bodyPr wrap="square">
            <a:spAutoFit/>
          </a:bodyPr>
          <a:lstStyle/>
          <a:p>
            <a:pPr algn="just"/>
            <a:r>
              <a:rPr lang="en-US" altLang="zh-CN" b="1" dirty="0">
                <a:latin typeface="Times New Roman" panose="02020603050405020304" charset="0"/>
                <a:cs typeface="Times New Roman" panose="02020603050405020304" charset="0"/>
                <a:sym typeface="+mn-ea"/>
              </a:rPr>
              <a:t>Supplementary </a:t>
            </a:r>
            <a:r>
              <a:rPr lang="en-US" altLang="zh-CN" b="1" kern="100" dirty="0">
                <a:effectLst/>
                <a:latin typeface="Times New Roman" panose="02020603050405020304" charset="0"/>
                <a:ea typeface="宋体" panose="02010600030101010101" pitchFamily="2" charset="-122"/>
                <a:cs typeface="Times New Roman" panose="02020603050405020304" charset="0"/>
              </a:rPr>
              <a:t>f</a:t>
            </a:r>
            <a:r>
              <a:rPr lang="en-US" altLang="zh-CN" b="1" kern="100" dirty="0">
                <a:effectLst/>
                <a:latin typeface="Times New Roman" panose="02020603050405020304" charset="0"/>
                <a:ea typeface="宋体" panose="02010600030101010101" pitchFamily="2" charset="-122"/>
                <a:cs typeface="Times New Roman" panose="02020603050405020304" charset="0"/>
              </a:rPr>
              <a:t>igure 1.</a:t>
            </a:r>
            <a:r>
              <a:rPr lang="en-US" altLang="zh-CN" kern="100" dirty="0">
                <a:effectLst/>
                <a:latin typeface="Times New Roman" panose="02020603050405020304" charset="0"/>
                <a:ea typeface="宋体" panose="02010600030101010101" pitchFamily="2" charset="-122"/>
                <a:cs typeface="Times New Roman" panose="02020603050405020304" charset="0"/>
              </a:rPr>
              <a:t> Genome organization of </a:t>
            </a:r>
            <a:r>
              <a:rPr lang="en-US" altLang="zh-CN" kern="100" dirty="0" err="1" smtClean="0">
                <a:effectLst/>
                <a:latin typeface="Times New Roman" panose="02020603050405020304" charset="0"/>
                <a:ea typeface="宋体" panose="02010600030101010101" pitchFamily="2" charset="-122"/>
                <a:cs typeface="Times New Roman" panose="02020603050405020304" charset="0"/>
              </a:rPr>
              <a:t>PyMCV</a:t>
            </a:r>
            <a:r>
              <a:rPr lang="en-US" altLang="zh-CN" kern="100" dirty="0" smtClean="0">
                <a:effectLst/>
                <a:latin typeface="Times New Roman" panose="02020603050405020304" charset="0"/>
                <a:ea typeface="宋体" panose="02010600030101010101" pitchFamily="2" charset="-122"/>
                <a:cs typeface="Times New Roman" panose="02020603050405020304" charset="0"/>
              </a:rPr>
              <a:t>. </a:t>
            </a:r>
            <a:r>
              <a:rPr lang="en-US" altLang="zh-CN" kern="100" dirty="0">
                <a:effectLst/>
                <a:latin typeface="Times New Roman" panose="02020603050405020304" charset="0"/>
                <a:ea typeface="宋体" panose="02010600030101010101" pitchFamily="2" charset="-122"/>
                <a:cs typeface="Times New Roman" panose="02020603050405020304" charset="0"/>
              </a:rPr>
              <a:t>The cleavage sites for generation of 10 mature proteins were predicted by comparative analysis of </a:t>
            </a:r>
            <a:r>
              <a:rPr lang="en-US" altLang="zh-CN" kern="100" dirty="0" err="1">
                <a:effectLst/>
                <a:latin typeface="Times New Roman" panose="02020603050405020304" charset="0"/>
                <a:ea typeface="宋体" panose="02010600030101010101" pitchFamily="2" charset="-122"/>
                <a:cs typeface="Times New Roman" panose="02020603050405020304" charset="0"/>
              </a:rPr>
              <a:t>PyMCV</a:t>
            </a:r>
            <a:r>
              <a:rPr lang="en-US" altLang="zh-CN" kern="100" dirty="0">
                <a:effectLst/>
                <a:latin typeface="Times New Roman" panose="02020603050405020304" charset="0"/>
                <a:ea typeface="宋体" panose="02010600030101010101" pitchFamily="2" charset="-122"/>
                <a:cs typeface="Times New Roman" panose="02020603050405020304" charset="0"/>
              </a:rPr>
              <a:t> with some other potyviruses. The shaded part “ / ” is the proteolytic cleavage site in each protein. The 5</a:t>
            </a:r>
            <a:r>
              <a:rPr lang="en-US" altLang="zh-CN" kern="100" dirty="0">
                <a:effectLst/>
                <a:latin typeface="Times New Roman" panose="02020603050405020304" charset="0"/>
                <a:ea typeface="宋体" panose="02010600030101010101" pitchFamily="2" charset="-122"/>
                <a:cs typeface="Times New Roman" panose="02020603050405020304" charset="0"/>
                <a:sym typeface="Symbol" panose="05050102010706020507" pitchFamily="18" charset="2"/>
              </a:rPr>
              <a:t>’</a:t>
            </a:r>
            <a:r>
              <a:rPr lang="en-US" altLang="zh-CN" kern="100" dirty="0">
                <a:effectLst/>
                <a:latin typeface="Times New Roman" panose="02020603050405020304" charset="0"/>
                <a:ea typeface="宋体" panose="02010600030101010101" pitchFamily="2" charset="-122"/>
                <a:cs typeface="Times New Roman" panose="02020603050405020304" charset="0"/>
              </a:rPr>
              <a:t>- and 3</a:t>
            </a:r>
            <a:r>
              <a:rPr lang="en-US" altLang="zh-CN" kern="100" dirty="0">
                <a:effectLst/>
                <a:latin typeface="Times New Roman" panose="02020603050405020304" charset="0"/>
                <a:ea typeface="宋体" panose="02010600030101010101" pitchFamily="2" charset="-122"/>
                <a:cs typeface="Times New Roman" panose="02020603050405020304" charset="0"/>
                <a:sym typeface="Symbol" panose="05050102010706020507" pitchFamily="18" charset="2"/>
              </a:rPr>
              <a:t>’</a:t>
            </a:r>
            <a:r>
              <a:rPr lang="en-US" altLang="zh-CN" kern="100" dirty="0">
                <a:effectLst/>
                <a:latin typeface="Times New Roman" panose="02020603050405020304" charset="0"/>
                <a:ea typeface="宋体" panose="02010600030101010101" pitchFamily="2" charset="-122"/>
                <a:cs typeface="Times New Roman" panose="02020603050405020304" charset="0"/>
              </a:rPr>
              <a:t>- untranslated regions (UTR) are represented by a bold black line. The putative protein PIPO identified within P3 protein is indicated by a small black rectangle. The putative protein cleavage sites in the polyprotein and the length of amino acids of each protein is indicated in each small box. The numbers above and below the genome indicate the genomic positions of nucleotides and amino acids respectively</a:t>
            </a:r>
            <a:endParaRPr lang="zh-CN" altLang="zh-CN" kern="100" dirty="0">
              <a:effectLst/>
              <a:latin typeface="Times New Roman" panose="02020603050405020304" charset="0"/>
              <a:ea typeface="宋体" panose="02010600030101010101" pitchFamily="2" charset="-122"/>
              <a:cs typeface="Times New Roman" panose="02020603050405020304" charset="0"/>
            </a:endParaRPr>
          </a:p>
        </p:txBody>
      </p:sp>
      <p:pic>
        <p:nvPicPr>
          <p:cNvPr id="2" name="图片 1"/>
          <p:cNvPicPr>
            <a:picLocks noChangeAspect="1"/>
          </p:cNvPicPr>
          <p:nvPr/>
        </p:nvPicPr>
        <p:blipFill>
          <a:blip r:embed="rId1"/>
          <a:stretch>
            <a:fillRect/>
          </a:stretch>
        </p:blipFill>
        <p:spPr>
          <a:xfrm>
            <a:off x="324485" y="152400"/>
            <a:ext cx="11739880" cy="4962525"/>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p:cNvPicPr>
            <a:picLocks noChangeAspect="1"/>
          </p:cNvPicPr>
          <p:nvPr/>
        </p:nvPicPr>
        <p:blipFill>
          <a:blip r:embed="rId1"/>
          <a:stretch>
            <a:fillRect/>
          </a:stretch>
        </p:blipFill>
        <p:spPr>
          <a:xfrm>
            <a:off x="1845310" y="1414145"/>
            <a:ext cx="9180830" cy="2192655"/>
          </a:xfrm>
          <a:prstGeom prst="rect">
            <a:avLst/>
          </a:prstGeom>
          <a:noFill/>
          <a:ln>
            <a:noFill/>
          </a:ln>
        </p:spPr>
      </p:pic>
      <p:sp>
        <p:nvSpPr>
          <p:cNvPr id="100" name="文本框 99"/>
          <p:cNvSpPr txBox="1"/>
          <p:nvPr/>
        </p:nvSpPr>
        <p:spPr>
          <a:xfrm>
            <a:off x="99695" y="3719830"/>
            <a:ext cx="11991975" cy="368300"/>
          </a:xfrm>
          <a:prstGeom prst="rect">
            <a:avLst/>
          </a:prstGeom>
          <a:noFill/>
          <a:ln w="9525">
            <a:noFill/>
          </a:ln>
        </p:spPr>
        <p:txBody>
          <a:bodyPr wrap="square">
            <a:spAutoFit/>
          </a:bodyPr>
          <a:lstStyle/>
          <a:p>
            <a:pPr indent="0"/>
            <a:r>
              <a:rPr lang="en-US" altLang="zh-CN" b="1" dirty="0">
                <a:latin typeface="Times New Roman" panose="02020603050405020304" charset="0"/>
                <a:cs typeface="Times New Roman" panose="02020603050405020304" charset="0"/>
                <a:sym typeface="+mn-ea"/>
              </a:rPr>
              <a:t>Supplementary </a:t>
            </a:r>
            <a:r>
              <a:rPr lang="en-US" altLang="zh-CN" b="1" kern="100" dirty="0">
                <a:effectLst/>
                <a:latin typeface="Times New Roman" panose="02020603050405020304" charset="0"/>
                <a:ea typeface="宋体" panose="02010600030101010101" pitchFamily="2" charset="-122"/>
                <a:cs typeface="Times New Roman" panose="02020603050405020304" charset="0"/>
                <a:sym typeface="+mn-ea"/>
              </a:rPr>
              <a:t>figure </a:t>
            </a:r>
            <a:r>
              <a:rPr lang="en-US" b="1" dirty="0">
                <a:latin typeface="Times New Roman" panose="02020603050405020304" charset="0"/>
                <a:ea typeface="宋体" panose="02010600030101010101" pitchFamily="2" charset="-122"/>
                <a:cs typeface="Times New Roman" panose="02020603050405020304" charset="0"/>
              </a:rPr>
              <a:t>2. </a:t>
            </a:r>
            <a:r>
              <a:rPr lang="zh-CN" altLang="en-US" dirty="0">
                <a:uFillTx/>
                <a:latin typeface="Times New Roman" panose="02020603050405020304" charset="0"/>
                <a:cs typeface="Times New Roman" panose="02020603050405020304" charset="0"/>
                <a:sym typeface="+mn-ea"/>
              </a:rPr>
              <a:t>Comparison</a:t>
            </a:r>
            <a:r>
              <a:rPr lang="en-US" altLang="zh-CN" dirty="0">
                <a:uFillTx/>
                <a:latin typeface="Times New Roman" panose="02020603050405020304" charset="0"/>
                <a:cs typeface="Times New Roman" panose="02020603050405020304" charset="0"/>
                <a:sym typeface="+mn-ea"/>
              </a:rPr>
              <a:t> of </a:t>
            </a:r>
            <a:r>
              <a:rPr lang="en-US" dirty="0">
                <a:uFillTx/>
                <a:latin typeface="Times New Roman" panose="02020603050405020304" charset="0"/>
                <a:ea typeface="宋体" panose="02010600030101010101" pitchFamily="2" charset="-122"/>
                <a:cs typeface="Times New Roman" panose="02020603050405020304" charset="0"/>
                <a:sym typeface="+mn-ea"/>
              </a:rPr>
              <a:t>structural domain of P3N-</a:t>
            </a:r>
            <a:r>
              <a:rPr lang="en-US" dirty="0" smtClean="0">
                <a:uFillTx/>
                <a:latin typeface="Times New Roman" panose="02020603050405020304" charset="0"/>
                <a:ea typeface="宋体" panose="02010600030101010101" pitchFamily="2" charset="-122"/>
                <a:cs typeface="Times New Roman" panose="02020603050405020304" charset="0"/>
                <a:sym typeface="+mn-ea"/>
              </a:rPr>
              <a:t>PIPO between PyMCV and beet mosaic virus (QWT83622.1)</a:t>
            </a:r>
            <a:endParaRPr lang="en-US" altLang="en-US" b="0" dirty="0" smtClean="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r="58535" b="61349"/>
          <a:stretch>
            <a:fillRect/>
          </a:stretch>
        </p:blipFill>
        <p:spPr>
          <a:xfrm>
            <a:off x="2615757" y="103414"/>
            <a:ext cx="6381862" cy="5611586"/>
          </a:xfrm>
          <a:prstGeom prst="rect">
            <a:avLst/>
          </a:prstGeom>
        </p:spPr>
      </p:pic>
      <p:sp>
        <p:nvSpPr>
          <p:cNvPr id="5" name="文本框 4"/>
          <p:cNvSpPr txBox="1"/>
          <p:nvPr/>
        </p:nvSpPr>
        <p:spPr>
          <a:xfrm>
            <a:off x="297815" y="5715000"/>
            <a:ext cx="11711305" cy="922020"/>
          </a:xfrm>
          <a:prstGeom prst="rect">
            <a:avLst/>
          </a:prstGeom>
          <a:noFill/>
        </p:spPr>
        <p:txBody>
          <a:bodyPr wrap="square">
            <a:spAutoFit/>
          </a:bodyPr>
          <a:lstStyle/>
          <a:p>
            <a:pPr>
              <a:lnSpc>
                <a:spcPct val="150000"/>
              </a:lnSpc>
            </a:pPr>
            <a:r>
              <a:rPr lang="en-US" altLang="zh-CN" b="1" kern="100" dirty="0">
                <a:latin typeface="Times New Roman" panose="02020603050405020304" charset="0"/>
                <a:ea typeface="宋体" panose="02010600030101010101" pitchFamily="2" charset="-122"/>
                <a:cs typeface="Times New Roman" panose="02020603050405020304" charset="0"/>
                <a:sym typeface="+mn-ea"/>
              </a:rPr>
              <a:t>Supplementary </a:t>
            </a:r>
            <a:r>
              <a:rPr lang="en-US" altLang="zh-CN" b="1" kern="100" dirty="0">
                <a:effectLst/>
                <a:latin typeface="Times New Roman" panose="02020603050405020304" charset="0"/>
                <a:ea typeface="宋体" panose="02010600030101010101" pitchFamily="2" charset="-122"/>
                <a:cs typeface="Times New Roman" panose="02020603050405020304" charset="0"/>
                <a:sym typeface="+mn-ea"/>
              </a:rPr>
              <a:t>figure</a:t>
            </a:r>
            <a:r>
              <a:rPr lang="en-US" altLang="zh-CN" b="1" kern="100" dirty="0">
                <a:latin typeface="Times New Roman" panose="02020603050405020304" charset="0"/>
                <a:ea typeface="宋体" panose="02010600030101010101" pitchFamily="2" charset="-122"/>
                <a:cs typeface="Times New Roman" panose="02020603050405020304" charset="0"/>
              </a:rPr>
              <a:t> </a:t>
            </a:r>
            <a:r>
              <a:rPr lang="en-US" altLang="zh-CN" b="1" kern="100" dirty="0">
                <a:effectLst/>
                <a:latin typeface="Times New Roman" panose="02020603050405020304" charset="0"/>
                <a:ea typeface="宋体" panose="02010600030101010101" pitchFamily="2" charset="-122"/>
                <a:cs typeface="Times New Roman" panose="02020603050405020304" charset="0"/>
              </a:rPr>
              <a:t>3.</a:t>
            </a:r>
            <a:r>
              <a:rPr lang="en-US" altLang="zh-CN" b="1" kern="100" dirty="0">
                <a:latin typeface="Times New Roman" panose="02020603050405020304" charset="0"/>
                <a:ea typeface="宋体" panose="02010600030101010101" pitchFamily="2" charset="-122"/>
                <a:cs typeface="Times New Roman" panose="02020603050405020304" charset="0"/>
              </a:rPr>
              <a:t>  </a:t>
            </a:r>
            <a:r>
              <a:rPr lang="en-US" altLang="zh-CN" kern="100" dirty="0">
                <a:effectLst/>
                <a:latin typeface="Times New Roman" panose="02020603050405020304" charset="0"/>
                <a:ea typeface="宋体" panose="02010600030101010101" pitchFamily="2" charset="-122"/>
                <a:cs typeface="Times New Roman" panose="02020603050405020304" charset="0"/>
              </a:rPr>
              <a:t>Phylogenetic analysis of Paris </a:t>
            </a:r>
            <a:r>
              <a:rPr lang="en-US" altLang="zh-CN" kern="100" dirty="0" err="1">
                <a:effectLst/>
                <a:latin typeface="Times New Roman" panose="02020603050405020304" charset="0"/>
                <a:ea typeface="宋体" panose="02010600030101010101" pitchFamily="2" charset="-122"/>
                <a:cs typeface="Times New Roman" panose="02020603050405020304" charset="0"/>
              </a:rPr>
              <a:t>yunnanensis</a:t>
            </a:r>
            <a:r>
              <a:rPr lang="en-US" altLang="zh-CN" kern="100" dirty="0">
                <a:effectLst/>
                <a:latin typeface="Times New Roman" panose="02020603050405020304" charset="0"/>
                <a:ea typeface="宋体" panose="02010600030101010101" pitchFamily="2" charset="-122"/>
                <a:cs typeface="Times New Roman" panose="02020603050405020304" charset="0"/>
              </a:rPr>
              <a:t> mosaic chlorotic virus (</a:t>
            </a:r>
            <a:r>
              <a:rPr lang="en-US" altLang="zh-CN" kern="100" dirty="0" err="1">
                <a:effectLst/>
                <a:latin typeface="Times New Roman" panose="02020603050405020304" charset="0"/>
                <a:ea typeface="宋体" panose="02010600030101010101" pitchFamily="2" charset="-122"/>
                <a:cs typeface="Times New Roman" panose="02020603050405020304" charset="0"/>
              </a:rPr>
              <a:t>PyMCV</a:t>
            </a:r>
            <a:r>
              <a:rPr lang="en-US" altLang="zh-CN" kern="100" dirty="0">
                <a:effectLst/>
                <a:latin typeface="Times New Roman" panose="02020603050405020304" charset="0"/>
                <a:ea typeface="宋体" panose="02010600030101010101" pitchFamily="2" charset="-122"/>
                <a:cs typeface="Times New Roman" panose="02020603050405020304" charset="0"/>
              </a:rPr>
              <a:t>)</a:t>
            </a:r>
            <a:r>
              <a:rPr lang="en-US" altLang="zh-CN" kern="100" dirty="0">
                <a:latin typeface="Times New Roman" panose="02020603050405020304" charset="0"/>
                <a:ea typeface="宋体" panose="02010600030101010101" pitchFamily="2" charset="-122"/>
                <a:cs typeface="Times New Roman" panose="02020603050405020304" charset="0"/>
              </a:rPr>
              <a:t> and other members of the genus</a:t>
            </a:r>
            <a:r>
              <a:rPr lang="en-US" altLang="zh-CN" i="1" kern="100" dirty="0">
                <a:latin typeface="Times New Roman" panose="02020603050405020304" charset="0"/>
                <a:ea typeface="宋体" panose="02010600030101010101" pitchFamily="2" charset="-122"/>
                <a:cs typeface="Times New Roman" panose="02020603050405020304" charset="0"/>
              </a:rPr>
              <a:t> </a:t>
            </a:r>
            <a:r>
              <a:rPr lang="en-US" altLang="zh-CN" i="1" kern="100" dirty="0" err="1" smtClean="0">
                <a:latin typeface="Times New Roman" panose="02020603050405020304" charset="0"/>
                <a:ea typeface="宋体" panose="02010600030101010101" pitchFamily="2" charset="-122"/>
                <a:cs typeface="Times New Roman" panose="02020603050405020304" charset="0"/>
              </a:rPr>
              <a:t>Potyvirus</a:t>
            </a:r>
            <a:r>
              <a:rPr lang="en-US" altLang="zh-CN" i="1" kern="100" dirty="0" smtClean="0">
                <a:latin typeface="Times New Roman" panose="02020603050405020304" charset="0"/>
                <a:ea typeface="宋体" panose="02010600030101010101" pitchFamily="2" charset="-122"/>
                <a:cs typeface="Times New Roman" panose="02020603050405020304" charset="0"/>
              </a:rPr>
              <a:t> </a:t>
            </a:r>
            <a:r>
              <a:rPr lang="en-US" altLang="zh-CN" kern="100" dirty="0" smtClean="0">
                <a:effectLst/>
                <a:latin typeface="Times New Roman" panose="02020603050405020304" charset="0"/>
                <a:ea typeface="宋体" panose="02010600030101010101" pitchFamily="2" charset="-122"/>
                <a:cs typeface="Times New Roman" panose="02020603050405020304" charset="0"/>
              </a:rPr>
              <a:t>based </a:t>
            </a:r>
            <a:r>
              <a:rPr lang="en-US" altLang="zh-CN" kern="100" dirty="0">
                <a:effectLst/>
                <a:latin typeface="Times New Roman" panose="02020603050405020304" charset="0"/>
                <a:ea typeface="宋体" panose="02010600030101010101" pitchFamily="2" charset="-122"/>
                <a:cs typeface="Times New Roman" panose="02020603050405020304" charset="0"/>
              </a:rPr>
              <a:t>on </a:t>
            </a:r>
            <a:r>
              <a:rPr lang="en-US" altLang="zh-CN" kern="100" dirty="0" smtClean="0">
                <a:effectLst/>
                <a:latin typeface="Times New Roman" panose="02020603050405020304" charset="0"/>
                <a:ea typeface="宋体" panose="02010600030101010101" pitchFamily="2" charset="-122"/>
                <a:cs typeface="Times New Roman" panose="02020603050405020304" charset="0"/>
              </a:rPr>
              <a:t>complete sequences. </a:t>
            </a:r>
            <a:r>
              <a:rPr lang="en-US" altLang="zh-CN" kern="100" dirty="0">
                <a:effectLst/>
                <a:latin typeface="Times New Roman" panose="02020603050405020304" charset="0"/>
                <a:ea typeface="宋体" panose="02010600030101010101" pitchFamily="2" charset="-122"/>
                <a:cs typeface="Times New Roman" panose="02020603050405020304" charset="0"/>
              </a:rPr>
              <a:t>Viral genome sequences were downloaded from </a:t>
            </a:r>
            <a:r>
              <a:rPr lang="en-US" altLang="zh-CN" kern="100" dirty="0" err="1" smtClean="0">
                <a:effectLst/>
                <a:latin typeface="Times New Roman" panose="02020603050405020304" charset="0"/>
                <a:ea typeface="宋体" panose="02010600030101010101" pitchFamily="2" charset="-122"/>
                <a:cs typeface="Times New Roman" panose="02020603050405020304" charset="0"/>
              </a:rPr>
              <a:t>GenBank</a:t>
            </a:r>
            <a:endParaRPr lang="zh-CN" altLang="zh-CN" kern="100" dirty="0">
              <a:effectLst/>
              <a:latin typeface="Calibri" panose="020F0502020204030204" pitchFamily="34" charset="0"/>
              <a:ea typeface="宋体" panose="02010600030101010101" pitchFamily="2" charset="-122"/>
              <a:cs typeface="Times New Roman" panose="02020603050405020304" charset="0"/>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l="-1" r="62985" b="62319"/>
          <a:stretch>
            <a:fillRect/>
          </a:stretch>
        </p:blipFill>
        <p:spPr>
          <a:xfrm>
            <a:off x="2405743" y="101035"/>
            <a:ext cx="6002491" cy="5462572"/>
          </a:xfrm>
          <a:prstGeom prst="rect">
            <a:avLst/>
          </a:prstGeom>
        </p:spPr>
      </p:pic>
      <p:sp>
        <p:nvSpPr>
          <p:cNvPr id="8" name="文本框 7"/>
          <p:cNvSpPr txBox="1"/>
          <p:nvPr/>
        </p:nvSpPr>
        <p:spPr>
          <a:xfrm>
            <a:off x="469900" y="5619115"/>
            <a:ext cx="11621135" cy="922020"/>
          </a:xfrm>
          <a:prstGeom prst="rect">
            <a:avLst/>
          </a:prstGeom>
          <a:noFill/>
        </p:spPr>
        <p:txBody>
          <a:bodyPr wrap="square">
            <a:spAutoFit/>
          </a:bodyPr>
          <a:lstStyle/>
          <a:p>
            <a:pPr>
              <a:lnSpc>
                <a:spcPct val="150000"/>
              </a:lnSpc>
            </a:pPr>
            <a:r>
              <a:rPr lang="en-US" altLang="zh-CN" b="1" kern="100" dirty="0">
                <a:latin typeface="Times New Roman" panose="02020603050405020304" charset="0"/>
                <a:ea typeface="宋体" panose="02010600030101010101" pitchFamily="2" charset="-122"/>
                <a:cs typeface="Times New Roman" panose="02020603050405020304" charset="0"/>
                <a:sym typeface="+mn-ea"/>
              </a:rPr>
              <a:t>Supplementary </a:t>
            </a:r>
            <a:r>
              <a:rPr lang="en-US" altLang="zh-CN" b="1" kern="100" dirty="0">
                <a:effectLst/>
                <a:latin typeface="Times New Roman" panose="02020603050405020304" charset="0"/>
                <a:ea typeface="宋体" panose="02010600030101010101" pitchFamily="2" charset="-122"/>
                <a:cs typeface="Times New Roman" panose="02020603050405020304" charset="0"/>
                <a:sym typeface="+mn-ea"/>
              </a:rPr>
              <a:t>figure</a:t>
            </a:r>
            <a:r>
              <a:rPr lang="en-US" altLang="zh-CN" b="1" kern="100" dirty="0">
                <a:latin typeface="Times New Roman" panose="02020603050405020304" charset="0"/>
                <a:ea typeface="宋体" panose="02010600030101010101" pitchFamily="2" charset="-122"/>
                <a:cs typeface="Times New Roman" panose="02020603050405020304" charset="0"/>
              </a:rPr>
              <a:t> </a:t>
            </a:r>
            <a:r>
              <a:rPr lang="en-US" altLang="zh-CN" b="1" kern="100" dirty="0">
                <a:effectLst/>
                <a:latin typeface="Times New Roman" panose="02020603050405020304" charset="0"/>
                <a:ea typeface="宋体" panose="02010600030101010101" pitchFamily="2" charset="-122"/>
                <a:cs typeface="Times New Roman" panose="02020603050405020304" charset="0"/>
              </a:rPr>
              <a:t>4. </a:t>
            </a:r>
            <a:r>
              <a:rPr lang="en-US" altLang="zh-CN" kern="100" dirty="0">
                <a:effectLst/>
                <a:latin typeface="Times New Roman" panose="02020603050405020304" charset="0"/>
                <a:ea typeface="宋体" panose="02010600030101010101" pitchFamily="2" charset="-122"/>
                <a:cs typeface="Times New Roman" panose="02020603050405020304" charset="0"/>
              </a:rPr>
              <a:t>Phylogenetic analysis of Paris </a:t>
            </a:r>
            <a:r>
              <a:rPr lang="en-US" altLang="zh-CN" kern="100" dirty="0" err="1">
                <a:effectLst/>
                <a:latin typeface="Times New Roman" panose="02020603050405020304" charset="0"/>
                <a:ea typeface="宋体" panose="02010600030101010101" pitchFamily="2" charset="-122"/>
                <a:cs typeface="Times New Roman" panose="02020603050405020304" charset="0"/>
              </a:rPr>
              <a:t>yunnanensis</a:t>
            </a:r>
            <a:r>
              <a:rPr lang="en-US" altLang="zh-CN" kern="100" dirty="0">
                <a:effectLst/>
                <a:latin typeface="Times New Roman" panose="02020603050405020304" charset="0"/>
                <a:ea typeface="宋体" panose="02010600030101010101" pitchFamily="2" charset="-122"/>
                <a:cs typeface="Times New Roman" panose="02020603050405020304" charset="0"/>
              </a:rPr>
              <a:t> mosaic chlorotic virus (</a:t>
            </a:r>
            <a:r>
              <a:rPr lang="en-US" altLang="zh-CN" kern="100" dirty="0" err="1">
                <a:effectLst/>
                <a:latin typeface="Times New Roman" panose="02020603050405020304" charset="0"/>
                <a:ea typeface="宋体" panose="02010600030101010101" pitchFamily="2" charset="-122"/>
                <a:cs typeface="Times New Roman" panose="02020603050405020304" charset="0"/>
              </a:rPr>
              <a:t>PyMCV</a:t>
            </a:r>
            <a:r>
              <a:rPr lang="en-US" altLang="zh-CN" kern="100" dirty="0">
                <a:effectLst/>
                <a:latin typeface="Times New Roman" panose="02020603050405020304" charset="0"/>
                <a:ea typeface="宋体" panose="02010600030101010101" pitchFamily="2" charset="-122"/>
                <a:cs typeface="Times New Roman" panose="02020603050405020304" charset="0"/>
              </a:rPr>
              <a:t>) </a:t>
            </a:r>
            <a:r>
              <a:rPr lang="en-US" altLang="zh-CN" kern="100" dirty="0" smtClean="0">
                <a:latin typeface="Times New Roman" panose="02020603050405020304" charset="0"/>
                <a:ea typeface="宋体" panose="02010600030101010101" pitchFamily="2" charset="-122"/>
                <a:cs typeface="Times New Roman" panose="02020603050405020304" charset="0"/>
              </a:rPr>
              <a:t>and </a:t>
            </a:r>
            <a:r>
              <a:rPr lang="en-US" altLang="zh-CN" kern="100" dirty="0">
                <a:latin typeface="Times New Roman" panose="02020603050405020304" charset="0"/>
                <a:ea typeface="宋体" panose="02010600030101010101" pitchFamily="2" charset="-122"/>
                <a:cs typeface="Times New Roman" panose="02020603050405020304" charset="0"/>
              </a:rPr>
              <a:t>other members of the genus</a:t>
            </a:r>
            <a:r>
              <a:rPr lang="en-US" altLang="zh-CN" i="1" kern="100" dirty="0">
                <a:latin typeface="Times New Roman" panose="02020603050405020304" charset="0"/>
                <a:ea typeface="宋体" panose="02010600030101010101" pitchFamily="2" charset="-122"/>
                <a:cs typeface="Times New Roman" panose="02020603050405020304" charset="0"/>
              </a:rPr>
              <a:t> </a:t>
            </a:r>
            <a:r>
              <a:rPr lang="en-US" altLang="zh-CN" i="1" kern="100" dirty="0" err="1" smtClean="0">
                <a:latin typeface="Times New Roman" panose="02020603050405020304" charset="0"/>
                <a:ea typeface="宋体" panose="02010600030101010101" pitchFamily="2" charset="-122"/>
                <a:cs typeface="Times New Roman" panose="02020603050405020304" charset="0"/>
              </a:rPr>
              <a:t>Potyvirus</a:t>
            </a:r>
            <a:r>
              <a:rPr lang="en-US" altLang="zh-CN" i="1" kern="100" dirty="0" smtClean="0">
                <a:latin typeface="Times New Roman" panose="02020603050405020304" charset="0"/>
                <a:ea typeface="宋体" panose="02010600030101010101" pitchFamily="2" charset="-122"/>
                <a:cs typeface="Times New Roman" panose="02020603050405020304" charset="0"/>
              </a:rPr>
              <a:t> </a:t>
            </a:r>
            <a:r>
              <a:rPr lang="en-US" altLang="zh-CN" kern="100" dirty="0" smtClean="0">
                <a:effectLst/>
                <a:latin typeface="Times New Roman" panose="02020603050405020304" charset="0"/>
                <a:ea typeface="宋体" panose="02010600030101010101" pitchFamily="2" charset="-122"/>
                <a:cs typeface="Times New Roman" panose="02020603050405020304" charset="0"/>
              </a:rPr>
              <a:t>based </a:t>
            </a:r>
            <a:r>
              <a:rPr lang="en-US" altLang="zh-CN" kern="100" dirty="0">
                <a:effectLst/>
                <a:latin typeface="Times New Roman" panose="02020603050405020304" charset="0"/>
                <a:ea typeface="宋体" panose="02010600030101010101" pitchFamily="2" charset="-122"/>
                <a:cs typeface="Times New Roman" panose="02020603050405020304" charset="0"/>
              </a:rPr>
              <a:t>on </a:t>
            </a:r>
            <a:r>
              <a:rPr lang="en-US" altLang="zh-CN" kern="100" dirty="0">
                <a:latin typeface="Times New Roman" panose="02020603050405020304" charset="0"/>
                <a:ea typeface="宋体" panose="02010600030101010101" pitchFamily="2" charset="-122"/>
                <a:cs typeface="Times New Roman" panose="02020603050405020304" charset="0"/>
              </a:rPr>
              <a:t>coat </a:t>
            </a:r>
            <a:r>
              <a:rPr lang="en-US" altLang="zh-CN" kern="100" dirty="0" smtClean="0">
                <a:latin typeface="Times New Roman" panose="02020603050405020304" charset="0"/>
                <a:ea typeface="宋体" panose="02010600030101010101" pitchFamily="2" charset="-122"/>
                <a:cs typeface="Times New Roman" panose="02020603050405020304" charset="0"/>
              </a:rPr>
              <a:t>protein </a:t>
            </a:r>
            <a:r>
              <a:rPr lang="en-US" altLang="zh-CN" kern="100" dirty="0" err="1" smtClean="0">
                <a:latin typeface="Times New Roman" panose="02020603050405020304" charset="0"/>
                <a:ea typeface="宋体" panose="02010600030101010101" pitchFamily="2" charset="-122"/>
                <a:cs typeface="Times New Roman" panose="02020603050405020304" charset="0"/>
              </a:rPr>
              <a:t>aa</a:t>
            </a:r>
            <a:r>
              <a:rPr lang="en-US" altLang="zh-CN" kern="100" dirty="0" smtClean="0">
                <a:latin typeface="Times New Roman" panose="02020603050405020304" charset="0"/>
                <a:ea typeface="宋体" panose="02010600030101010101" pitchFamily="2" charset="-122"/>
                <a:cs typeface="Times New Roman" panose="02020603050405020304" charset="0"/>
              </a:rPr>
              <a:t> sequences</a:t>
            </a:r>
            <a:r>
              <a:rPr lang="en-US" altLang="zh-CN" kern="100" dirty="0" smtClean="0">
                <a:effectLst/>
                <a:latin typeface="Times New Roman" panose="02020603050405020304" charset="0"/>
                <a:ea typeface="宋体" panose="02010600030101010101" pitchFamily="2" charset="-122"/>
                <a:cs typeface="Times New Roman" panose="02020603050405020304" charset="0"/>
              </a:rPr>
              <a:t>. </a:t>
            </a:r>
            <a:r>
              <a:rPr lang="en-US" altLang="zh-CN" kern="100" dirty="0">
                <a:effectLst/>
                <a:latin typeface="Times New Roman" panose="02020603050405020304" charset="0"/>
                <a:ea typeface="宋体" panose="02010600030101010101" pitchFamily="2" charset="-122"/>
                <a:cs typeface="Times New Roman" panose="02020603050405020304" charset="0"/>
              </a:rPr>
              <a:t>Viral genome sequences were downloaded from </a:t>
            </a:r>
            <a:r>
              <a:rPr lang="en-US" altLang="zh-CN" kern="100" dirty="0" err="1" smtClean="0">
                <a:effectLst/>
                <a:latin typeface="Times New Roman" panose="02020603050405020304" charset="0"/>
                <a:ea typeface="宋体" panose="02010600030101010101" pitchFamily="2" charset="-122"/>
                <a:cs typeface="Times New Roman" panose="02020603050405020304" charset="0"/>
              </a:rPr>
              <a:t>GenBank</a:t>
            </a:r>
            <a:endParaRPr lang="zh-CN" altLang="zh-CN" kern="100" dirty="0">
              <a:effectLst/>
              <a:latin typeface="Calibri" panose="020F0502020204030204" pitchFamily="34" charset="0"/>
              <a:ea typeface="宋体" panose="02010600030101010101" pitchFamily="2" charset="-122"/>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587828" y="1018449"/>
          <a:ext cx="11016343" cy="4526280"/>
        </p:xfrm>
        <a:graphic>
          <a:graphicData uri="http://schemas.openxmlformats.org/drawingml/2006/table">
            <a:tbl>
              <a:tblPr firstRow="1" bandRow="1">
                <a:tableStyleId>{5C22544A-7EE6-4342-B048-85BDC9FD1C3A}</a:tableStyleId>
              </a:tblPr>
              <a:tblGrid>
                <a:gridCol w="2264229"/>
                <a:gridCol w="1578428"/>
                <a:gridCol w="2781300"/>
                <a:gridCol w="1458686"/>
                <a:gridCol w="2933700"/>
              </a:tblGrid>
              <a:tr h="75438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Putative Mature Proteins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Amino acid</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zh-CN" sz="1600" b="0" kern="1200" dirty="0">
                          <a:solidFill>
                            <a:srgbClr val="000000"/>
                          </a:solidFill>
                          <a:latin typeface="Times New Roman" panose="02020603050405020304" charset="0"/>
                          <a:ea typeface="+mn-ea"/>
                          <a:cs typeface="Times New Roman" panose="02020603050405020304" charset="0"/>
                        </a:rPr>
                        <a:t>Nucleotide</a:t>
                      </a:r>
                      <a:endParaRPr lang="en-US" altLang="en-US" sz="1600" b="0" kern="1200" dirty="0">
                        <a:solidFill>
                          <a:srgbClr val="000000"/>
                        </a:solidFill>
                        <a:latin typeface="Times New Roman" panose="02020603050405020304" charset="0"/>
                        <a:ea typeface="+mn-ea"/>
                        <a:cs typeface="Times New Roman" panose="02020603050405020304" charset="0"/>
                      </a:endParaRPr>
                    </a:p>
                  </a:txBody>
                  <a:tcPr marL="12700" marR="12700" marT="12700" anchor="ctr">
                    <a:lnL>
                      <a:noFill/>
                    </a:lnL>
                    <a:lnR>
                      <a:noFill/>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ctr" defTabSz="914400" rtl="0" eaLnBrk="1" latinLnBrk="0" hangingPunct="1">
                        <a:buNone/>
                      </a:pPr>
                      <a:r>
                        <a:rPr lang="en-US" altLang="en-US" sz="1600" b="0" kern="1200" dirty="0">
                          <a:solidFill>
                            <a:srgbClr val="000000"/>
                          </a:solidFill>
                          <a:latin typeface="Times New Roman" panose="02020603050405020304" charset="0"/>
                          <a:ea typeface="+mn-ea"/>
                          <a:cs typeface="Times New Roman" panose="02020603050405020304" charset="0"/>
                        </a:rPr>
                        <a:t>Virus</a:t>
                      </a:r>
                      <a:endParaRPr lang="en-US" altLang="en-US" sz="1600" b="0" kern="1200" dirty="0">
                        <a:solidFill>
                          <a:srgbClr val="000000"/>
                        </a:solidFill>
                        <a:latin typeface="Times New Roman" panose="02020603050405020304" charset="0"/>
                        <a:ea typeface="+mn-ea"/>
                        <a:cs typeface="Times New Roman" panose="02020603050405020304" charset="0"/>
                      </a:endParaRPr>
                    </a:p>
                  </a:txBody>
                  <a:tcPr marL="12700" marR="12700" marT="12700" anchor="ctr">
                    <a:lnL>
                      <a:noFill/>
                    </a:lnL>
                    <a:lnR>
                      <a:noFill/>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P1</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26.96%</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iris potyvirus A</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46.20%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indent="0" algn="ctr">
                        <a:buNone/>
                      </a:pPr>
                      <a:r>
                        <a:rPr lang="en-US" altLang="zh-CN" sz="1600" b="0" dirty="0">
                          <a:solidFill>
                            <a:srgbClr val="000000"/>
                          </a:solidFill>
                          <a:latin typeface="Times New Roman" panose="02020603050405020304" charset="0"/>
                          <a:cs typeface="Times New Roman" panose="02020603050405020304" charset="0"/>
                        </a:rPr>
                        <a:t>iris </a:t>
                      </a:r>
                      <a:r>
                        <a:rPr lang="en-US" altLang="zh-CN" sz="1600" b="0" dirty="0" err="1">
                          <a:solidFill>
                            <a:srgbClr val="000000"/>
                          </a:solidFill>
                          <a:latin typeface="Times New Roman" panose="02020603050405020304" charset="0"/>
                          <a:cs typeface="Times New Roman" panose="02020603050405020304" charset="0"/>
                        </a:rPr>
                        <a:t>potyirus</a:t>
                      </a:r>
                      <a:r>
                        <a:rPr lang="en-US" altLang="zh-CN" sz="1600" b="0" dirty="0">
                          <a:solidFill>
                            <a:srgbClr val="000000"/>
                          </a:solidFill>
                          <a:latin typeface="Times New Roman" panose="02020603050405020304" charset="0"/>
                          <a:cs typeface="Times New Roman" panose="02020603050405020304" charset="0"/>
                        </a:rPr>
                        <a:t> A</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6350" cap="flat" cmpd="sng" algn="ctr">
                      <a:solidFill>
                        <a:srgbClr val="000000"/>
                      </a:solidFill>
                      <a:prstDash val="solid"/>
                      <a:round/>
                      <a:headEnd type="none" w="med" len="med"/>
                      <a:tailEnd type="none" w="med" len="med"/>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HC-Pro</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54.27%</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tulip breaking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57.20%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leek yellow stripe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P3</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39.94%</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lily yellow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53.70%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lily yellow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6K1</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56.60%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zh-CN" sz="1600" b="0" dirty="0">
                          <a:solidFill>
                            <a:srgbClr val="000000"/>
                          </a:solidFill>
                          <a:latin typeface="Times New Roman" panose="02020603050405020304" charset="0"/>
                          <a:cs typeface="Times New Roman" panose="02020603050405020304" charset="0"/>
                        </a:rPr>
                        <a:t>tulip breaking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57.90%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tulip breaking virus </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CI</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67.56%</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Paris virus 1</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63.90%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Thunberg fritillary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6K2</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58.49%</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Lettuce Italian necrotic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57.90%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Thunberg fritillary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VPg</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68.85%</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tulip breaking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42.50%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tulip breaking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NIa</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62.96%</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Thunberg fritillary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57.10%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err="1">
                          <a:solidFill>
                            <a:srgbClr val="000000"/>
                          </a:solidFill>
                          <a:latin typeface="Times New Roman" panose="02020603050405020304" charset="0"/>
                          <a:cs typeface="Times New Roman" panose="02020603050405020304" charset="0"/>
                        </a:rPr>
                        <a:t>Dioscorea</a:t>
                      </a:r>
                      <a:r>
                        <a:rPr lang="en-US" altLang="en-US" sz="1600" b="0" dirty="0">
                          <a:solidFill>
                            <a:srgbClr val="000000"/>
                          </a:solidFill>
                          <a:latin typeface="Times New Roman" panose="02020603050405020304" charset="0"/>
                          <a:cs typeface="Times New Roman" panose="02020603050405020304" charset="0"/>
                        </a:rPr>
                        <a:t>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a:solidFill>
                            <a:srgbClr val="000000"/>
                          </a:solidFill>
                          <a:latin typeface="Times New Roman" panose="02020603050405020304" charset="0"/>
                          <a:cs typeface="Times New Roman" panose="02020603050405020304" charset="0"/>
                        </a:rPr>
                        <a:t>NIb</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72.20%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lily mottle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61.70%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c>
                  <a:txBody>
                    <a:bodyPr/>
                    <a:lstStyle/>
                    <a:p>
                      <a:pPr indent="0" algn="ctr">
                        <a:buNone/>
                      </a:pPr>
                      <a:r>
                        <a:rPr lang="en-US" altLang="zh-CN" sz="1600" b="0" dirty="0">
                          <a:solidFill>
                            <a:srgbClr val="000000"/>
                          </a:solidFill>
                          <a:latin typeface="Times New Roman" panose="02020603050405020304" charset="0"/>
                          <a:cs typeface="Times New Roman" panose="02020603050405020304" charset="0"/>
                        </a:rPr>
                        <a:t>b</a:t>
                      </a:r>
                      <a:r>
                        <a:rPr lang="en-US" altLang="en-US" sz="1600" b="0" dirty="0">
                          <a:solidFill>
                            <a:srgbClr val="000000"/>
                          </a:solidFill>
                          <a:latin typeface="Times New Roman" panose="02020603050405020304" charset="0"/>
                          <a:cs typeface="Times New Roman" panose="02020603050405020304" charset="0"/>
                        </a:rPr>
                        <a:t>eet mosaic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cap="flat">
                      <a:noFill/>
                    </a:lnB>
                    <a:lnTlToBr>
                      <a:noFill/>
                    </a:lnTlToBr>
                    <a:lnBlToTr>
                      <a:noFill/>
                    </a:lnBlToTr>
                    <a:noFill/>
                  </a:tcPr>
                </a:tc>
              </a:tr>
              <a:tr h="377190">
                <a:tc>
                  <a:txBody>
                    <a:bodyPr/>
                    <a:lstStyle/>
                    <a:p>
                      <a:pPr indent="0" algn="ctr">
                        <a:buNone/>
                      </a:pPr>
                      <a:r>
                        <a:rPr lang="en-US" sz="1600" b="0" dirty="0">
                          <a:solidFill>
                            <a:srgbClr val="000000"/>
                          </a:solidFill>
                          <a:latin typeface="Times New Roman" panose="02020603050405020304" charset="0"/>
                          <a:cs typeface="Times New Roman" panose="02020603050405020304" charset="0"/>
                        </a:rPr>
                        <a:t>CP</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73.11%</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chilli veinal mottle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60.60%</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600" b="0" dirty="0">
                          <a:solidFill>
                            <a:srgbClr val="000000"/>
                          </a:solidFill>
                          <a:latin typeface="Times New Roman" panose="02020603050405020304" charset="0"/>
                          <a:cs typeface="Times New Roman" panose="02020603050405020304" charset="0"/>
                        </a:rPr>
                        <a:t>Plum pox virus</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866140" y="578485"/>
            <a:ext cx="9798050" cy="368300"/>
          </a:xfrm>
          <a:prstGeom prst="rect">
            <a:avLst/>
          </a:prstGeom>
          <a:noFill/>
          <a:ln w="9525">
            <a:noFill/>
          </a:ln>
        </p:spPr>
        <p:txBody>
          <a:bodyPr wrap="square">
            <a:spAutoFit/>
          </a:bodyPr>
          <a:lstStyle/>
          <a:p>
            <a:pPr indent="0"/>
            <a:r>
              <a:rPr lang="en-US" altLang="zh-CN" b="1" dirty="0">
                <a:latin typeface="Times New Roman" panose="02020603050405020304" charset="0"/>
                <a:cs typeface="Times New Roman" panose="02020603050405020304" charset="0"/>
                <a:sym typeface="+mn-ea"/>
              </a:rPr>
              <a:t>Supplementary </a:t>
            </a:r>
            <a:r>
              <a:rPr lang="en-US" b="1" dirty="0">
                <a:latin typeface="Times New Roman" panose="02020603050405020304" charset="0"/>
                <a:ea typeface="宋体" panose="02010600030101010101" pitchFamily="2" charset="-122"/>
              </a:rPr>
              <a:t>t</a:t>
            </a:r>
            <a:r>
              <a:rPr lang="en-US" b="1" dirty="0">
                <a:latin typeface="Times New Roman" panose="02020603050405020304" charset="0"/>
                <a:ea typeface="宋体" panose="02010600030101010101" pitchFamily="2" charset="-122"/>
              </a:rPr>
              <a:t>able 1. </a:t>
            </a:r>
            <a:r>
              <a:rPr lang="en-US" b="0" dirty="0">
                <a:latin typeface="Times New Roman" panose="02020603050405020304" charset="0"/>
                <a:ea typeface="宋体" panose="02010600030101010101" pitchFamily="2" charset="-122"/>
              </a:rPr>
              <a:t>Comparison </a:t>
            </a:r>
            <a:r>
              <a:rPr lang="en-US" b="0" dirty="0" smtClean="0">
                <a:latin typeface="Times New Roman" panose="02020603050405020304" charset="0"/>
                <a:ea typeface="宋体" panose="02010600030101010101" pitchFamily="2" charset="-122"/>
              </a:rPr>
              <a:t>of </a:t>
            </a:r>
            <a:r>
              <a:rPr lang="en-US" b="0" dirty="0" err="1" smtClean="0">
                <a:latin typeface="Times New Roman" panose="02020603050405020304" charset="0"/>
                <a:ea typeface="宋体" panose="02010600030101010101" pitchFamily="2" charset="-122"/>
              </a:rPr>
              <a:t>PyMCV</a:t>
            </a:r>
            <a:r>
              <a:rPr lang="en-US" b="0" dirty="0" smtClean="0">
                <a:latin typeface="Times New Roman" panose="02020603050405020304" charset="0"/>
                <a:ea typeface="宋体" panose="02010600030101010101" pitchFamily="2" charset="-122"/>
              </a:rPr>
              <a:t>-encoded mature proteins with other </a:t>
            </a:r>
            <a:r>
              <a:rPr lang="en-US" b="0" dirty="0" err="1" smtClean="0">
                <a:latin typeface="Times New Roman" panose="02020603050405020304" charset="0"/>
                <a:ea typeface="宋体" panose="02010600030101010101" pitchFamily="2" charset="-122"/>
              </a:rPr>
              <a:t>potyviruses</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2649855" y="1287780"/>
          <a:ext cx="6790055" cy="5138420"/>
        </p:xfrm>
        <a:graphic>
          <a:graphicData uri="http://schemas.openxmlformats.org/drawingml/2006/table">
            <a:tbl>
              <a:tblPr firstRow="1" bandRow="1">
                <a:tableStyleId>{5C22544A-7EE6-4342-B048-85BDC9FD1C3A}</a:tableStyleId>
              </a:tblPr>
              <a:tblGrid>
                <a:gridCol w="5215255"/>
                <a:gridCol w="1574800"/>
              </a:tblGrid>
              <a:tr h="203835">
                <a:tc>
                  <a:txBody>
                    <a:bodyPr/>
                    <a:p>
                      <a:pPr indent="0" algn="ctr">
                        <a:buNone/>
                      </a:pPr>
                      <a:r>
                        <a:rPr lang="en-US" sz="1600" b="0" dirty="0">
                          <a:solidFill>
                            <a:srgbClr val="000000"/>
                          </a:solidFill>
                          <a:latin typeface="Times New Roman" panose="02020603050405020304" charset="0"/>
                          <a:cs typeface="Times New Roman" panose="02020603050405020304" charset="0"/>
                        </a:rPr>
                        <a:t>Scientific Name</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600" b="0" dirty="0" smtClean="0">
                          <a:solidFill>
                            <a:srgbClr val="000000"/>
                          </a:solidFill>
                          <a:latin typeface="Times New Roman" panose="02020603050405020304" charset="0"/>
                          <a:cs typeface="Times New Roman" panose="02020603050405020304" charset="0"/>
                        </a:rPr>
                        <a:t>Identity</a:t>
                      </a:r>
                      <a:endParaRPr lang="en-US" altLang="en-US" sz="1600" b="0" dirty="0" smtClean="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12700">
                      <a:solidFill>
                        <a:schemeClr val="tx1"/>
                      </a:solidFill>
                      <a:prstDash val="solid"/>
                    </a:lnT>
                    <a:lnB w="12700">
                      <a:solidFill>
                        <a:schemeClr val="tx1"/>
                      </a:solidFill>
                      <a:prstDash val="solid"/>
                    </a:lnB>
                    <a:lnTlToBr>
                      <a:noFill/>
                    </a:lnTlToBr>
                    <a:lnBlToTr>
                      <a:noFill/>
                    </a:lnBlToTr>
                    <a:noFill/>
                  </a:tcPr>
                </a:tc>
              </a:tr>
              <a:tr h="23114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Thunberg fritillary mosaic virus (AJ851866.1)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w="12700">
                      <a:solidFill>
                        <a:schemeClr val="tx1"/>
                      </a:solidFill>
                      <a:prstDash val="solid"/>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59.60%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w="12700">
                      <a:solidFill>
                        <a:schemeClr val="tx1"/>
                      </a:solidFill>
                      <a:prstDash val="solid"/>
                    </a:lnT>
                    <a:lnB>
                      <a:noFill/>
                    </a:lnB>
                    <a:lnTlToBr>
                      <a:noFill/>
                    </a:lnTlToBr>
                    <a:lnBlToTr>
                      <a:noFill/>
                    </a:lnBlToTr>
                    <a:noFill/>
                  </a:tcPr>
                </a:tc>
              </a:tr>
              <a:tr h="148590">
                <a:tc>
                  <a:txBody>
                    <a:bodyPr/>
                    <a:p>
                      <a:pPr indent="0" algn="ctr">
                        <a:buNone/>
                      </a:pPr>
                      <a:r>
                        <a:rPr lang="en-US" sz="1600" dirty="0">
                          <a:solidFill>
                            <a:srgbClr val="000000"/>
                          </a:solidFill>
                          <a:latin typeface="Times New Roman" panose="02020603050405020304" charset="0"/>
                          <a:cs typeface="Times New Roman" panose="02020603050405020304" charset="0"/>
                          <a:sym typeface="+mn-ea"/>
                        </a:rPr>
                        <a:t>plum pox virus (OK562676.1)</a:t>
                      </a:r>
                      <a:endParaRPr lang="en-US" sz="1600" dirty="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57.80%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3779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clover yellow vein virus (MT631721.1)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56.90%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1747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sweet potato virus G (KF790759.1)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56.80%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7145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sweet potato latent virus (MK778800.1)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56.70%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2255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leek yellow stripe virus (JQ899450.1)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56.40%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1684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lettuce mosaic virus (KJ161186.1)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56.00%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16840">
                <a:tc>
                  <a:txBody>
                    <a:bodyPr/>
                    <a:p>
                      <a:pPr indent="0" algn="ctr">
                        <a:buNone/>
                      </a:pPr>
                      <a:r>
                        <a:rPr lang="en-US" sz="1600" dirty="0">
                          <a:solidFill>
                            <a:srgbClr val="000000"/>
                          </a:solidFill>
                          <a:latin typeface="Times New Roman" panose="02020603050405020304" charset="0"/>
                          <a:cs typeface="Times New Roman" panose="02020603050405020304" charset="0"/>
                          <a:sym typeface="+mn-ea"/>
                        </a:rPr>
                        <a:t>wild tomato mosaic virus (MT793717.1)</a:t>
                      </a:r>
                      <a:endParaRPr lang="en-US" sz="1600" dirty="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55.90%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Japanese yam mosaic virus (KJ789139.1)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55.70%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turnip mosaic virus (AB701737.1)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55.70%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konjac mosaic virus (MK770338.1)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55.40%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dirty="0">
                          <a:solidFill>
                            <a:srgbClr val="000000"/>
                          </a:solidFill>
                          <a:latin typeface="Times New Roman" panose="02020603050405020304" charset="0"/>
                          <a:cs typeface="Times New Roman" panose="02020603050405020304" charset="0"/>
                          <a:sym typeface="+mn-ea"/>
                        </a:rPr>
                        <a:t>sugarcane mosaic virus (KR108213.1)</a:t>
                      </a:r>
                      <a:endParaRPr lang="en-US" sz="1600" dirty="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54.90%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beet mosaic virus (AY206394.2)</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54.70%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Freesia mosaic virus (GU214748.1)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54.70%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Telosma mosaic virus (DQ851493.1)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54.30%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Hardenbergia mosaic virus (KJ152153.1)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w="12700">
                      <a:solidFill>
                        <a:schemeClr val="tx1"/>
                      </a:solidFill>
                      <a:prstDash val="solid"/>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54.20%</a:t>
                      </a:r>
                      <a:endParaRPr lang="en-US" altLang="en-US" sz="1600" b="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w="12700">
                      <a:solidFill>
                        <a:schemeClr val="tx1"/>
                      </a:solidFill>
                      <a:prstDash val="solid"/>
                    </a:lnB>
                    <a:lnTlToBr>
                      <a:noFill/>
                    </a:lnTlToBr>
                    <a:lnBlToTr>
                      <a:noFill/>
                    </a:lnBlToTr>
                    <a:noFill/>
                  </a:tcPr>
                </a:tc>
              </a:tr>
            </a:tbl>
          </a:graphicData>
        </a:graphic>
      </p:graphicFrame>
      <p:sp>
        <p:nvSpPr>
          <p:cNvPr id="5" name="文本框 4"/>
          <p:cNvSpPr txBox="1"/>
          <p:nvPr/>
        </p:nvSpPr>
        <p:spPr>
          <a:xfrm>
            <a:off x="528320" y="682625"/>
            <a:ext cx="10758170" cy="368300"/>
          </a:xfrm>
          <a:prstGeom prst="rect">
            <a:avLst/>
          </a:prstGeom>
          <a:noFill/>
        </p:spPr>
        <p:txBody>
          <a:bodyPr wrap="square" rtlCol="0">
            <a:spAutoFit/>
          </a:bodyPr>
          <a:p>
            <a:r>
              <a:rPr lang="en-US" altLang="zh-CN" b="1" dirty="0">
                <a:latin typeface="Times New Roman" panose="02020603050405020304" charset="0"/>
                <a:cs typeface="Times New Roman" panose="02020603050405020304" charset="0"/>
              </a:rPr>
              <a:t>Supplementary t</a:t>
            </a:r>
            <a:r>
              <a:rPr lang="zh-CN" altLang="en-US" b="1" dirty="0">
                <a:latin typeface="Times New Roman" panose="02020603050405020304" charset="0"/>
                <a:cs typeface="Times New Roman" panose="02020603050405020304" charset="0"/>
              </a:rPr>
              <a:t>able </a:t>
            </a:r>
            <a:r>
              <a:rPr lang="en-US" altLang="zh-CN" b="1" dirty="0">
                <a:latin typeface="Times New Roman" panose="02020603050405020304" charset="0"/>
                <a:cs typeface="Times New Roman" panose="02020603050405020304" charset="0"/>
              </a:rPr>
              <a:t>2. </a:t>
            </a:r>
            <a:r>
              <a:rPr lang="en-US" altLang="zh-CN" dirty="0">
                <a:latin typeface="Times New Roman" panose="02020603050405020304" charset="0"/>
                <a:cs typeface="Times New Roman" panose="02020603050405020304" charset="0"/>
              </a:rPr>
              <a:t>Comparison of </a:t>
            </a:r>
            <a:r>
              <a:rPr lang="en-US" altLang="zh-CN" dirty="0" smtClean="0">
                <a:latin typeface="Times New Roman" panose="02020603050405020304" charset="0"/>
                <a:cs typeface="Times New Roman" panose="02020603050405020304" charset="0"/>
              </a:rPr>
              <a:t>complete genome sequences between </a:t>
            </a:r>
            <a:r>
              <a:rPr lang="en-US" altLang="zh-CN" dirty="0" err="1" smtClean="0">
                <a:latin typeface="Times New Roman" panose="02020603050405020304" charset="0"/>
                <a:cs typeface="Times New Roman" panose="02020603050405020304" charset="0"/>
              </a:rPr>
              <a:t>PyMCV</a:t>
            </a:r>
            <a:r>
              <a:rPr lang="en-US" altLang="zh-CN" dirty="0" smtClean="0">
                <a:latin typeface="Times New Roman" panose="02020603050405020304" charset="0"/>
                <a:cs typeface="Times New Roman" panose="02020603050405020304" charset="0"/>
              </a:rPr>
              <a:t> and other </a:t>
            </a:r>
            <a:r>
              <a:rPr lang="en-US" altLang="zh-CN" dirty="0" err="1" smtClean="0">
                <a:latin typeface="Times New Roman" panose="02020603050405020304" charset="0"/>
                <a:cs typeface="Times New Roman" panose="02020603050405020304" charset="0"/>
              </a:rPr>
              <a:t>potyvirus</a:t>
            </a:r>
            <a:endParaRPr lang="en-US" altLang="zh-CN" dirty="0">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2649855" y="1287780"/>
          <a:ext cx="6790055" cy="5138420"/>
        </p:xfrm>
        <a:graphic>
          <a:graphicData uri="http://schemas.openxmlformats.org/drawingml/2006/table">
            <a:tbl>
              <a:tblPr firstRow="1" bandRow="1">
                <a:tableStyleId>{5C22544A-7EE6-4342-B048-85BDC9FD1C3A}</a:tableStyleId>
              </a:tblPr>
              <a:tblGrid>
                <a:gridCol w="5215255"/>
                <a:gridCol w="1574800"/>
              </a:tblGrid>
              <a:tr h="203835">
                <a:tc>
                  <a:txBody>
                    <a:bodyPr/>
                    <a:p>
                      <a:pPr indent="0" algn="ctr">
                        <a:buNone/>
                      </a:pPr>
                      <a:r>
                        <a:rPr lang="en-US" sz="1600" b="0" dirty="0">
                          <a:solidFill>
                            <a:srgbClr val="000000"/>
                          </a:solidFill>
                          <a:latin typeface="Times New Roman" panose="02020603050405020304" charset="0"/>
                          <a:cs typeface="Times New Roman" panose="02020603050405020304" charset="0"/>
                        </a:rPr>
                        <a:t>Scientific Name</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600" b="0" dirty="0" smtClean="0">
                          <a:solidFill>
                            <a:srgbClr val="000000"/>
                          </a:solidFill>
                          <a:latin typeface="Times New Roman" panose="02020603050405020304" charset="0"/>
                          <a:cs typeface="Times New Roman" panose="02020603050405020304" charset="0"/>
                        </a:rPr>
                        <a:t>Identity</a:t>
                      </a:r>
                      <a:endParaRPr lang="en-US" altLang="en-US" sz="1600" b="0" dirty="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12700">
                      <a:solidFill>
                        <a:schemeClr val="tx1"/>
                      </a:solidFill>
                      <a:prstDash val="solid"/>
                    </a:lnT>
                    <a:lnB w="12700">
                      <a:solidFill>
                        <a:schemeClr val="tx1"/>
                      </a:solidFill>
                      <a:prstDash val="solid"/>
                    </a:lnB>
                    <a:lnTlToBr>
                      <a:noFill/>
                    </a:lnTlToBr>
                    <a:lnBlToTr>
                      <a:noFill/>
                    </a:lnBlToTr>
                    <a:noFill/>
                  </a:tcPr>
                </a:tc>
              </a:tr>
              <a:tr h="23114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iris potyvirus A (QXU69567.1)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w="12700">
                      <a:solidFill>
                        <a:schemeClr val="tx1"/>
                      </a:solidFill>
                      <a:prstDash val="solid"/>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57.90%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w="12700">
                      <a:solidFill>
                        <a:schemeClr val="tx1"/>
                      </a:solidFill>
                      <a:prstDash val="solid"/>
                    </a:lnT>
                    <a:lnB>
                      <a:noFill/>
                    </a:lnB>
                    <a:lnTlToBr>
                      <a:noFill/>
                    </a:lnTlToBr>
                    <a:lnBlToTr>
                      <a:noFill/>
                    </a:lnBlToTr>
                    <a:noFill/>
                  </a:tcPr>
                </a:tc>
              </a:tr>
              <a:tr h="14859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lily yellow mosaic virus (YP 009553508.1)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57.10%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3779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Paris virus 1 (YP 010087867.1)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57.00%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1747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Thunberg fritillary mosaic virus (YP 254713.1)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56.10%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7145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Platycodon mild mottle virus (YP 010087148.1)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53.70%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2255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lily mottle virus (UBF41691.1)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53.40%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1684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Polygonatum kingianum virus 2 (QIJ96720.1)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52.90%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16840">
                <a:tc>
                  <a:txBody>
                    <a:bodyPr/>
                    <a:p>
                      <a:pPr indent="0" algn="ctr">
                        <a:buNone/>
                      </a:pPr>
                      <a:r>
                        <a:rPr lang="en-US" sz="1600">
                          <a:solidFill>
                            <a:srgbClr val="000000"/>
                          </a:solidFill>
                          <a:latin typeface="Times New Roman" panose="02020603050405020304" charset="0"/>
                          <a:cs typeface="Times New Roman" panose="02020603050405020304" charset="0"/>
                          <a:sym typeface="+mn-ea"/>
                        </a:rPr>
                        <a:t>bean yellow mosaic virus (UGN61243.1)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52.60%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clover yellow vein virus (BBO54131.1)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52.50%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Ranunculus mild mosaic virus (BCS79971.1)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52.30%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Mediterranean ruda virus (YP 009666832.1)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52.10%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white lupin mosaic virus (ABG33691.1)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51.90%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leek yellow stripe virus (QED45151.1)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a:noFill/>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51.80%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a:noFill/>
                    </a:lnB>
                    <a:lnTlToBr>
                      <a:noFill/>
                    </a:lnTlToBr>
                    <a:lnBlToTr>
                      <a:noFill/>
                    </a:lnBlToTr>
                    <a:noFill/>
                  </a:tcPr>
                </a:tc>
              </a:tr>
              <a:tr h="192405">
                <a:tc>
                  <a:txBody>
                    <a:bodyPr/>
                    <a:p>
                      <a:pPr indent="0" algn="ctr">
                        <a:buNone/>
                      </a:pPr>
                      <a:r>
                        <a:rPr lang="en-US" sz="1600">
                          <a:solidFill>
                            <a:srgbClr val="000000"/>
                          </a:solidFill>
                          <a:latin typeface="Times New Roman" panose="02020603050405020304" charset="0"/>
                          <a:cs typeface="Times New Roman" panose="02020603050405020304" charset="0"/>
                          <a:sym typeface="+mn-ea"/>
                        </a:rPr>
                        <a:t>Polygonatum kingianum virus 5 (QVN46485.1)</a:t>
                      </a:r>
                      <a:endParaRPr lang="en-US" sz="1600">
                        <a:solidFill>
                          <a:srgbClr val="000000"/>
                        </a:solidFill>
                        <a:latin typeface="Times New Roman" panose="02020603050405020304" charset="0"/>
                        <a:cs typeface="Times New Roman" panose="02020603050405020304" charset="0"/>
                        <a:sym typeface="+mn-ea"/>
                      </a:endParaRPr>
                    </a:p>
                  </a:txBody>
                  <a:tcPr marL="12700" marR="12700" marT="12700" anchor="ctr">
                    <a:lnL>
                      <a:noFill/>
                    </a:lnL>
                    <a:lnR>
                      <a:noFill/>
                    </a:lnR>
                    <a:lnT>
                      <a:noFill/>
                    </a:lnT>
                    <a:lnB w="12700">
                      <a:solidFill>
                        <a:schemeClr val="tx1"/>
                      </a:solidFill>
                      <a:prstDash val="solid"/>
                    </a:lnB>
                    <a:lnTlToBr>
                      <a:noFill/>
                    </a:lnTlToBr>
                    <a:lnBlToTr>
                      <a:noFill/>
                    </a:lnBlToTr>
                    <a:noFill/>
                  </a:tcPr>
                </a:tc>
                <a:tc>
                  <a:txBody>
                    <a:bodyPr/>
                    <a:p>
                      <a:pPr indent="0" algn="ctr">
                        <a:buNone/>
                      </a:pPr>
                      <a:r>
                        <a:rPr lang="en-US" sz="1600">
                          <a:solidFill>
                            <a:srgbClr val="000000"/>
                          </a:solidFill>
                          <a:latin typeface="Times New Roman" panose="02020603050405020304" charset="0"/>
                          <a:cs typeface="Times New Roman" panose="02020603050405020304" charset="0"/>
                          <a:sym typeface="+mn-ea"/>
                        </a:rPr>
                        <a:t>51.80%</a:t>
                      </a:r>
                      <a:endParaRPr lang="en-US" altLang="en-US" sz="1600" b="0">
                        <a:solidFill>
                          <a:srgbClr val="000000"/>
                        </a:solidFill>
                        <a:latin typeface="Times New Roman" panose="02020603050405020304" charset="0"/>
                        <a:cs typeface="Times New Roman" panose="02020603050405020304" charset="0"/>
                      </a:endParaRPr>
                    </a:p>
                  </a:txBody>
                  <a:tcPr marL="12700" marR="12700" marT="12700" anchor="ctr">
                    <a:lnL>
                      <a:noFill/>
                    </a:lnL>
                    <a:lnR>
                      <a:noFill/>
                    </a:lnR>
                    <a:lnT>
                      <a:noFill/>
                    </a:lnT>
                    <a:lnB w="12700">
                      <a:solidFill>
                        <a:schemeClr val="tx1"/>
                      </a:solidFill>
                      <a:prstDash val="solid"/>
                    </a:lnB>
                    <a:lnTlToBr>
                      <a:noFill/>
                    </a:lnTlToBr>
                    <a:lnBlToTr>
                      <a:noFill/>
                    </a:lnBlToTr>
                    <a:noFill/>
                  </a:tcPr>
                </a:tc>
              </a:tr>
            </a:tbl>
          </a:graphicData>
        </a:graphic>
      </p:graphicFrame>
      <p:sp>
        <p:nvSpPr>
          <p:cNvPr id="5" name="文本框 4"/>
          <p:cNvSpPr txBox="1"/>
          <p:nvPr/>
        </p:nvSpPr>
        <p:spPr>
          <a:xfrm>
            <a:off x="528320" y="682625"/>
            <a:ext cx="10758170" cy="368300"/>
          </a:xfrm>
          <a:prstGeom prst="rect">
            <a:avLst/>
          </a:prstGeom>
          <a:noFill/>
        </p:spPr>
        <p:txBody>
          <a:bodyPr wrap="square" rtlCol="0">
            <a:spAutoFit/>
          </a:bodyPr>
          <a:p>
            <a:r>
              <a:rPr lang="en-US" altLang="zh-CN" b="1" dirty="0">
                <a:latin typeface="Times New Roman" panose="02020603050405020304" charset="0"/>
                <a:cs typeface="Times New Roman" panose="02020603050405020304" charset="0"/>
                <a:sym typeface="+mn-ea"/>
              </a:rPr>
              <a:t>Supplementary t</a:t>
            </a:r>
            <a:r>
              <a:rPr lang="zh-CN" altLang="en-US" b="1" dirty="0">
                <a:latin typeface="Times New Roman" panose="02020603050405020304" charset="0"/>
                <a:cs typeface="Times New Roman" panose="02020603050405020304" charset="0"/>
                <a:sym typeface="+mn-ea"/>
              </a:rPr>
              <a:t>able</a:t>
            </a:r>
            <a:r>
              <a:rPr lang="en-US" altLang="zh-CN" b="1" dirty="0">
                <a:latin typeface="Times New Roman" panose="02020603050405020304" charset="0"/>
                <a:cs typeface="Times New Roman" panose="02020603050405020304" charset="0"/>
                <a:sym typeface="+mn-ea"/>
              </a:rPr>
              <a:t> 3. </a:t>
            </a:r>
            <a:r>
              <a:rPr lang="zh-CN" altLang="en-US" dirty="0">
                <a:latin typeface="Times New Roman" panose="02020603050405020304" charset="0"/>
                <a:cs typeface="Times New Roman" panose="02020603050405020304" charset="0"/>
                <a:sym typeface="+mn-ea"/>
              </a:rPr>
              <a:t>Comparison of </a:t>
            </a:r>
            <a:r>
              <a:rPr lang="en-US" altLang="zh-CN" dirty="0" err="1" smtClean="0">
                <a:latin typeface="Times New Roman" panose="02020603050405020304" charset="0"/>
                <a:cs typeface="Times New Roman" panose="02020603050405020304" charset="0"/>
                <a:sym typeface="+mn-ea"/>
              </a:rPr>
              <a:t>polyprotein</a:t>
            </a:r>
            <a:r>
              <a:rPr lang="en-US" altLang="zh-CN" dirty="0" smtClean="0">
                <a:latin typeface="Times New Roman" panose="02020603050405020304" charset="0"/>
                <a:cs typeface="Times New Roman" panose="02020603050405020304" charset="0"/>
                <a:sym typeface="+mn-ea"/>
              </a:rPr>
              <a:t> </a:t>
            </a:r>
            <a:r>
              <a:rPr lang="en-US" altLang="zh-CN" dirty="0" err="1" smtClean="0">
                <a:latin typeface="Times New Roman" panose="02020603050405020304" charset="0"/>
                <a:cs typeface="Times New Roman" panose="02020603050405020304" charset="0"/>
                <a:sym typeface="+mn-ea"/>
              </a:rPr>
              <a:t>aa</a:t>
            </a:r>
            <a:r>
              <a:rPr lang="en-US" altLang="zh-CN" dirty="0" smtClean="0">
                <a:latin typeface="Times New Roman" panose="02020603050405020304" charset="0"/>
                <a:cs typeface="Times New Roman" panose="02020603050405020304" charset="0"/>
                <a:sym typeface="+mn-ea"/>
              </a:rPr>
              <a:t> sequences between </a:t>
            </a:r>
            <a:r>
              <a:rPr lang="en-US" altLang="zh-CN" dirty="0" err="1" smtClean="0">
                <a:latin typeface="Times New Roman" panose="02020603050405020304" charset="0"/>
                <a:cs typeface="Times New Roman" panose="02020603050405020304" charset="0"/>
                <a:sym typeface="+mn-ea"/>
              </a:rPr>
              <a:t>PyMCV</a:t>
            </a:r>
            <a:r>
              <a:rPr lang="en-US" altLang="zh-CN" dirty="0" smtClean="0">
                <a:latin typeface="Times New Roman" panose="02020603050405020304" charset="0"/>
                <a:cs typeface="Times New Roman" panose="02020603050405020304" charset="0"/>
                <a:sym typeface="+mn-ea"/>
              </a:rPr>
              <a:t> and other </a:t>
            </a:r>
            <a:r>
              <a:rPr lang="en-US" altLang="zh-CN" dirty="0" err="1" smtClean="0">
                <a:latin typeface="Times New Roman" panose="02020603050405020304" charset="0"/>
                <a:cs typeface="Times New Roman" panose="02020603050405020304" charset="0"/>
                <a:sym typeface="+mn-ea"/>
              </a:rPr>
              <a:t>potyvirus</a:t>
            </a:r>
            <a:endParaRPr lang="en-US" altLang="zh-CN" dirty="0">
              <a:latin typeface="Times New Roman" panose="02020603050405020304" charset="0"/>
              <a:cs typeface="Times New Roman" panose="02020603050405020304" charset="0"/>
            </a:endParaRPr>
          </a:p>
        </p:txBody>
      </p:sp>
    </p:spTree>
    <p:custDataLst>
      <p:tags r:id="rId2"/>
    </p:custDataLst>
  </p:cSld>
  <p:clrMapOvr>
    <a:masterClrMapping/>
  </p:clrMapOvr>
</p:sld>
</file>

<file path=ppt/tags/tag1.xml><?xml version="1.0" encoding="utf-8"?>
<p:tagLst xmlns:p="http://schemas.openxmlformats.org/presentationml/2006/main">
  <p:tag name="KSO_WM_BEAUTIFY_FLAG" val="#wm#"/>
  <p:tag name="KSO_WM_TEMPLATE_CATEGORY" val="custom"/>
  <p:tag name="KSO_WM_TEMPLATE_INDEX" val="20205081"/>
</p:tagLst>
</file>

<file path=ppt/tags/tag2.xml><?xml version="1.0" encoding="utf-8"?>
<p:tagLst xmlns:p="http://schemas.openxmlformats.org/presentationml/2006/main">
  <p:tag name="KSO_WM_BEAUTIFY_FLAG" val="#wm#"/>
  <p:tag name="KSO_WM_TEMPLATE_CATEGORY" val="custom"/>
  <p:tag name="KSO_WM_TEMPLATE_INDEX" val="20205081"/>
</p:tagLst>
</file>

<file path=ppt/tags/tag3.xml><?xml version="1.0" encoding="utf-8"?>
<p:tagLst xmlns:p="http://schemas.openxmlformats.org/presentationml/2006/main">
  <p:tag name="KSO_WM_BEAUTIFY_FLAG" val="#wm#"/>
  <p:tag name="KSO_WM_TEMPLATE_CATEGORY" val="custom"/>
  <p:tag name="KSO_WM_TEMPLATE_INDEX" val="20205081"/>
</p:tagLst>
</file>

<file path=ppt/tags/tag4.xml><?xml version="1.0" encoding="utf-8"?>
<p:tagLst xmlns:p="http://schemas.openxmlformats.org/presentationml/2006/main">
  <p:tag name="KSO_WM_UNIT_TABLE_BEAUTIFY" val="smartTable{a1507b9e-29df-40b0-a1d5-1c6d14b130a2}"/>
  <p:tag name="TABLE_ENDDRAG_ORIGIN_RECT" val="798*356"/>
  <p:tag name="TABLE_ENDDRAG_RECT" val="81*66*798*356"/>
</p:tagLst>
</file>

<file path=ppt/tags/tag5.xml><?xml version="1.0" encoding="utf-8"?>
<p:tagLst xmlns:p="http://schemas.openxmlformats.org/presentationml/2006/main">
  <p:tag name="KSO_WM_UNIT_TABLE_BEAUTIFY" val="smartTable{68c49c82-bafc-4819-8c75-5b50841e3416}"/>
</p:tagLst>
</file>

<file path=ppt/tags/tag6.xml><?xml version="1.0" encoding="utf-8"?>
<p:tagLst xmlns:p="http://schemas.openxmlformats.org/presentationml/2006/main">
  <p:tag name="KSO_WM_BEAUTIFY_FLAG" val="#wm#"/>
  <p:tag name="KSO_WM_TEMPLATE_CATEGORY" val="custom"/>
  <p:tag name="KSO_WM_TEMPLATE_INDEX" val="20205081"/>
</p:tagLst>
</file>

<file path=ppt/tags/tag7.xml><?xml version="1.0" encoding="utf-8"?>
<p:tagLst xmlns:p="http://schemas.openxmlformats.org/presentationml/2006/main">
  <p:tag name="KSO_WM_UNIT_TABLE_BEAUTIFY" val="smartTable{68c49c82-bafc-4819-8c75-5b50841e3416}"/>
</p:tagLst>
</file>

<file path=ppt/tags/tag8.xml><?xml version="1.0" encoding="utf-8"?>
<p:tagLst xmlns:p="http://schemas.openxmlformats.org/presentationml/2006/main">
  <p:tag name="KSO_WM_BEAUTIFY_FLAG" val="#wm#"/>
  <p:tag name="KSO_WM_TEMPLATE_CATEGORY" val="custom"/>
  <p:tag name="KSO_WM_TEMPLATE_INDEX" val="20205081"/>
</p:tagLst>
</file>

<file path=ppt/tags/tag9.xml><?xml version="1.0" encoding="utf-8"?>
<p:tagLst xmlns:p="http://schemas.openxmlformats.org/presentationml/2006/main">
  <p:tag name="KSO_WPP_MARK_KEY" val="f9aec6fb-6fb4-460a-b288-f707747d73eb"/>
  <p:tag name="COMMONDATA" val="eyJoZGlkIjoiNzc4ZTkxM2ZkY2JkNjY1NGNjN2M4ZDQ5ODU1OTlhMG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3485</Words>
  <Application>WPS 演示</Application>
  <PresentationFormat>宽屏</PresentationFormat>
  <Paragraphs>252</Paragraphs>
  <Slides>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vt:i4>
      </vt:variant>
    </vt:vector>
  </HeadingPairs>
  <TitlesOfParts>
    <vt:vector size="18" baseType="lpstr">
      <vt:lpstr>Arial</vt:lpstr>
      <vt:lpstr>宋体</vt:lpstr>
      <vt:lpstr>Wingdings</vt:lpstr>
      <vt:lpstr>Times New Roman</vt:lpstr>
      <vt:lpstr>Symbol</vt:lpstr>
      <vt:lpstr>Calibri</vt:lpstr>
      <vt:lpstr>微软雅黑</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zbx13846996377@163.com</dc:creator>
  <cp:lastModifiedBy>芯~</cp:lastModifiedBy>
  <cp:revision>30</cp:revision>
  <dcterms:created xsi:type="dcterms:W3CDTF">2022-06-17T08:37:00Z</dcterms:created>
  <dcterms:modified xsi:type="dcterms:W3CDTF">2022-07-13T02:46:50Z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C2CD6B827C094C8BA06B36BEF493F77F</vt:lpwstr>
  </property>
  <property fmtid="{D5CDD505-2E9C-101B-9397-08002B2CF9AE}" pid="3" name="KSOProductBuildVer">
    <vt:lpwstr>2052-11.1.0.11830</vt:lpwstr>
  </property>
</Properties>
</file>