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56" r:id="rId4"/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109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624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517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6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77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30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00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91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05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358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4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C0891-985C-4854-BCFE-00B134207C9B}" type="datetimeFigureOut">
              <a:rPr lang="zh-CN" altLang="en-US" smtClean="0"/>
              <a:t>2022/6/27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25BD0-1975-488C-B47F-8D48FF857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26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688D355-6388-150A-C392-8A46141A30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085" t="49934" r="32146" b="16368"/>
          <a:stretch/>
        </p:blipFill>
        <p:spPr>
          <a:xfrm>
            <a:off x="1897743" y="1546493"/>
            <a:ext cx="2761343" cy="216190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37AC542A-0CBE-A1A5-D375-38EC3D90F676}"/>
              </a:ext>
            </a:extLst>
          </p:cNvPr>
          <p:cNvSpPr txBox="1"/>
          <p:nvPr/>
        </p:nvSpPr>
        <p:spPr>
          <a:xfrm>
            <a:off x="2050143" y="1177161"/>
            <a:ext cx="3360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    2     3      4     5   Marker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D7DB7FA-AC72-F3B5-C956-835960C24E8A}"/>
              </a:ext>
            </a:extLst>
          </p:cNvPr>
          <p:cNvSpPr txBox="1"/>
          <p:nvPr/>
        </p:nvSpPr>
        <p:spPr>
          <a:xfrm>
            <a:off x="4626428" y="1551715"/>
            <a:ext cx="93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3000bp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E355C5C-D22E-B7A5-4794-F0A364C65BD5}"/>
              </a:ext>
            </a:extLst>
          </p:cNvPr>
          <p:cNvSpPr txBox="1"/>
          <p:nvPr/>
        </p:nvSpPr>
        <p:spPr>
          <a:xfrm>
            <a:off x="4626429" y="1888781"/>
            <a:ext cx="93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2000bp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383F40A-6859-5E52-6AF9-4CB2FE99BB90}"/>
              </a:ext>
            </a:extLst>
          </p:cNvPr>
          <p:cNvSpPr txBox="1"/>
          <p:nvPr/>
        </p:nvSpPr>
        <p:spPr>
          <a:xfrm>
            <a:off x="4606471" y="2429257"/>
            <a:ext cx="93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1000bp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BFBAA15-A802-48D5-224D-DF2FD3383755}"/>
              </a:ext>
            </a:extLst>
          </p:cNvPr>
          <p:cNvSpPr txBox="1"/>
          <p:nvPr/>
        </p:nvSpPr>
        <p:spPr>
          <a:xfrm>
            <a:off x="224841" y="4129497"/>
            <a:ext cx="6480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Fig. S1 Four candidate DNA vaccines were successfully constructed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. Agarose gel electrophoresis of the recombinant plasmid digested by restriction enzymes. Lane1: </a:t>
            </a:r>
            <a:r>
              <a:rPr lang="en-US" altLang="zh-CN" sz="12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pVAXI</a:t>
            </a:r>
            <a:r>
              <a:rPr lang="en-US" altLang="zh-CN" sz="12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DNA, Lane2:</a:t>
            </a:r>
            <a:r>
              <a:rPr lang="en-US" altLang="zh-CN" sz="12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A39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DNA, Lane3:</a:t>
            </a:r>
            <a:r>
              <a:rPr lang="en-US" altLang="zh-CN" sz="12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B37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DNA, Lane4:</a:t>
            </a:r>
            <a:r>
              <a:rPr lang="en-US" altLang="zh-CN" sz="12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B31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DNA, Lane5:</a:t>
            </a:r>
            <a:r>
              <a:rPr lang="en-US" altLang="zh-CN" sz="12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B21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DNA.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2043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enoCapture_2021-06-08_14.38.28">
            <a:extLst>
              <a:ext uri="{FF2B5EF4-FFF2-40B4-BE49-F238E27FC236}">
                <a16:creationId xmlns:a16="http://schemas.microsoft.com/office/drawing/2014/main" id="{A1D7237B-429C-EDA6-ECE1-7E020279C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30937" t="24219" r="47208" b="26711"/>
          <a:stretch/>
        </p:blipFill>
        <p:spPr>
          <a:xfrm>
            <a:off x="2723644" y="409900"/>
            <a:ext cx="1134404" cy="170245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3" name="图片 2" descr="GenoCapture_AutoSave_2021-06-11 14.50.01">
            <a:extLst>
              <a:ext uri="{FF2B5EF4-FFF2-40B4-BE49-F238E27FC236}">
                <a16:creationId xmlns:a16="http://schemas.microsoft.com/office/drawing/2014/main" id="{94AD122C-E186-4582-1C2F-3D6AE4B8CB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16877" t="11473" r="47877" b="26397"/>
          <a:stretch/>
        </p:blipFill>
        <p:spPr>
          <a:xfrm>
            <a:off x="838731" y="409901"/>
            <a:ext cx="1134405" cy="170245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图片 4" descr="GenoCapture_2021-06-22_11.38.45">
            <a:extLst>
              <a:ext uri="{FF2B5EF4-FFF2-40B4-BE49-F238E27FC236}">
                <a16:creationId xmlns:a16="http://schemas.microsoft.com/office/drawing/2014/main" id="{0EB6CC82-E247-85F6-F425-F799D83430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17127" t="15062" r="42486" b="21337"/>
          <a:stretch/>
        </p:blipFill>
        <p:spPr>
          <a:xfrm>
            <a:off x="4608556" y="409900"/>
            <a:ext cx="1134405" cy="170245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8F6F4A7-C363-5F3B-9373-B9F68C097A39}"/>
              </a:ext>
            </a:extLst>
          </p:cNvPr>
          <p:cNvSpPr txBox="1"/>
          <p:nvPr/>
        </p:nvSpPr>
        <p:spPr>
          <a:xfrm>
            <a:off x="1756729" y="409900"/>
            <a:ext cx="216407" cy="1702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9B648E6-654F-006B-98D9-AD0275DE3DAA}"/>
              </a:ext>
            </a:extLst>
          </p:cNvPr>
          <p:cNvSpPr txBox="1"/>
          <p:nvPr/>
        </p:nvSpPr>
        <p:spPr>
          <a:xfrm>
            <a:off x="3641641" y="409899"/>
            <a:ext cx="216407" cy="1702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93A500C-703B-A274-1996-72EF76AC9185}"/>
              </a:ext>
            </a:extLst>
          </p:cNvPr>
          <p:cNvSpPr txBox="1"/>
          <p:nvPr/>
        </p:nvSpPr>
        <p:spPr>
          <a:xfrm>
            <a:off x="5526554" y="409900"/>
            <a:ext cx="216407" cy="1702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AE6498C-13BD-0FB2-D787-12C1E7AB4274}"/>
              </a:ext>
            </a:extLst>
          </p:cNvPr>
          <p:cNvSpPr txBox="1"/>
          <p:nvPr/>
        </p:nvSpPr>
        <p:spPr>
          <a:xfrm>
            <a:off x="294044" y="125661"/>
            <a:ext cx="251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90204" pitchFamily="34" charset="0"/>
                <a:cs typeface="Arial" panose="020B0604020202090204" pitchFamily="34" charset="0"/>
              </a:rPr>
              <a:t>A</a:t>
            </a:r>
            <a:endParaRPr lang="zh-CN" altLang="en-US" sz="14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C8ACB6-484D-0DD2-3DD3-67384614ACDA}"/>
              </a:ext>
            </a:extLst>
          </p:cNvPr>
          <p:cNvSpPr txBox="1"/>
          <p:nvPr/>
        </p:nvSpPr>
        <p:spPr>
          <a:xfrm>
            <a:off x="2269781" y="119575"/>
            <a:ext cx="251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90204" pitchFamily="34" charset="0"/>
                <a:cs typeface="Arial" panose="020B0604020202090204" pitchFamily="34" charset="0"/>
              </a:rPr>
              <a:t>B</a:t>
            </a:r>
            <a:endParaRPr lang="zh-CN" altLang="en-US" sz="14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EE31EB-A300-D4A1-0FFA-182604134716}"/>
              </a:ext>
            </a:extLst>
          </p:cNvPr>
          <p:cNvSpPr txBox="1"/>
          <p:nvPr/>
        </p:nvSpPr>
        <p:spPr>
          <a:xfrm>
            <a:off x="4177360" y="119575"/>
            <a:ext cx="251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90204" pitchFamily="34" charset="0"/>
                <a:cs typeface="Arial" panose="020B0604020202090204" pitchFamily="34" charset="0"/>
              </a:rPr>
              <a:t>C</a:t>
            </a:r>
            <a:endParaRPr lang="zh-CN" altLang="en-US" sz="1400" b="1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95806E6-A6DE-8D73-20D9-91C12C203D1C}"/>
              </a:ext>
            </a:extLst>
          </p:cNvPr>
          <p:cNvSpPr txBox="1"/>
          <p:nvPr/>
        </p:nvSpPr>
        <p:spPr>
          <a:xfrm>
            <a:off x="161445" y="2522569"/>
            <a:ext cx="6535109" cy="1167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 A39,B31 and B21 antigens were successfully induced in </a:t>
            </a:r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BL21 by supplementation with 2 mM isopropyl </a:t>
            </a:r>
            <a:r>
              <a:rPr lang="el-GR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thiogalactoside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(IPTG) for 8 h.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lane selected in the red box is the purified A39 protein.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(B)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lane selected in the red box is the purified B31 protein.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(C)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lane selected in the red box is the purified B21 protein.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1D38E9B-7468-100D-23CB-BA60B57F7E1D}"/>
              </a:ext>
            </a:extLst>
          </p:cNvPr>
          <p:cNvSpPr txBox="1"/>
          <p:nvPr/>
        </p:nvSpPr>
        <p:spPr>
          <a:xfrm>
            <a:off x="472957" y="705263"/>
            <a:ext cx="500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5C3024E-74C8-874F-96DC-55DA89AD76B9}"/>
              </a:ext>
            </a:extLst>
          </p:cNvPr>
          <p:cNvSpPr txBox="1"/>
          <p:nvPr/>
        </p:nvSpPr>
        <p:spPr>
          <a:xfrm>
            <a:off x="472215" y="573888"/>
            <a:ext cx="500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ED69F1B-E805-FD90-1B22-EDEA4671777A}"/>
              </a:ext>
            </a:extLst>
          </p:cNvPr>
          <p:cNvSpPr txBox="1"/>
          <p:nvPr/>
        </p:nvSpPr>
        <p:spPr>
          <a:xfrm>
            <a:off x="416230" y="462633"/>
            <a:ext cx="600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D416FDF-2651-EC51-196A-B024E09E2390}"/>
              </a:ext>
            </a:extLst>
          </p:cNvPr>
          <p:cNvSpPr txBox="1"/>
          <p:nvPr/>
        </p:nvSpPr>
        <p:spPr>
          <a:xfrm>
            <a:off x="2362958" y="710607"/>
            <a:ext cx="500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FEFDB86-46CE-8F25-A8A5-00DF5B0F063A}"/>
              </a:ext>
            </a:extLst>
          </p:cNvPr>
          <p:cNvSpPr txBox="1"/>
          <p:nvPr/>
        </p:nvSpPr>
        <p:spPr>
          <a:xfrm>
            <a:off x="2362216" y="579232"/>
            <a:ext cx="500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091C4BF-61E3-4108-75BC-D9AAC0A36ACC}"/>
              </a:ext>
            </a:extLst>
          </p:cNvPr>
          <p:cNvSpPr txBox="1"/>
          <p:nvPr/>
        </p:nvSpPr>
        <p:spPr>
          <a:xfrm>
            <a:off x="2306231" y="467977"/>
            <a:ext cx="600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2FD8722-944C-EBEC-0699-B7B85D8095C3}"/>
              </a:ext>
            </a:extLst>
          </p:cNvPr>
          <p:cNvSpPr txBox="1"/>
          <p:nvPr/>
        </p:nvSpPr>
        <p:spPr>
          <a:xfrm>
            <a:off x="4251747" y="752930"/>
            <a:ext cx="500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71EDA00-2E82-66A5-2D02-765F899FE40D}"/>
              </a:ext>
            </a:extLst>
          </p:cNvPr>
          <p:cNvSpPr txBox="1"/>
          <p:nvPr/>
        </p:nvSpPr>
        <p:spPr>
          <a:xfrm>
            <a:off x="4251005" y="621555"/>
            <a:ext cx="500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BA43DAF-19B5-5C19-8758-6A46AA4C7761}"/>
              </a:ext>
            </a:extLst>
          </p:cNvPr>
          <p:cNvSpPr txBox="1"/>
          <p:nvPr/>
        </p:nvSpPr>
        <p:spPr>
          <a:xfrm>
            <a:off x="4195020" y="510300"/>
            <a:ext cx="600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589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>
            <a:extLst>
              <a:ext uri="{FF2B5EF4-FFF2-40B4-BE49-F238E27FC236}">
                <a16:creationId xmlns:a16="http://schemas.microsoft.com/office/drawing/2014/main" id="{A4401456-9C5D-6DCB-F717-6848BC2CC62E}"/>
              </a:ext>
            </a:extLst>
          </p:cNvPr>
          <p:cNvSpPr/>
          <p:nvPr/>
        </p:nvSpPr>
        <p:spPr>
          <a:xfrm>
            <a:off x="2086275" y="1263713"/>
            <a:ext cx="517934" cy="104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 cell</a:t>
            </a:r>
            <a:endParaRPr lang="zh-CN" altLang="en-US" sz="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47067B0C-B004-B0A1-4272-9FC6E8A57F66}"/>
              </a:ext>
            </a:extLst>
          </p:cNvPr>
          <p:cNvGrpSpPr/>
          <p:nvPr/>
        </p:nvGrpSpPr>
        <p:grpSpPr>
          <a:xfrm>
            <a:off x="1784435" y="1931783"/>
            <a:ext cx="1567336" cy="1706158"/>
            <a:chOff x="1755251" y="2885107"/>
            <a:chExt cx="1567336" cy="1706158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658A3B5E-64B8-7151-5FE8-43CFF726BB57}"/>
                </a:ext>
              </a:extLst>
            </p:cNvPr>
            <p:cNvGrpSpPr/>
            <p:nvPr/>
          </p:nvGrpSpPr>
          <p:grpSpPr>
            <a:xfrm>
              <a:off x="1755251" y="2885107"/>
              <a:ext cx="1567336" cy="1706158"/>
              <a:chOff x="1773807" y="2588383"/>
              <a:chExt cx="1567336" cy="1706158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98F55C93-77B5-7117-DA35-001B8B55868D}"/>
                  </a:ext>
                </a:extLst>
              </p:cNvPr>
              <p:cNvGrpSpPr/>
              <p:nvPr/>
            </p:nvGrpSpPr>
            <p:grpSpPr>
              <a:xfrm>
                <a:off x="1773807" y="2588383"/>
                <a:ext cx="1567336" cy="1706158"/>
                <a:chOff x="1837039" y="2588383"/>
                <a:chExt cx="1567336" cy="1706158"/>
              </a:xfrm>
            </p:grpSpPr>
            <p:pic>
              <p:nvPicPr>
                <p:cNvPr id="22" name="图片 21">
                  <a:extLst>
                    <a:ext uri="{FF2B5EF4-FFF2-40B4-BE49-F238E27FC236}">
                      <a16:creationId xmlns:a16="http://schemas.microsoft.com/office/drawing/2014/main" id="{1B2B0DA4-225E-C800-207C-01649C8E56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837039" y="2588383"/>
                  <a:ext cx="1567336" cy="1706158"/>
                </a:xfrm>
                <a:prstGeom prst="rect">
                  <a:avLst/>
                </a:prstGeom>
              </p:spPr>
            </p:pic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56C1EB47-BA1A-B746-D566-0ABC882B7E41}"/>
                    </a:ext>
                  </a:extLst>
                </p:cNvPr>
                <p:cNvSpPr/>
                <p:nvPr/>
              </p:nvSpPr>
              <p:spPr>
                <a:xfrm>
                  <a:off x="2376294" y="4053432"/>
                  <a:ext cx="643882" cy="1166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7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BV510-CD4</a:t>
                  </a:r>
                  <a:endParaRPr lang="zh-CN" altLang="en-US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BBDAC428-D67A-0A12-2B63-D7EFCC463E4E}"/>
                  </a:ext>
                </a:extLst>
              </p:cNvPr>
              <p:cNvSpPr/>
              <p:nvPr/>
            </p:nvSpPr>
            <p:spPr>
              <a:xfrm rot="16200000">
                <a:off x="1560279" y="3288713"/>
                <a:ext cx="683407" cy="457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FITC-CD8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1E64E4D9-CEDD-2F01-DD80-04356BE4371E}"/>
                </a:ext>
              </a:extLst>
            </p:cNvPr>
            <p:cNvSpPr/>
            <p:nvPr/>
          </p:nvSpPr>
          <p:spPr>
            <a:xfrm>
              <a:off x="2028109" y="2892446"/>
              <a:ext cx="1166251" cy="143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CD3 GATE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D3232FE2-8BD2-F3B4-05A7-B600ED068496}"/>
              </a:ext>
            </a:extLst>
          </p:cNvPr>
          <p:cNvGrpSpPr/>
          <p:nvPr/>
        </p:nvGrpSpPr>
        <p:grpSpPr>
          <a:xfrm>
            <a:off x="3292816" y="1939122"/>
            <a:ext cx="1567337" cy="1706158"/>
            <a:chOff x="3263632" y="2892446"/>
            <a:chExt cx="1567337" cy="1706158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7DD6665-8C2B-7931-B7A6-39FB93F23133}"/>
                </a:ext>
              </a:extLst>
            </p:cNvPr>
            <p:cNvGrpSpPr/>
            <p:nvPr/>
          </p:nvGrpSpPr>
          <p:grpSpPr>
            <a:xfrm>
              <a:off x="3263632" y="2892446"/>
              <a:ext cx="1567337" cy="1706158"/>
              <a:chOff x="3261222" y="2556549"/>
              <a:chExt cx="1567337" cy="1706158"/>
            </a:xfrm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37C2897A-12CE-ED64-0307-2A69A590DDE9}"/>
                  </a:ext>
                </a:extLst>
              </p:cNvPr>
              <p:cNvGrpSpPr/>
              <p:nvPr/>
            </p:nvGrpSpPr>
            <p:grpSpPr>
              <a:xfrm>
                <a:off x="3261222" y="2556549"/>
                <a:ext cx="1567337" cy="1706158"/>
                <a:chOff x="3261222" y="2556549"/>
                <a:chExt cx="1567337" cy="1706158"/>
              </a:xfrm>
            </p:grpSpPr>
            <p:pic>
              <p:nvPicPr>
                <p:cNvPr id="34" name="图片 33">
                  <a:extLst>
                    <a:ext uri="{FF2B5EF4-FFF2-40B4-BE49-F238E27FC236}">
                      <a16:creationId xmlns:a16="http://schemas.microsoft.com/office/drawing/2014/main" id="{9B4AE250-A7BF-B810-5CDD-741838BFD2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261222" y="2556549"/>
                  <a:ext cx="1567337" cy="1706158"/>
                </a:xfrm>
                <a:prstGeom prst="rect">
                  <a:avLst/>
                </a:prstGeom>
              </p:spPr>
            </p:pic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A4B837D2-A0D1-EF9A-621C-971B2D2FA229}"/>
                    </a:ext>
                  </a:extLst>
                </p:cNvPr>
                <p:cNvSpPr/>
                <p:nvPr/>
              </p:nvSpPr>
              <p:spPr>
                <a:xfrm>
                  <a:off x="3763621" y="4065221"/>
                  <a:ext cx="75844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7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PE-cy7-CD62L</a:t>
                  </a:r>
                  <a:endParaRPr lang="zh-CN" altLang="en-US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9" name="矩形 88">
                  <a:extLst>
                    <a:ext uri="{FF2B5EF4-FFF2-40B4-BE49-F238E27FC236}">
                      <a16:creationId xmlns:a16="http://schemas.microsoft.com/office/drawing/2014/main" id="{14DC658A-8607-8F7D-1A99-0533E23B082E}"/>
                    </a:ext>
                  </a:extLst>
                </p:cNvPr>
                <p:cNvSpPr/>
                <p:nvPr/>
              </p:nvSpPr>
              <p:spPr>
                <a:xfrm rot="16200000">
                  <a:off x="3047107" y="3301022"/>
                  <a:ext cx="683407" cy="457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7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BV605-CD44</a:t>
                  </a:r>
                  <a:endParaRPr lang="zh-CN" altLang="en-US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8EB8A681-B75A-970B-E50A-E97E094DDEEC}"/>
                  </a:ext>
                </a:extLst>
              </p:cNvPr>
              <p:cNvSpPr/>
              <p:nvPr/>
            </p:nvSpPr>
            <p:spPr>
              <a:xfrm>
                <a:off x="3835926" y="2951955"/>
                <a:ext cx="327357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zh-CN" sz="6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CM</a:t>
                </a:r>
                <a:endParaRPr lang="zh-CN" altLang="en-US" sz="60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21DBCC44-81B7-5827-502B-41F5F1A2C52E}"/>
                  </a:ext>
                </a:extLst>
              </p:cNvPr>
              <p:cNvSpPr/>
              <p:nvPr/>
            </p:nvSpPr>
            <p:spPr>
              <a:xfrm>
                <a:off x="3826237" y="3641099"/>
                <a:ext cx="437306" cy="482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zh-CN" sz="7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Naive</a:t>
                </a:r>
                <a:endParaRPr lang="zh-CN" altLang="en-US" sz="70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D62F96F5-B51D-5903-9D1D-9932B8C535E6}"/>
                  </a:ext>
                </a:extLst>
              </p:cNvPr>
              <p:cNvSpPr/>
              <p:nvPr/>
            </p:nvSpPr>
            <p:spPr>
              <a:xfrm>
                <a:off x="3599943" y="2945537"/>
                <a:ext cx="327356" cy="482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zh-CN" sz="6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</a:t>
                </a:r>
                <a:endParaRPr lang="zh-CN" altLang="en-US" sz="60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950D8382-F3E3-0419-6E66-291C984C03CB}"/>
                </a:ext>
              </a:extLst>
            </p:cNvPr>
            <p:cNvSpPr/>
            <p:nvPr/>
          </p:nvSpPr>
          <p:spPr>
            <a:xfrm>
              <a:off x="3567274" y="2902557"/>
              <a:ext cx="1166251" cy="143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CD4/CD8 GATE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87B8A36A-1A83-19D2-E839-887D90C586DE}"/>
              </a:ext>
            </a:extLst>
          </p:cNvPr>
          <p:cNvGrpSpPr/>
          <p:nvPr/>
        </p:nvGrpSpPr>
        <p:grpSpPr>
          <a:xfrm>
            <a:off x="274612" y="1925166"/>
            <a:ext cx="1603074" cy="1710844"/>
            <a:chOff x="245428" y="2878490"/>
            <a:chExt cx="1603074" cy="171084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03E4178F-6226-6A2B-EA2D-9D8BE8257187}"/>
                </a:ext>
              </a:extLst>
            </p:cNvPr>
            <p:cNvGrpSpPr/>
            <p:nvPr/>
          </p:nvGrpSpPr>
          <p:grpSpPr>
            <a:xfrm>
              <a:off x="245428" y="2878490"/>
              <a:ext cx="1603074" cy="1710844"/>
              <a:chOff x="4745186" y="2554206"/>
              <a:chExt cx="1603074" cy="1710844"/>
            </a:xfrm>
          </p:grpSpPr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4F991294-053F-EA3F-959B-5A3FDCE0D9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45186" y="2554206"/>
                <a:ext cx="1603074" cy="1710844"/>
              </a:xfrm>
              <a:prstGeom prst="rect">
                <a:avLst/>
              </a:prstGeom>
            </p:spPr>
          </p:pic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00515A4-8DF7-0D98-2055-16D8F9839E5C}"/>
                  </a:ext>
                </a:extLst>
              </p:cNvPr>
              <p:cNvSpPr/>
              <p:nvPr/>
            </p:nvSpPr>
            <p:spPr>
              <a:xfrm rot="16200000">
                <a:off x="4626167" y="3326470"/>
                <a:ext cx="495400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SSC-A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07151DB2-A054-0689-740A-0E4640E6F88B}"/>
                  </a:ext>
                </a:extLst>
              </p:cNvPr>
              <p:cNvSpPr/>
              <p:nvPr/>
            </p:nvSpPr>
            <p:spPr>
              <a:xfrm>
                <a:off x="5202591" y="4036635"/>
                <a:ext cx="885216" cy="932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BV421-Ki-67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18FAD78-F6CF-523F-4B20-BD6A5307A29B}"/>
                </a:ext>
              </a:extLst>
            </p:cNvPr>
            <p:cNvSpPr/>
            <p:nvPr/>
          </p:nvSpPr>
          <p:spPr>
            <a:xfrm>
              <a:off x="578422" y="2888528"/>
              <a:ext cx="1166251" cy="143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CD3 GATE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952E5359-0B49-835D-EC93-DD7F05AA51BA}"/>
              </a:ext>
            </a:extLst>
          </p:cNvPr>
          <p:cNvGrpSpPr/>
          <p:nvPr/>
        </p:nvGrpSpPr>
        <p:grpSpPr>
          <a:xfrm>
            <a:off x="4792238" y="1926143"/>
            <a:ext cx="1567338" cy="1706159"/>
            <a:chOff x="4792238" y="1926143"/>
            <a:chExt cx="1567338" cy="170615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B335358-FEE5-F13E-F2D9-F1C3EAD36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2238" y="1926143"/>
              <a:ext cx="1567338" cy="1706159"/>
            </a:xfrm>
            <a:prstGeom prst="rect">
              <a:avLst/>
            </a:prstGeom>
          </p:spPr>
        </p:pic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F3BEEED5-C76E-1345-FD8C-B34404B6F2AB}"/>
                </a:ext>
              </a:extLst>
            </p:cNvPr>
            <p:cNvSpPr/>
            <p:nvPr/>
          </p:nvSpPr>
          <p:spPr>
            <a:xfrm>
              <a:off x="5264992" y="3426475"/>
              <a:ext cx="857012" cy="883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AF700-CD107a</a:t>
              </a:r>
              <a:endParaRPr lang="zh-CN" alt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C5BC2CE6-4A00-1A25-1057-1BB17505D4AE}"/>
                </a:ext>
              </a:extLst>
            </p:cNvPr>
            <p:cNvSpPr/>
            <p:nvPr/>
          </p:nvSpPr>
          <p:spPr>
            <a:xfrm rot="16200000">
              <a:off x="4543986" y="2697429"/>
              <a:ext cx="747138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BV605-IFN-γ</a:t>
              </a:r>
              <a:endParaRPr lang="zh-CN" alt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C4EFF3C-AC4F-BA50-D032-982D2FD301F3}"/>
                </a:ext>
              </a:extLst>
            </p:cNvPr>
            <p:cNvSpPr/>
            <p:nvPr/>
          </p:nvSpPr>
          <p:spPr>
            <a:xfrm>
              <a:off x="5061284" y="1939122"/>
              <a:ext cx="1166251" cy="143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CD8 GATE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299C8E14-1429-C099-1568-2ACC060C9FCF}"/>
              </a:ext>
            </a:extLst>
          </p:cNvPr>
          <p:cNvGrpSpPr/>
          <p:nvPr/>
        </p:nvGrpSpPr>
        <p:grpSpPr>
          <a:xfrm>
            <a:off x="283119" y="3609104"/>
            <a:ext cx="1598683" cy="1740282"/>
            <a:chOff x="244207" y="4688892"/>
            <a:chExt cx="1598683" cy="174028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A350AA4-5F6C-6933-78B8-E3B97121F10E}"/>
                </a:ext>
              </a:extLst>
            </p:cNvPr>
            <p:cNvGrpSpPr/>
            <p:nvPr/>
          </p:nvGrpSpPr>
          <p:grpSpPr>
            <a:xfrm>
              <a:off x="244207" y="4688892"/>
              <a:ext cx="1598683" cy="1740282"/>
              <a:chOff x="1173889" y="4099779"/>
              <a:chExt cx="1598683" cy="1740282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476F38C1-E2BF-0044-BE17-A7FDD1E54B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3889" y="4099779"/>
                <a:ext cx="1598683" cy="1740282"/>
              </a:xfrm>
              <a:prstGeom prst="rect">
                <a:avLst/>
              </a:prstGeom>
            </p:spPr>
          </p:pic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FEF603AF-CE4E-166B-F157-0ABC7BEB0FE7}"/>
                  </a:ext>
                </a:extLst>
              </p:cNvPr>
              <p:cNvSpPr/>
              <p:nvPr/>
            </p:nvSpPr>
            <p:spPr>
              <a:xfrm>
                <a:off x="1732970" y="5589500"/>
                <a:ext cx="643882" cy="1166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PE-IL-17A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4F216BE6-7BEE-FE72-9BF4-467A789B8CEA}"/>
                  </a:ext>
                </a:extLst>
              </p:cNvPr>
              <p:cNvSpPr/>
              <p:nvPr/>
            </p:nvSpPr>
            <p:spPr>
              <a:xfrm rot="16200000">
                <a:off x="925285" y="4807830"/>
                <a:ext cx="760993" cy="650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PE-cy7-CD154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E986A324-7BC8-04DE-4DFF-684D0C1BC1EF}"/>
                </a:ext>
              </a:extLst>
            </p:cNvPr>
            <p:cNvSpPr/>
            <p:nvPr/>
          </p:nvSpPr>
          <p:spPr>
            <a:xfrm>
              <a:off x="578446" y="4698213"/>
              <a:ext cx="1166251" cy="143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CD4 GATE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6DD487D7-030E-78A4-63AF-358697F7EDD8}"/>
              </a:ext>
            </a:extLst>
          </p:cNvPr>
          <p:cNvGrpSpPr/>
          <p:nvPr/>
        </p:nvGrpSpPr>
        <p:grpSpPr>
          <a:xfrm>
            <a:off x="1785489" y="3615332"/>
            <a:ext cx="1567336" cy="1706158"/>
            <a:chOff x="1712529" y="4695120"/>
            <a:chExt cx="1567336" cy="1706158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E9DC3582-7408-57DC-739D-1B58DDEE7848}"/>
                </a:ext>
              </a:extLst>
            </p:cNvPr>
            <p:cNvGrpSpPr/>
            <p:nvPr/>
          </p:nvGrpSpPr>
          <p:grpSpPr>
            <a:xfrm>
              <a:off x="1712529" y="4695120"/>
              <a:ext cx="1567336" cy="1706158"/>
              <a:chOff x="2850281" y="4108091"/>
              <a:chExt cx="1567336" cy="1706158"/>
            </a:xfrm>
          </p:grpSpPr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id="{415F1BC3-2843-A596-FB65-6BB6ADA3F2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50281" y="4108091"/>
                <a:ext cx="1567336" cy="1706158"/>
              </a:xfrm>
              <a:prstGeom prst="rect">
                <a:avLst/>
              </a:prstGeom>
            </p:spPr>
          </p:pic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A1A8B9CC-21B1-B190-1214-61926AC81D5C}"/>
                  </a:ext>
                </a:extLst>
              </p:cNvPr>
              <p:cNvSpPr/>
              <p:nvPr/>
            </p:nvSpPr>
            <p:spPr>
              <a:xfrm>
                <a:off x="3380404" y="5596486"/>
                <a:ext cx="703399" cy="1027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BV605-IFN-</a:t>
                </a:r>
                <a:r>
                  <a:rPr lang="el-GR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2D4F38B3-079D-CB3D-9B91-8E28548A28B4}"/>
                  </a:ext>
                </a:extLst>
              </p:cNvPr>
              <p:cNvSpPr/>
              <p:nvPr/>
            </p:nvSpPr>
            <p:spPr>
              <a:xfrm rot="16200000">
                <a:off x="2595248" y="4816818"/>
                <a:ext cx="759607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APC-IL-4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F7209056-212D-BEB1-E9E7-038F269978AB}"/>
                </a:ext>
              </a:extLst>
            </p:cNvPr>
            <p:cNvSpPr/>
            <p:nvPr/>
          </p:nvSpPr>
          <p:spPr>
            <a:xfrm>
              <a:off x="1972321" y="4704833"/>
              <a:ext cx="1166251" cy="143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CD4 GATE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64C566F5-E388-67D6-E221-8209C966E7E3}"/>
              </a:ext>
            </a:extLst>
          </p:cNvPr>
          <p:cNvGrpSpPr/>
          <p:nvPr/>
        </p:nvGrpSpPr>
        <p:grpSpPr>
          <a:xfrm>
            <a:off x="273326" y="261981"/>
            <a:ext cx="1597392" cy="1704778"/>
            <a:chOff x="273326" y="261981"/>
            <a:chExt cx="1597392" cy="1704778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8459C268-D9C9-A9D5-406F-B67D26E492AC}"/>
                </a:ext>
              </a:extLst>
            </p:cNvPr>
            <p:cNvGrpSpPr/>
            <p:nvPr/>
          </p:nvGrpSpPr>
          <p:grpSpPr>
            <a:xfrm>
              <a:off x="273326" y="261981"/>
              <a:ext cx="1597392" cy="1704778"/>
              <a:chOff x="244142" y="1046499"/>
              <a:chExt cx="1597392" cy="1704778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12768944-4A65-3531-9DE1-6D214A3EFE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4142" y="1046499"/>
                <a:ext cx="1597392" cy="1704778"/>
              </a:xfrm>
              <a:prstGeom prst="rect">
                <a:avLst/>
              </a:prstGeom>
            </p:spPr>
          </p:pic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01F92FC2-F7C7-88BF-5BB3-347163B7C46F}"/>
                  </a:ext>
                </a:extLst>
              </p:cNvPr>
              <p:cNvSpPr/>
              <p:nvPr/>
            </p:nvSpPr>
            <p:spPr>
              <a:xfrm>
                <a:off x="886461" y="2532082"/>
                <a:ext cx="489995" cy="791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EC546B64-5C7B-D964-B126-82CBE55115FD}"/>
                  </a:ext>
                </a:extLst>
              </p:cNvPr>
              <p:cNvSpPr/>
              <p:nvPr/>
            </p:nvSpPr>
            <p:spPr>
              <a:xfrm rot="16200000">
                <a:off x="114818" y="1800322"/>
                <a:ext cx="495400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SSC-A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0010BB62-4505-28E6-360E-56F9E7CD5C6A}"/>
                </a:ext>
              </a:extLst>
            </p:cNvPr>
            <p:cNvSpPr/>
            <p:nvPr/>
          </p:nvSpPr>
          <p:spPr>
            <a:xfrm>
              <a:off x="817188" y="296460"/>
              <a:ext cx="714874" cy="695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Lymphocyte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C34E43DF-F744-FC4C-9102-E94CCAC681D8}"/>
              </a:ext>
            </a:extLst>
          </p:cNvPr>
          <p:cNvGrpSpPr/>
          <p:nvPr/>
        </p:nvGrpSpPr>
        <p:grpSpPr>
          <a:xfrm>
            <a:off x="1754425" y="262580"/>
            <a:ext cx="1598683" cy="1706157"/>
            <a:chOff x="1754425" y="262580"/>
            <a:chExt cx="1598683" cy="1706157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57FD53C7-0CBB-1D59-9E36-675485F0999D}"/>
                </a:ext>
              </a:extLst>
            </p:cNvPr>
            <p:cNvGrpSpPr/>
            <p:nvPr/>
          </p:nvGrpSpPr>
          <p:grpSpPr>
            <a:xfrm>
              <a:off x="1754425" y="262580"/>
              <a:ext cx="1598683" cy="1706157"/>
              <a:chOff x="1737867" y="1050655"/>
              <a:chExt cx="1598683" cy="1706157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EB27B439-0AEC-ECF7-32D4-70C8CB099B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37867" y="1050655"/>
                <a:ext cx="1598683" cy="1706157"/>
              </a:xfrm>
              <a:prstGeom prst="rect">
                <a:avLst/>
              </a:prstGeom>
            </p:spPr>
          </p:pic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AD885FDE-679A-92B9-26CB-C5AF951A1632}"/>
                  </a:ext>
                </a:extLst>
              </p:cNvPr>
              <p:cNvSpPr/>
              <p:nvPr/>
            </p:nvSpPr>
            <p:spPr>
              <a:xfrm>
                <a:off x="2458612" y="2536412"/>
                <a:ext cx="442093" cy="1039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C49A7979-E6E9-11A9-89FE-377CE9F7D044}"/>
                  </a:ext>
                </a:extLst>
              </p:cNvPr>
              <p:cNvSpPr/>
              <p:nvPr/>
            </p:nvSpPr>
            <p:spPr>
              <a:xfrm rot="16200000">
                <a:off x="1614162" y="1724873"/>
                <a:ext cx="495400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FSC-H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A52DD859-0559-57A5-6329-117B75FB9642}"/>
                </a:ext>
              </a:extLst>
            </p:cNvPr>
            <p:cNvSpPr/>
            <p:nvPr/>
          </p:nvSpPr>
          <p:spPr>
            <a:xfrm>
              <a:off x="2300296" y="309697"/>
              <a:ext cx="714874" cy="695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 cell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1C27CFAA-7BB6-E116-7DB6-38267EB7AF42}"/>
              </a:ext>
            </a:extLst>
          </p:cNvPr>
          <p:cNvGrpSpPr/>
          <p:nvPr/>
        </p:nvGrpSpPr>
        <p:grpSpPr>
          <a:xfrm>
            <a:off x="3249785" y="262595"/>
            <a:ext cx="1598683" cy="1706158"/>
            <a:chOff x="3249785" y="262595"/>
            <a:chExt cx="1598683" cy="170615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C6AF6689-5ECF-8E0C-BF3D-45EA497B00BA}"/>
                </a:ext>
              </a:extLst>
            </p:cNvPr>
            <p:cNvGrpSpPr/>
            <p:nvPr/>
          </p:nvGrpSpPr>
          <p:grpSpPr>
            <a:xfrm>
              <a:off x="3249785" y="262595"/>
              <a:ext cx="1598683" cy="1706158"/>
              <a:chOff x="3222032" y="1049275"/>
              <a:chExt cx="1598683" cy="1706158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D10BCD98-3857-5A1C-754C-A676CFC487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22032" y="1049275"/>
                <a:ext cx="1598683" cy="1706158"/>
              </a:xfrm>
              <a:prstGeom prst="rect">
                <a:avLst/>
              </a:prstGeom>
            </p:spPr>
          </p:pic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2C89119C-5793-1AC7-D124-46E4CC8DCE93}"/>
                  </a:ext>
                </a:extLst>
              </p:cNvPr>
              <p:cNvSpPr/>
              <p:nvPr/>
            </p:nvSpPr>
            <p:spPr>
              <a:xfrm>
                <a:off x="3794139" y="2518689"/>
                <a:ext cx="682750" cy="1126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Live/Dead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40938D0F-2265-3695-FCB5-012A4C59359B}"/>
                  </a:ext>
                </a:extLst>
              </p:cNvPr>
              <p:cNvSpPr/>
              <p:nvPr/>
            </p:nvSpPr>
            <p:spPr>
              <a:xfrm rot="16200000">
                <a:off x="3093792" y="1800322"/>
                <a:ext cx="495400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SSC-A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B14903D9-9F6D-AD7C-D7E8-5827A9508068}"/>
                </a:ext>
              </a:extLst>
            </p:cNvPr>
            <p:cNvSpPr/>
            <p:nvPr/>
          </p:nvSpPr>
          <p:spPr>
            <a:xfrm>
              <a:off x="3761149" y="309697"/>
              <a:ext cx="714874" cy="695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Live cell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CCB0C282-740F-D39C-1FA3-6EC79C31126B}"/>
              </a:ext>
            </a:extLst>
          </p:cNvPr>
          <p:cNvGrpSpPr/>
          <p:nvPr/>
        </p:nvGrpSpPr>
        <p:grpSpPr>
          <a:xfrm>
            <a:off x="4776566" y="276656"/>
            <a:ext cx="1598683" cy="1706158"/>
            <a:chOff x="4776566" y="276656"/>
            <a:chExt cx="1598683" cy="170615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C1E00921-02E3-D560-52D2-16D5CD942341}"/>
                </a:ext>
              </a:extLst>
            </p:cNvPr>
            <p:cNvGrpSpPr/>
            <p:nvPr/>
          </p:nvGrpSpPr>
          <p:grpSpPr>
            <a:xfrm>
              <a:off x="4776566" y="276656"/>
              <a:ext cx="1598683" cy="1706158"/>
              <a:chOff x="4747382" y="1061174"/>
              <a:chExt cx="1598683" cy="1706158"/>
            </a:xfrm>
          </p:grpSpPr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BA2DA0A0-4359-7DB3-DB3F-B38DC09F27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47382" y="1061174"/>
                <a:ext cx="1598683" cy="1706158"/>
              </a:xfrm>
              <a:prstGeom prst="rect">
                <a:avLst/>
              </a:prstGeom>
            </p:spPr>
          </p:pic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066071E6-D43F-7BE1-7BB2-72341A629D0D}"/>
                  </a:ext>
                </a:extLst>
              </p:cNvPr>
              <p:cNvSpPr/>
              <p:nvPr/>
            </p:nvSpPr>
            <p:spPr>
              <a:xfrm>
                <a:off x="5091208" y="2527858"/>
                <a:ext cx="1159677" cy="1353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PerCP-Cy5.5-CD3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3ECEBD15-2665-94D3-1B62-11A4E62F63E4}"/>
                  </a:ext>
                </a:extLst>
              </p:cNvPr>
              <p:cNvSpPr/>
              <p:nvPr/>
            </p:nvSpPr>
            <p:spPr>
              <a:xfrm rot="16200000">
                <a:off x="4617900" y="1800322"/>
                <a:ext cx="495400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SSC-A</a:t>
                </a:r>
                <a:endParaRPr lang="zh-CN" altLang="en-US" sz="7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22DF7FDD-4FA4-A69F-0945-E6BEADACCA38}"/>
                </a:ext>
              </a:extLst>
            </p:cNvPr>
            <p:cNvSpPr/>
            <p:nvPr/>
          </p:nvSpPr>
          <p:spPr>
            <a:xfrm>
              <a:off x="5325938" y="331239"/>
              <a:ext cx="714874" cy="695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CD3</a:t>
              </a:r>
              <a:endParaRPr lang="zh-CN" altLang="en-US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74A42138-2AB5-7053-704E-E863D5FE66BB}"/>
              </a:ext>
            </a:extLst>
          </p:cNvPr>
          <p:cNvSpPr txBox="1"/>
          <p:nvPr/>
        </p:nvSpPr>
        <p:spPr>
          <a:xfrm>
            <a:off x="182880" y="5427233"/>
            <a:ext cx="65514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  The gating strategy of T-cell subsets in splenic lymphocytes was analyzed by flow cytometry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Lymphocytes isolated from the spleens of treated mice were stained with anti-CD3, anti-CD4, anti-CD8, anti-IFN-γ, anti-IL-4, anti-IL-17A, anti-CD154 and anti-CD107a to assess the response to multifunctional cellular immunity, with additional analysis of memory T cell profiles with anti-CD44 and anti-CD62L.</a:t>
            </a:r>
          </a:p>
          <a:p>
            <a:pPr algn="just"/>
            <a:r>
              <a:rPr lang="en-US" altLang="zh-CN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1259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>
            <a:extLst>
              <a:ext uri="{FF2B5EF4-FFF2-40B4-BE49-F238E27FC236}">
                <a16:creationId xmlns:a16="http://schemas.microsoft.com/office/drawing/2014/main" id="{5F6B04E9-5EB7-F90C-829D-FFE70888F978}"/>
              </a:ext>
            </a:extLst>
          </p:cNvPr>
          <p:cNvSpPr txBox="1"/>
          <p:nvPr/>
        </p:nvSpPr>
        <p:spPr>
          <a:xfrm>
            <a:off x="128865" y="3918332"/>
            <a:ext cx="657828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 S4 The frequency of T-cell subsets in splenocytes was assessed by flow cytometry.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Four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weeks after immunization, spleen lymphocytes isolated from vaccine and control mice were stimulated in vitro with the fusion protein for 16 hours. Representative dot plots are shown for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(A)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 CD4+IL-4+ cells in splenocytes after two weeks of immunization 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(B)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% CD4+ IFN-</a:t>
            </a:r>
            <a:r>
              <a:rPr lang="el-GR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γ+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cells, 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(C)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% CD4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IL-4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baseline="300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cells ,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2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 IL-17A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cells in CD4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 cell subset, 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(E)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% CD154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cells in CD4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 cell subset, 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(F)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 IFN-γ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cells in CD8+ T cell subset, 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(G)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% CD107a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cells in CD8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 cell subset, 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(H)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% IFN-γ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CD107a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cells in CD8</a:t>
            </a:r>
            <a:r>
              <a:rPr lang="en-US" altLang="zh-CN" sz="12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 cell subset. Data were shown as mean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SD, n=5. Statistical analyses were performed by the method of one-way ANOVA (*, </a:t>
            </a:r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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0.05, **, </a:t>
            </a:r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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0.01, ***, </a:t>
            </a:r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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0.001, ****, </a:t>
            </a:r>
            <a:r>
              <a:rPr lang="en-US" altLang="zh-CN" sz="12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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0.0001).</a:t>
            </a:r>
            <a:endParaRPr lang="zh-CN" altLang="zh-CN" sz="12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2B7A9A7-5230-6BA3-C96D-3D99DDE7DA6D}"/>
              </a:ext>
            </a:extLst>
          </p:cNvPr>
          <p:cNvSpPr txBox="1"/>
          <p:nvPr/>
        </p:nvSpPr>
        <p:spPr>
          <a:xfrm>
            <a:off x="116464" y="269459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B941007-4E76-1791-465E-F8BFC6CAD282}"/>
              </a:ext>
            </a:extLst>
          </p:cNvPr>
          <p:cNvSpPr txBox="1"/>
          <p:nvPr/>
        </p:nvSpPr>
        <p:spPr>
          <a:xfrm>
            <a:off x="1642628" y="269459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C211ED-45B9-EA87-5328-511989E80935}"/>
              </a:ext>
            </a:extLst>
          </p:cNvPr>
          <p:cNvSpPr txBox="1"/>
          <p:nvPr/>
        </p:nvSpPr>
        <p:spPr>
          <a:xfrm>
            <a:off x="3262996" y="269459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1AF2E9D-54F7-129B-8A9A-170BE900D287}"/>
              </a:ext>
            </a:extLst>
          </p:cNvPr>
          <p:cNvSpPr txBox="1"/>
          <p:nvPr/>
        </p:nvSpPr>
        <p:spPr>
          <a:xfrm>
            <a:off x="3246791" y="1940006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991BE6C-67E4-23D0-F3ED-AA5CA765D074}"/>
              </a:ext>
            </a:extLst>
          </p:cNvPr>
          <p:cNvSpPr txBox="1"/>
          <p:nvPr/>
        </p:nvSpPr>
        <p:spPr>
          <a:xfrm>
            <a:off x="1653048" y="194000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703C919-F917-3922-BB47-0BFECDA6ADDE}"/>
              </a:ext>
            </a:extLst>
          </p:cNvPr>
          <p:cNvSpPr txBox="1"/>
          <p:nvPr/>
        </p:nvSpPr>
        <p:spPr>
          <a:xfrm>
            <a:off x="4883364" y="194000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1324E3E-282E-D31F-AEA8-D2667EF53CE9}"/>
              </a:ext>
            </a:extLst>
          </p:cNvPr>
          <p:cNvSpPr txBox="1"/>
          <p:nvPr/>
        </p:nvSpPr>
        <p:spPr>
          <a:xfrm>
            <a:off x="116464" y="1940006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72CEADE-D492-9508-C2C1-87FE9CC0035D}"/>
              </a:ext>
            </a:extLst>
          </p:cNvPr>
          <p:cNvSpPr txBox="1"/>
          <p:nvPr/>
        </p:nvSpPr>
        <p:spPr>
          <a:xfrm>
            <a:off x="4883364" y="272782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7B8E9FC9-402F-49CE-2492-6E3F5BE0AF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462017"/>
              </p:ext>
            </p:extLst>
          </p:nvPr>
        </p:nvGraphicFramePr>
        <p:xfrm>
          <a:off x="0" y="206161"/>
          <a:ext cx="6707151" cy="3467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8846202" imgH="4571920" progId="Prism9.Document">
                  <p:embed/>
                </p:oleObj>
              </mc:Choice>
              <mc:Fallback>
                <p:oleObj name="Prism 9" r:id="rId2" imgW="8846202" imgH="4571920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06161"/>
                        <a:ext cx="6707151" cy="3467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C4E7F7C-1A92-5BAE-D7B1-B711500453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16378"/>
              </p:ext>
            </p:extLst>
          </p:nvPr>
        </p:nvGraphicFramePr>
        <p:xfrm>
          <a:off x="116464" y="349337"/>
          <a:ext cx="1573138" cy="1590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3275891" imgH="3313022" progId="Prism9.Document">
                  <p:embed/>
                </p:oleObj>
              </mc:Choice>
              <mc:Fallback>
                <p:oleObj name="Prism 9" r:id="rId4" imgW="3275891" imgH="3313022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6464" y="349337"/>
                        <a:ext cx="1573138" cy="1590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6705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2102</TotalTime>
  <Words>475</Words>
  <Application>Microsoft Office PowerPoint</Application>
  <PresentationFormat>A4 纸张(210x297 毫米)</PresentationFormat>
  <Paragraphs>63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主题​​</vt:lpstr>
      <vt:lpstr>Prism 9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翁 术锋</dc:creator>
  <cp:lastModifiedBy>翁 术锋</cp:lastModifiedBy>
  <cp:revision>40</cp:revision>
  <dcterms:created xsi:type="dcterms:W3CDTF">2022-05-12T09:20:05Z</dcterms:created>
  <dcterms:modified xsi:type="dcterms:W3CDTF">2022-06-27T05:41:37Z</dcterms:modified>
</cp:coreProperties>
</file>