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771" r:id="rId2"/>
    <p:sldId id="256" r:id="rId3"/>
    <p:sldId id="258" r:id="rId4"/>
    <p:sldId id="260" r:id="rId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5720F-CEF7-4916-BA02-7F856BCDD981}" v="38" dt="2022-05-07T11:59:55.0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32" autoAdjust="0"/>
    <p:restoredTop sz="95504" autoAdjust="0"/>
  </p:normalViewPr>
  <p:slideViewPr>
    <p:cSldViewPr snapToGrid="0">
      <p:cViewPr varScale="1">
        <p:scale>
          <a:sx n="58" d="100"/>
          <a:sy n="58" d="100"/>
        </p:scale>
        <p:origin x="48" y="441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c1e15f6f061cc32/&#12489;&#12461;&#12517;&#12513;&#12531;&#12488;/RT-PCR/16sRNA%20patients1%2020200926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/>
            </a:solidFill>
            <a:ln w="2540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2F-4B00-8E0C-C21B518B2EA6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2F-4B00-8E0C-C21B518B2EA6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2F-4B00-8E0C-C21B518B2EA6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2F-4B00-8E0C-C21B518B2EA6}"/>
              </c:ext>
            </c:extLst>
          </c:dPt>
          <c:errBars>
            <c:errBarType val="plus"/>
            <c:errValType val="cust"/>
            <c:noEndCap val="0"/>
            <c:plus>
              <c:numRef>
                <c:f>'[16sRNA patients1 20200926.xls]追加症例発現まとめ'!$BL$4:$BL$11</c:f>
                <c:numCache>
                  <c:formatCode>General</c:formatCode>
                  <c:ptCount val="8"/>
                  <c:pt idx="0">
                    <c:v>0.75349373243767892</c:v>
                  </c:pt>
                  <c:pt idx="1">
                    <c:v>0.26482982244585151</c:v>
                  </c:pt>
                  <c:pt idx="2">
                    <c:v>0.44470415198163443</c:v>
                  </c:pt>
                  <c:pt idx="3">
                    <c:v>0.29780349902419856</c:v>
                  </c:pt>
                  <c:pt idx="4">
                    <c:v>0.18615169498740242</c:v>
                  </c:pt>
                  <c:pt idx="5">
                    <c:v>0.16027551559088837</c:v>
                  </c:pt>
                  <c:pt idx="6">
                    <c:v>0.55377516794610493</c:v>
                  </c:pt>
                  <c:pt idx="7">
                    <c:v>0.32282208755537983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254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multiLvlStrRef>
              <c:f>'[16sRNA patients1 20200926.xls]追加症例発現まとめ'!$DM$32:$DN$39</c:f>
              <c:multiLvlStrCache>
                <c:ptCount val="8"/>
                <c:lvl>
                  <c:pt idx="0">
                    <c:v>CC</c:v>
                  </c:pt>
                  <c:pt idx="1">
                    <c:v>healty</c:v>
                  </c:pt>
                  <c:pt idx="2">
                    <c:v>CC</c:v>
                  </c:pt>
                  <c:pt idx="3">
                    <c:v>healty</c:v>
                  </c:pt>
                  <c:pt idx="4">
                    <c:v>CC</c:v>
                  </c:pt>
                  <c:pt idx="5">
                    <c:v>healty</c:v>
                  </c:pt>
                  <c:pt idx="6">
                    <c:v>CC</c:v>
                  </c:pt>
                  <c:pt idx="7">
                    <c:v>healty</c:v>
                  </c:pt>
                </c:lvl>
                <c:lvl>
                  <c:pt idx="0">
                    <c:v>TI</c:v>
                  </c:pt>
                  <c:pt idx="2">
                    <c:v>Cec</c:v>
                  </c:pt>
                  <c:pt idx="4">
                    <c:v>Sig</c:v>
                  </c:pt>
                  <c:pt idx="6">
                    <c:v>Rec</c:v>
                  </c:pt>
                </c:lvl>
              </c:multiLvlStrCache>
            </c:multiLvlStrRef>
          </c:cat>
          <c:val>
            <c:numRef>
              <c:f>'[16sRNA patients1 20200926.xls]追加症例発現まとめ'!$DO$32:$DO$39</c:f>
              <c:numCache>
                <c:formatCode>General</c:formatCode>
                <c:ptCount val="8"/>
                <c:pt idx="0">
                  <c:v>2.9239304137733271</c:v>
                </c:pt>
                <c:pt idx="1">
                  <c:v>1.581257779371406</c:v>
                </c:pt>
                <c:pt idx="2">
                  <c:v>1.6338501811840878</c:v>
                </c:pt>
                <c:pt idx="3">
                  <c:v>0.96289140541941032</c:v>
                </c:pt>
                <c:pt idx="4">
                  <c:v>1.200833214958219</c:v>
                </c:pt>
                <c:pt idx="5">
                  <c:v>0.76547855935798959</c:v>
                </c:pt>
                <c:pt idx="6">
                  <c:v>2.0181490000000002</c:v>
                </c:pt>
                <c:pt idx="7">
                  <c:v>1.00448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2F-4B00-8E0C-C21B518B2E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219347928"/>
        <c:axId val="1219348584"/>
      </c:barChart>
      <c:catAx>
        <c:axId val="1219347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219348584"/>
        <c:crosses val="autoZero"/>
        <c:auto val="1"/>
        <c:lblAlgn val="ctr"/>
        <c:lblOffset val="100"/>
        <c:noMultiLvlLbl val="0"/>
      </c:catAx>
      <c:valAx>
        <c:axId val="1219348584"/>
        <c:scaling>
          <c:orientation val="minMax"/>
          <c:max val="3.7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2193479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78318-0ACF-43AD-BF4B-F82E78684CA4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744AA-D028-421A-9055-B24977536E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517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744AA-D028-421A-9055-B24977536E4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54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83D090-0255-467D-8ED3-9AB51751FA1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4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744AA-D028-421A-9055-B24977536E4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631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744AA-D028-421A-9055-B24977536E4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45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11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3026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832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080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203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027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16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5844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289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8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33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911AF-A5F3-45F4-BB19-B663661A78C0}" type="datetimeFigureOut">
              <a:rPr kumimoji="1" lang="ja-JP" altLang="en-US" smtClean="0"/>
              <a:t>2022/7/3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D993-0614-4AF1-889A-25B1FEDBC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2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26">
            <a:extLst>
              <a:ext uri="{FF2B5EF4-FFF2-40B4-BE49-F238E27FC236}">
                <a16:creationId xmlns:a16="http://schemas.microsoft.com/office/drawing/2014/main" id="{7E5AAE41-EA82-4F40-BC8F-739FAB7378C2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193433" y="143381"/>
            <a:ext cx="3910734" cy="50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noAutofit/>
          </a:bodyPr>
          <a:lstStyle>
            <a:lvl1pPr marL="342900" indent="-342900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110000"/>
              <a:buChar char="•"/>
              <a:defRPr sz="3000" b="1">
                <a:solidFill>
                  <a:srgbClr val="003CB3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70000"/>
              <a:buFont typeface="Wingdings 2" panose="05020102010507070707" pitchFamily="18" charset="2"/>
              <a:buChar char="¡"/>
              <a:defRPr sz="2800" b="1">
                <a:solidFill>
                  <a:srgbClr val="003CB3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Char char="•"/>
              <a:defRPr sz="2400" b="1">
                <a:solidFill>
                  <a:srgbClr val="003CB3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Char char="–"/>
              <a:defRPr sz="2000" b="1">
                <a:solidFill>
                  <a:srgbClr val="003CB3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Char char="»"/>
              <a:defRPr sz="2000" b="1">
                <a:solidFill>
                  <a:srgbClr val="003CB3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Char char="»"/>
              <a:defRPr sz="2000" b="1">
                <a:solidFill>
                  <a:srgbClr val="003CB3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Char char="»"/>
              <a:defRPr sz="2000" b="1">
                <a:solidFill>
                  <a:srgbClr val="003CB3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Char char="»"/>
              <a:defRPr sz="2000" b="1">
                <a:solidFill>
                  <a:srgbClr val="003CB3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Char char="»"/>
              <a:defRPr sz="2000" b="1">
                <a:solidFill>
                  <a:srgbClr val="003CB3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Supplemental Fig. 1</a:t>
            </a:r>
            <a:endParaRPr lang="ja-JP" altLang="en-US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AC5662-D411-4D3F-8841-791DEFA9A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097" y="644627"/>
            <a:ext cx="6413183" cy="62459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026">
            <a:extLst>
              <a:ext uri="{FF2B5EF4-FFF2-40B4-BE49-F238E27FC236}">
                <a16:creationId xmlns:a16="http://schemas.microsoft.com/office/drawing/2014/main" id="{FF074425-2BD8-41EF-B772-828F7D6B1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432" y="143381"/>
            <a:ext cx="4193741" cy="50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lIns="45720" tIns="45720" rIns="45720" bIns="45720" rtlCol="0">
            <a:noAutofit/>
          </a:bodyPr>
          <a:lstStyle>
            <a:lvl1pPr marL="342900" indent="-342900" algn="ctr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110000"/>
              <a:buFont typeface="Arial" panose="020B0604020202020204" pitchFamily="34" charset="0"/>
              <a:buChar char="•"/>
              <a:defRPr kumimoji="1" sz="3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ctr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70000"/>
              <a:buFont typeface="Wingdings 2" panose="05020102010507070707" pitchFamily="18" charset="2"/>
              <a:buChar char="¡"/>
              <a:defRPr kumimoji="1" sz="28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ctr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•"/>
              <a:defRPr kumimoji="1" sz="24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ctr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–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ctr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ctr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ctr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ctr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ctr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Supplemental Fig. 2</a:t>
            </a:r>
            <a:endParaRPr lang="ja-JP" altLang="en-US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06F947DE-0949-4E28-89A9-F6BA0E11BCF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30214" y="3370273"/>
            <a:ext cx="37223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mRNA expression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β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actin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49EFF1C-4479-2284-5857-49042FDEB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63" y="1230896"/>
            <a:ext cx="8477180" cy="482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8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531781-9CEA-4C45-807A-0C7E415D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78" y="1271013"/>
            <a:ext cx="1875126" cy="537367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TRPV4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3CF9B3A9-F209-4147-9246-8F71CEE06756}"/>
              </a:ext>
            </a:extLst>
          </p:cNvPr>
          <p:cNvSpPr txBox="1">
            <a:spLocks/>
          </p:cNvSpPr>
          <p:nvPr/>
        </p:nvSpPr>
        <p:spPr>
          <a:xfrm>
            <a:off x="581172" y="2514245"/>
            <a:ext cx="1662831" cy="53736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altLang="ja-JP" sz="3300" dirty="0">
                <a:solidFill>
                  <a:prstClr val="black"/>
                </a:solidFill>
                <a:latin typeface="Arial" panose="020B0604020202020204" pitchFamily="34" charset="0"/>
                <a:ea typeface="游ゴシック Light" panose="020B0300000000000000" pitchFamily="50" charset="-128"/>
                <a:cs typeface="Arial" panose="020B0604020202020204" pitchFamily="34" charset="0"/>
              </a:rPr>
              <a:t>TNF-</a:t>
            </a:r>
            <a:r>
              <a:rPr lang="en-US" altLang="ja-JP" sz="3600" b="1" dirty="0">
                <a:solidFill>
                  <a:schemeClr val="tx1"/>
                </a:solidFill>
                <a:latin typeface="Symbol" panose="05050102010706020507" pitchFamily="18" charset="2"/>
                <a:ea typeface="Meiryo UI" panose="020B0604030504040204" pitchFamily="50" charset="-128"/>
              </a:rPr>
              <a:t>a</a:t>
            </a:r>
            <a:r>
              <a:rPr lang="en-US" altLang="ja-JP" sz="3300" dirty="0">
                <a:solidFill>
                  <a:prstClr val="black"/>
                </a:solidFill>
                <a:latin typeface="Arial" panose="020B0604020202020204" pitchFamily="34" charset="0"/>
                <a:ea typeface="游ゴシック Light" panose="020B0300000000000000" pitchFamily="50" charset="-128"/>
                <a:cs typeface="Arial" panose="020B0604020202020204" pitchFamily="34" charset="0"/>
              </a:rPr>
              <a:t>R2</a:t>
            </a:r>
            <a:endParaRPr lang="ja-JP" altLang="en-US" sz="3300" dirty="0">
              <a:solidFill>
                <a:prstClr val="black"/>
              </a:solidFill>
              <a:latin typeface="Arial" panose="020B0604020202020204" pitchFamily="34" charset="0"/>
              <a:ea typeface="游ゴシック Light" panose="020B03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4430800-0C30-4C82-9A70-4A38BA6EDAE3}"/>
              </a:ext>
            </a:extLst>
          </p:cNvPr>
          <p:cNvSpPr txBox="1">
            <a:spLocks/>
          </p:cNvSpPr>
          <p:nvPr/>
        </p:nvSpPr>
        <p:spPr>
          <a:xfrm>
            <a:off x="628650" y="3916815"/>
            <a:ext cx="1662831" cy="53736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altLang="ja-JP" sz="3300" dirty="0">
                <a:solidFill>
                  <a:prstClr val="black"/>
                </a:solidFill>
                <a:latin typeface="Symbol" panose="05050102010706020507" pitchFamily="18" charset="2"/>
                <a:ea typeface="游ゴシック Light" panose="020B0300000000000000" pitchFamily="50" charset="-128"/>
                <a:cs typeface="Arial" panose="020B0604020202020204" pitchFamily="34" charset="0"/>
              </a:rPr>
              <a:t>b</a:t>
            </a:r>
            <a:r>
              <a:rPr lang="en-US" altLang="ja-JP" sz="3300" dirty="0">
                <a:solidFill>
                  <a:prstClr val="black"/>
                </a:solidFill>
                <a:latin typeface="Arial" panose="020B0604020202020204" pitchFamily="34" charset="0"/>
                <a:ea typeface="游ゴシック Light" panose="020B0300000000000000" pitchFamily="50" charset="-128"/>
                <a:cs typeface="Arial" panose="020B0604020202020204" pitchFamily="34" charset="0"/>
              </a:rPr>
              <a:t>-actin</a:t>
            </a:r>
            <a:endParaRPr lang="ja-JP" altLang="en-US" sz="3300" dirty="0">
              <a:solidFill>
                <a:prstClr val="black"/>
              </a:solidFill>
              <a:latin typeface="Arial" panose="020B0604020202020204" pitchFamily="34" charset="0"/>
              <a:ea typeface="游ゴシック Light" panose="020B03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735C90E3-50C5-49B0-91C7-DD1C8FEB0CE2}"/>
              </a:ext>
            </a:extLst>
          </p:cNvPr>
          <p:cNvSpPr txBox="1">
            <a:spLocks/>
          </p:cNvSpPr>
          <p:nvPr/>
        </p:nvSpPr>
        <p:spPr>
          <a:xfrm>
            <a:off x="913521" y="5160048"/>
            <a:ext cx="837907" cy="53736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altLang="ja-JP" sz="3300" dirty="0">
                <a:solidFill>
                  <a:prstClr val="black"/>
                </a:solidFill>
                <a:latin typeface="Arial" panose="020B0604020202020204" pitchFamily="34" charset="0"/>
                <a:ea typeface="游ゴシック Light" panose="020B0300000000000000" pitchFamily="50" charset="-128"/>
                <a:cs typeface="Arial" panose="020B0604020202020204" pitchFamily="34" charset="0"/>
              </a:rPr>
              <a:t>SN</a:t>
            </a:r>
            <a:endParaRPr lang="ja-JP" altLang="en-US" sz="3300" dirty="0">
              <a:solidFill>
                <a:prstClr val="black"/>
              </a:solidFill>
              <a:latin typeface="Arial" panose="020B0604020202020204" pitchFamily="34" charset="0"/>
              <a:ea typeface="游ゴシック Light" panose="020B03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3" name="Rectangle 1026">
            <a:extLst>
              <a:ext uri="{FF2B5EF4-FFF2-40B4-BE49-F238E27FC236}">
                <a16:creationId xmlns:a16="http://schemas.microsoft.com/office/drawing/2014/main" id="{1719471F-8914-49F9-B526-F8B571484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432" y="143381"/>
            <a:ext cx="4333779" cy="50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lIns="45720" tIns="45720" rIns="45720" bIns="45720" rtlCol="0">
            <a:noAutofit/>
          </a:bodyPr>
          <a:lstStyle>
            <a:lvl1pPr marL="342900" indent="-3429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110000"/>
              <a:buFont typeface="Arial" panose="020B0604020202020204" pitchFamily="34" charset="0"/>
              <a:buChar char="•"/>
              <a:defRPr kumimoji="1" sz="3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70000"/>
              <a:buFont typeface="Wingdings 2" panose="05020102010507070707" pitchFamily="18" charset="2"/>
              <a:buChar char="¡"/>
              <a:defRPr kumimoji="1" sz="28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•"/>
              <a:defRPr kumimoji="1" sz="24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–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Supplemental Fig. 3</a:t>
            </a:r>
            <a:endParaRPr lang="ja-JP" altLang="en-US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37C4D34-0634-5314-EDD3-9DC5A4F96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321" y="917630"/>
            <a:ext cx="4474852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0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E217610C-66EE-4170-9683-79386A6CE91B}"/>
              </a:ext>
            </a:extLst>
          </p:cNvPr>
          <p:cNvGraphicFramePr>
            <a:graphicFrameLocks/>
          </p:cNvGraphicFramePr>
          <p:nvPr/>
        </p:nvGraphicFramePr>
        <p:xfrm>
          <a:off x="675250" y="1131094"/>
          <a:ext cx="7840100" cy="4405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タイトル 1">
            <a:extLst>
              <a:ext uri="{FF2B5EF4-FFF2-40B4-BE49-F238E27FC236}">
                <a16:creationId xmlns:a16="http://schemas.microsoft.com/office/drawing/2014/main" id="{965FDF74-9AF6-419F-830D-DD55FE081921}"/>
              </a:ext>
            </a:extLst>
          </p:cNvPr>
          <p:cNvSpPr txBox="1">
            <a:spLocks/>
          </p:cNvSpPr>
          <p:nvPr/>
        </p:nvSpPr>
        <p:spPr>
          <a:xfrm>
            <a:off x="7018397" y="2125266"/>
            <a:ext cx="361866" cy="305769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altLang="ja-JP" sz="3000" b="1" dirty="0">
                <a:solidFill>
                  <a:prstClr val="black"/>
                </a:solidFill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#</a:t>
            </a:r>
            <a:endParaRPr lang="ja-JP" altLang="en-US" sz="3000" b="1" dirty="0">
              <a:solidFill>
                <a:prstClr val="black"/>
              </a:solidFill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7" name="Rectangle 1026">
            <a:extLst>
              <a:ext uri="{FF2B5EF4-FFF2-40B4-BE49-F238E27FC236}">
                <a16:creationId xmlns:a16="http://schemas.microsoft.com/office/drawing/2014/main" id="{F9B22EC2-2482-4B47-BC88-3A3A8B1EC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433" y="143381"/>
            <a:ext cx="4252107" cy="50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lIns="45720" tIns="45720" rIns="45720" bIns="45720" rtlCol="0">
            <a:noAutofit/>
          </a:bodyPr>
          <a:lstStyle>
            <a:lvl1pPr marL="342900" indent="-3429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110000"/>
              <a:buFont typeface="Arial" panose="020B0604020202020204" pitchFamily="34" charset="0"/>
              <a:buChar char="•"/>
              <a:defRPr kumimoji="1" sz="3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SzPct val="70000"/>
              <a:buFont typeface="Wingdings 2" panose="05020102010507070707" pitchFamily="18" charset="2"/>
              <a:buChar char="¡"/>
              <a:defRPr kumimoji="1" sz="28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•"/>
              <a:defRPr kumimoji="1" sz="24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–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95000"/>
              </a:lnSpc>
              <a:spcBef>
                <a:spcPct val="15000"/>
              </a:spcBef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685800" rtl="0" eaLnBrk="0" fontAlgn="base" latinLnBrk="0" hangingPunct="0">
              <a:lnSpc>
                <a:spcPct val="95000"/>
              </a:lnSpc>
              <a:spcBef>
                <a:spcPct val="15000"/>
              </a:spcBef>
              <a:spcAft>
                <a:spcPct val="0"/>
              </a:spcAft>
              <a:buClr>
                <a:srgbClr val="186A5C"/>
              </a:buClr>
              <a:buFont typeface="Arial" panose="020B0604020202020204" pitchFamily="34" charset="0"/>
              <a:buChar char="»"/>
              <a:defRPr kumimoji="1" sz="2000" b="1" kern="1200">
                <a:solidFill>
                  <a:srgbClr val="003CB3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Supplemental Fig. 4</a:t>
            </a:r>
            <a:endParaRPr lang="ja-JP" altLang="en-US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6099E25E-ABBA-4FB0-A6BD-7E483C6319B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520434" y="3228945"/>
            <a:ext cx="22791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TRPV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</a:rPr>
              <a:t>4 /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β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actin</a:t>
            </a:r>
          </a:p>
        </p:txBody>
      </p:sp>
    </p:spTree>
    <p:extLst>
      <p:ext uri="{BB962C8B-B14F-4D97-AF65-F5344CB8AC3E}">
        <p14:creationId xmlns:p14="http://schemas.microsoft.com/office/powerpoint/2010/main" val="3665378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10888</TotalTime>
  <Words>36</Words>
  <Application>Microsoft Office PowerPoint</Application>
  <PresentationFormat>画面に合わせる (4:3)</PresentationFormat>
  <Paragraphs>15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Meiryo UI</vt:lpstr>
      <vt:lpstr>游ゴシック</vt:lpstr>
      <vt:lpstr>Arial</vt:lpstr>
      <vt:lpstr>Calibri</vt:lpstr>
      <vt:lpstr>Calibri Light</vt:lpstr>
      <vt:lpstr>Symbol</vt:lpstr>
      <vt:lpstr>Times New Roman</vt:lpstr>
      <vt:lpstr>Office テーマ</vt:lpstr>
      <vt:lpstr>PowerPoint プレゼンテーション</vt:lpstr>
      <vt:lpstr>PowerPoint プレゼンテーション</vt:lpstr>
      <vt:lpstr>TRPV4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三原 弘</dc:creator>
  <cp:lastModifiedBy>三原 弘</cp:lastModifiedBy>
  <cp:revision>52</cp:revision>
  <dcterms:created xsi:type="dcterms:W3CDTF">2018-06-10T09:48:18Z</dcterms:created>
  <dcterms:modified xsi:type="dcterms:W3CDTF">2022-07-08T02:17:03Z</dcterms:modified>
</cp:coreProperties>
</file>