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60" r:id="rId2"/>
    <p:sldId id="263" r:id="rId3"/>
    <p:sldId id="267" r:id="rId4"/>
    <p:sldId id="268" r:id="rId5"/>
    <p:sldId id="266" r:id="rId6"/>
    <p:sldId id="272" r:id="rId7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85"/>
    <p:restoredTop sz="94640"/>
  </p:normalViewPr>
  <p:slideViewPr>
    <p:cSldViewPr snapToGrid="0" snapToObjects="1">
      <p:cViewPr>
        <p:scale>
          <a:sx n="100" d="100"/>
          <a:sy n="100" d="100"/>
        </p:scale>
        <p:origin x="2624" y="-2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58627B-81AD-E748-AEA2-B870004BAF2C}" type="datetimeFigureOut">
              <a:rPr lang="en-US" smtClean="0"/>
              <a:t>7/15/22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FED4B-82EF-834C-A01C-FF69350EA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445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FED4B-82EF-834C-A01C-FF69350EAEF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76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FED4B-82EF-834C-A01C-FF69350EAEF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40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FED4B-82EF-834C-A01C-FF69350EAEF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232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68B5-C9DD-DC43-9EAF-1CDAAD82E99A}" type="datetimeFigureOut">
              <a:rPr lang="en-US" smtClean="0"/>
              <a:t>7/15/22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D0BD8-5E95-4842-BABB-81A57FDD9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903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68B5-C9DD-DC43-9EAF-1CDAAD82E99A}" type="datetimeFigureOut">
              <a:rPr lang="en-US" smtClean="0"/>
              <a:t>7/15/22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D0BD8-5E95-4842-BABB-81A57FDD9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905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68B5-C9DD-DC43-9EAF-1CDAAD82E99A}" type="datetimeFigureOut">
              <a:rPr lang="en-US" smtClean="0"/>
              <a:t>7/15/22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D0BD8-5E95-4842-BABB-81A57FDD9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735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68B5-C9DD-DC43-9EAF-1CDAAD82E99A}" type="datetimeFigureOut">
              <a:rPr lang="en-US" smtClean="0"/>
              <a:t>7/15/22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D0BD8-5E95-4842-BABB-81A57FDD9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55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68B5-C9DD-DC43-9EAF-1CDAAD82E99A}" type="datetimeFigureOut">
              <a:rPr lang="en-US" smtClean="0"/>
              <a:t>7/15/22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D0BD8-5E95-4842-BABB-81A57FDD9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710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68B5-C9DD-DC43-9EAF-1CDAAD82E99A}" type="datetimeFigureOut">
              <a:rPr lang="en-US" smtClean="0"/>
              <a:t>7/15/22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D0BD8-5E95-4842-BABB-81A57FDD9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64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68B5-C9DD-DC43-9EAF-1CDAAD82E99A}" type="datetimeFigureOut">
              <a:rPr lang="en-US" smtClean="0"/>
              <a:t>7/15/22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D0BD8-5E95-4842-BABB-81A57FDD9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31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68B5-C9DD-DC43-9EAF-1CDAAD82E99A}" type="datetimeFigureOut">
              <a:rPr lang="en-US" smtClean="0"/>
              <a:t>7/15/22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D0BD8-5E95-4842-BABB-81A57FDD9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259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68B5-C9DD-DC43-9EAF-1CDAAD82E99A}" type="datetimeFigureOut">
              <a:rPr lang="en-US" smtClean="0"/>
              <a:t>7/15/22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D0BD8-5E95-4842-BABB-81A57FDD9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939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68B5-C9DD-DC43-9EAF-1CDAAD82E99A}" type="datetimeFigureOut">
              <a:rPr lang="en-US" smtClean="0"/>
              <a:t>7/15/22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D0BD8-5E95-4842-BABB-81A57FDD9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460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68B5-C9DD-DC43-9EAF-1CDAAD82E99A}" type="datetimeFigureOut">
              <a:rPr lang="en-US" smtClean="0"/>
              <a:t>7/15/22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D0BD8-5E95-4842-BABB-81A57FDD9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202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C68B5-C9DD-DC43-9EAF-1CDAAD82E99A}" type="datetimeFigureOut">
              <a:rPr lang="en-US" smtClean="0"/>
              <a:t>7/15/22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D0BD8-5E95-4842-BABB-81A57FDD9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603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16.emf"/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12" Type="http://schemas.openxmlformats.org/officeDocument/2006/relationships/image" Target="../media/image15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11" Type="http://schemas.openxmlformats.org/officeDocument/2006/relationships/image" Target="../media/image14.emf"/><Relationship Id="rId5" Type="http://schemas.openxmlformats.org/officeDocument/2006/relationships/image" Target="../media/image8.emf"/><Relationship Id="rId10" Type="http://schemas.openxmlformats.org/officeDocument/2006/relationships/image" Target="../media/image13.emf"/><Relationship Id="rId4" Type="http://schemas.openxmlformats.org/officeDocument/2006/relationships/image" Target="../media/image7.emf"/><Relationship Id="rId9" Type="http://schemas.openxmlformats.org/officeDocument/2006/relationships/image" Target="../media/image1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11" Type="http://schemas.openxmlformats.org/officeDocument/2006/relationships/image" Target="../media/image26.emf"/><Relationship Id="rId5" Type="http://schemas.openxmlformats.org/officeDocument/2006/relationships/image" Target="../media/image20.emf"/><Relationship Id="rId10" Type="http://schemas.openxmlformats.org/officeDocument/2006/relationships/image" Target="../media/image25.emf"/><Relationship Id="rId4" Type="http://schemas.openxmlformats.org/officeDocument/2006/relationships/image" Target="../media/image19.emf"/><Relationship Id="rId9" Type="http://schemas.openxmlformats.org/officeDocument/2006/relationships/image" Target="../media/image24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13" Type="http://schemas.openxmlformats.org/officeDocument/2006/relationships/image" Target="../media/image38.emf"/><Relationship Id="rId3" Type="http://schemas.openxmlformats.org/officeDocument/2006/relationships/image" Target="../media/image28.emf"/><Relationship Id="rId7" Type="http://schemas.openxmlformats.org/officeDocument/2006/relationships/image" Target="../media/image32.emf"/><Relationship Id="rId12" Type="http://schemas.openxmlformats.org/officeDocument/2006/relationships/image" Target="../media/image37.emf"/><Relationship Id="rId2" Type="http://schemas.openxmlformats.org/officeDocument/2006/relationships/image" Target="../media/image27.emf"/><Relationship Id="rId16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emf"/><Relationship Id="rId11" Type="http://schemas.openxmlformats.org/officeDocument/2006/relationships/image" Target="../media/image36.emf"/><Relationship Id="rId5" Type="http://schemas.openxmlformats.org/officeDocument/2006/relationships/image" Target="../media/image30.emf"/><Relationship Id="rId15" Type="http://schemas.openxmlformats.org/officeDocument/2006/relationships/image" Target="../media/image40.emf"/><Relationship Id="rId10" Type="http://schemas.openxmlformats.org/officeDocument/2006/relationships/image" Target="../media/image35.emf"/><Relationship Id="rId4" Type="http://schemas.openxmlformats.org/officeDocument/2006/relationships/image" Target="../media/image29.emf"/><Relationship Id="rId9" Type="http://schemas.openxmlformats.org/officeDocument/2006/relationships/image" Target="../media/image34.emf"/><Relationship Id="rId14" Type="http://schemas.openxmlformats.org/officeDocument/2006/relationships/image" Target="../media/image3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26C60E5E-F1FF-AA4A-8EF9-9EE772F67CC2}"/>
              </a:ext>
            </a:extLst>
          </p:cNvPr>
          <p:cNvSpPr txBox="1"/>
          <p:nvPr/>
        </p:nvSpPr>
        <p:spPr>
          <a:xfrm>
            <a:off x="783198" y="7591217"/>
            <a:ext cx="54226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1a: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Spearman correlation between binding and neutralizing antibodies prior to vaccination in Nigerian participants.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Correlation between anti-spike full length and receptor binding domain (RBD) IgG binding antibody responses and neutralization by sera against SARS-CoV-2 in a spike lentiviral pseudotyping assay expressing wild-type spike (D614G) 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=not significant. These data include only 11 individuals with ID50&gt;20 at baseline and who were Anti-N antibody negative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ID50 is expressed as log</a:t>
            </a:r>
            <a:r>
              <a:rPr lang="en-GB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Spearman correlation between binding and neutralizing antibodies prior to vaccination in Ghanaian participants.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Correlation between anti-spike full length and receptor binding domain (RBD) IgG binding antibody responses and neutralization by sera against SARS-CoV-2 in a spike lentiviral </a:t>
            </a:r>
            <a:r>
              <a:rPr lang="en-GB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pseudotyping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assay expressing wild-type spike (D614G) 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=not significant. These data include only 15 individuals with ID50&gt;20 at baseline and who were Anti-N antibody negative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ID50 is expressed as log</a:t>
            </a:r>
            <a:r>
              <a:rPr lang="en-GB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29DBA0D-391A-5267-EAD7-3117BF09E589}"/>
              </a:ext>
            </a:extLst>
          </p:cNvPr>
          <p:cNvGrpSpPr/>
          <p:nvPr/>
        </p:nvGrpSpPr>
        <p:grpSpPr>
          <a:xfrm>
            <a:off x="717698" y="852055"/>
            <a:ext cx="5422603" cy="3178096"/>
            <a:chOff x="1379220" y="493835"/>
            <a:chExt cx="6816970" cy="36195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24FB81F-BB91-45C3-E954-AB9672183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9220" y="493835"/>
              <a:ext cx="3581400" cy="36195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142CBF1-DE05-B08F-CEFE-CF38A99CF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14790" y="493835"/>
              <a:ext cx="3581400" cy="3606800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28E9E0D-398E-782A-CF67-BB693ED4E54A}"/>
              </a:ext>
            </a:extLst>
          </p:cNvPr>
          <p:cNvGrpSpPr/>
          <p:nvPr/>
        </p:nvGrpSpPr>
        <p:grpSpPr>
          <a:xfrm>
            <a:off x="649546" y="4633529"/>
            <a:ext cx="5283814" cy="2756662"/>
            <a:chOff x="717698" y="516890"/>
            <a:chExt cx="5283814" cy="2756662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4006876-B8D0-C612-88E2-9E205FB2B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7698" y="516890"/>
              <a:ext cx="2844954" cy="275666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13DF2DE-E0F6-214D-8EA8-689F15A5B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44850" y="516890"/>
              <a:ext cx="2756662" cy="2756662"/>
            </a:xfrm>
            <a:prstGeom prst="rect">
              <a:avLst/>
            </a:prstGeom>
          </p:spPr>
        </p:pic>
      </p:grpSp>
      <p:sp>
        <p:nvSpPr>
          <p:cNvPr id="16" name="TextBox 9">
            <a:extLst>
              <a:ext uri="{FF2B5EF4-FFF2-40B4-BE49-F238E27FC236}">
                <a16:creationId xmlns:a16="http://schemas.microsoft.com/office/drawing/2014/main" id="{4BA70411-D249-53EE-4AE1-5B31648D9DB0}"/>
              </a:ext>
            </a:extLst>
          </p:cNvPr>
          <p:cNvSpPr txBox="1"/>
          <p:nvPr/>
        </p:nvSpPr>
        <p:spPr>
          <a:xfrm>
            <a:off x="193336" y="4413572"/>
            <a:ext cx="421496" cy="4592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16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GB" sz="1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5E6AB660-45E9-631A-9260-FC57BC864B75}"/>
              </a:ext>
            </a:extLst>
          </p:cNvPr>
          <p:cNvSpPr txBox="1"/>
          <p:nvPr/>
        </p:nvSpPr>
        <p:spPr>
          <a:xfrm>
            <a:off x="125929" y="723734"/>
            <a:ext cx="421496" cy="4592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16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GB" sz="1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919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1">
            <a:extLst>
              <a:ext uri="{FF2B5EF4-FFF2-40B4-BE49-F238E27FC236}">
                <a16:creationId xmlns:a16="http://schemas.microsoft.com/office/drawing/2014/main" id="{A3CEBF10-4A1D-D240-A3DC-517B64C599B2}"/>
              </a:ext>
            </a:extLst>
          </p:cNvPr>
          <p:cNvSpPr txBox="1"/>
          <p:nvPr/>
        </p:nvSpPr>
        <p:spPr>
          <a:xfrm>
            <a:off x="1073023" y="7729"/>
            <a:ext cx="1153731" cy="3917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Wu-1 D614G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9" name="TextBox 22">
            <a:extLst>
              <a:ext uri="{FF2B5EF4-FFF2-40B4-BE49-F238E27FC236}">
                <a16:creationId xmlns:a16="http://schemas.microsoft.com/office/drawing/2014/main" id="{A51C5D3A-D244-2648-B79E-F3A52B9846BC}"/>
              </a:ext>
            </a:extLst>
          </p:cNvPr>
          <p:cNvSpPr txBox="1"/>
          <p:nvPr/>
        </p:nvSpPr>
        <p:spPr>
          <a:xfrm>
            <a:off x="3218899" y="49769"/>
            <a:ext cx="1153731" cy="3076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Delta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0" name="TextBox 23">
            <a:extLst>
              <a:ext uri="{FF2B5EF4-FFF2-40B4-BE49-F238E27FC236}">
                <a16:creationId xmlns:a16="http://schemas.microsoft.com/office/drawing/2014/main" id="{F6872100-EAAD-A04C-BA78-C7F88AA43BC8}"/>
              </a:ext>
            </a:extLst>
          </p:cNvPr>
          <p:cNvSpPr txBox="1"/>
          <p:nvPr/>
        </p:nvSpPr>
        <p:spPr>
          <a:xfrm>
            <a:off x="4991824" y="49723"/>
            <a:ext cx="1153970" cy="3077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Omicron BA.1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7" name="Text Box 40">
            <a:extLst>
              <a:ext uri="{FF2B5EF4-FFF2-40B4-BE49-F238E27FC236}">
                <a16:creationId xmlns:a16="http://schemas.microsoft.com/office/drawing/2014/main" id="{846A4A3A-0F63-C140-AA64-2A01BC129908}"/>
              </a:ext>
            </a:extLst>
          </p:cNvPr>
          <p:cNvSpPr txBox="1"/>
          <p:nvPr/>
        </p:nvSpPr>
        <p:spPr>
          <a:xfrm>
            <a:off x="292594" y="7742382"/>
            <a:ext cx="264387" cy="24350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</a:t>
            </a:r>
            <a:endParaRPr lang="en-GB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4" name="Text Box 40">
            <a:extLst>
              <a:ext uri="{FF2B5EF4-FFF2-40B4-BE49-F238E27FC236}">
                <a16:creationId xmlns:a16="http://schemas.microsoft.com/office/drawing/2014/main" id="{CBEFEF65-7691-1C4B-AEB7-64AD34AB2E66}"/>
              </a:ext>
            </a:extLst>
          </p:cNvPr>
          <p:cNvSpPr txBox="1"/>
          <p:nvPr/>
        </p:nvSpPr>
        <p:spPr>
          <a:xfrm>
            <a:off x="332122" y="5002097"/>
            <a:ext cx="264387" cy="24350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</a:t>
            </a:r>
            <a:endParaRPr lang="en-GB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Text Box 40">
            <a:extLst>
              <a:ext uri="{FF2B5EF4-FFF2-40B4-BE49-F238E27FC236}">
                <a16:creationId xmlns:a16="http://schemas.microsoft.com/office/drawing/2014/main" id="{A8614BC5-3419-5E41-8570-B37138843A6A}"/>
              </a:ext>
            </a:extLst>
          </p:cNvPr>
          <p:cNvSpPr txBox="1"/>
          <p:nvPr/>
        </p:nvSpPr>
        <p:spPr>
          <a:xfrm>
            <a:off x="349707" y="2392711"/>
            <a:ext cx="264387" cy="24350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</a:t>
            </a:r>
            <a:endParaRPr lang="en-GB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6" name="Text Box 40">
            <a:extLst>
              <a:ext uri="{FF2B5EF4-FFF2-40B4-BE49-F238E27FC236}">
                <a16:creationId xmlns:a16="http://schemas.microsoft.com/office/drawing/2014/main" id="{370323A8-820A-874F-9E81-5FD8D92DC1AC}"/>
              </a:ext>
            </a:extLst>
          </p:cNvPr>
          <p:cNvSpPr txBox="1"/>
          <p:nvPr/>
        </p:nvSpPr>
        <p:spPr>
          <a:xfrm>
            <a:off x="374882" y="0"/>
            <a:ext cx="264387" cy="24350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</a:t>
            </a:r>
            <a:endParaRPr lang="en-GB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E4602AC-223B-DDF2-88BA-EDF5AC71ECD2}"/>
              </a:ext>
            </a:extLst>
          </p:cNvPr>
          <p:cNvSpPr txBox="1"/>
          <p:nvPr/>
        </p:nvSpPr>
        <p:spPr>
          <a:xfrm>
            <a:off x="278272" y="10726172"/>
            <a:ext cx="623246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2: SARS-CoV-2 neutralization by sera from AZD1222 vaccinated individuals who were positive for N antibodies during follow up. </a:t>
            </a:r>
            <a:r>
              <a:rPr lang="en-GB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Serum neutralization of </a:t>
            </a:r>
            <a:r>
              <a:rPr lang="en-GB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pseudovirus</a:t>
            </a:r>
            <a:r>
              <a:rPr lang="en-GB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after two doses of  vaccine against </a:t>
            </a:r>
            <a:r>
              <a:rPr lang="en-GB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pseudotyped</a:t>
            </a:r>
            <a:r>
              <a:rPr lang="en-GB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virus (PV) expressing wild-type spike protein (D614G), delta and omicron variants of concerns from (n=34) participants at baseline (prior to first dose vaccination), 1m (1 month) after second dose vaccination and 3m (3 months) after vaccination and had  ≥1 timepoint where anti-N IgG was positive on study from the Nigerian cohort (</a:t>
            </a:r>
            <a:r>
              <a:rPr lang="en-GB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2a and 2c</a:t>
            </a:r>
            <a:r>
              <a:rPr lang="en-GB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from the Ghanaian cohort (n=17) [(</a:t>
            </a:r>
            <a:r>
              <a:rPr lang="en-GB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2b and 2d</a:t>
            </a:r>
            <a:r>
              <a:rPr lang="en-GB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Data are representative of two independent experiments comprising of two technical replicates. Data shown as geometric mean titre (GMT) with 95% confidence interval. *P&lt;0.05; ****P&lt;0.0001; ns=not significant. 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0C11468-67AC-2E4D-ACCA-A05FD2DD856C}"/>
              </a:ext>
            </a:extLst>
          </p:cNvPr>
          <p:cNvGrpSpPr/>
          <p:nvPr/>
        </p:nvGrpSpPr>
        <p:grpSpPr>
          <a:xfrm>
            <a:off x="769360" y="98682"/>
            <a:ext cx="5728616" cy="10685836"/>
            <a:chOff x="769360" y="98682"/>
            <a:chExt cx="5728616" cy="10685836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0A75DAB-51EC-AB47-8B21-D7AAD58916D5}"/>
                </a:ext>
              </a:extLst>
            </p:cNvPr>
            <p:cNvGrpSpPr/>
            <p:nvPr/>
          </p:nvGrpSpPr>
          <p:grpSpPr>
            <a:xfrm>
              <a:off x="769360" y="98682"/>
              <a:ext cx="5211831" cy="2389809"/>
              <a:chOff x="186725" y="4934408"/>
              <a:chExt cx="5840307" cy="2480050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5CC793A7-DA3E-7C46-BC84-B83D532688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6725" y="4934408"/>
                <a:ext cx="1732954" cy="2480050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D993CE98-7B2D-5F44-AFD1-AC81B6B637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35772" y="4968977"/>
                <a:ext cx="1641893" cy="2349731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F94EABBA-8395-CC4F-B9CB-EA04ED0FC2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86002" y="4970217"/>
                <a:ext cx="1641030" cy="2348496"/>
              </a:xfrm>
              <a:prstGeom prst="rect">
                <a:avLst/>
              </a:prstGeom>
            </p:spPr>
          </p:pic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1C1A0D8-3587-F741-B96B-9337C6BE423B}"/>
                </a:ext>
              </a:extLst>
            </p:cNvPr>
            <p:cNvGrpSpPr/>
            <p:nvPr/>
          </p:nvGrpSpPr>
          <p:grpSpPr>
            <a:xfrm>
              <a:off x="769360" y="5296696"/>
              <a:ext cx="5344148" cy="2478160"/>
              <a:chOff x="204026" y="6600538"/>
              <a:chExt cx="6155357" cy="2697235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2D543914-EC46-6846-A719-06A049A00D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4026" y="6600538"/>
                <a:ext cx="1884999" cy="2697235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7863C286-4F8F-EE47-A79C-918267C620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64690" y="6630727"/>
                <a:ext cx="1800342" cy="2576099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646314E5-0DB9-E347-812A-AAAEF883E1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51349" y="6688804"/>
                <a:ext cx="1708034" cy="2444015"/>
              </a:xfrm>
              <a:prstGeom prst="rect">
                <a:avLst/>
              </a:prstGeom>
            </p:spPr>
          </p:pic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6588391-421C-4142-824D-3B600BC4D542}"/>
                </a:ext>
              </a:extLst>
            </p:cNvPr>
            <p:cNvGrpSpPr/>
            <p:nvPr/>
          </p:nvGrpSpPr>
          <p:grpSpPr>
            <a:xfrm>
              <a:off x="903055" y="2633789"/>
              <a:ext cx="5225651" cy="2520809"/>
              <a:chOff x="903055" y="2633789"/>
              <a:chExt cx="5225651" cy="2520809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F7F906DA-AD4F-A344-9245-3E94C8E9DE49}"/>
                  </a:ext>
                </a:extLst>
              </p:cNvPr>
              <p:cNvGrpSpPr/>
              <p:nvPr/>
            </p:nvGrpSpPr>
            <p:grpSpPr>
              <a:xfrm>
                <a:off x="903055" y="2659727"/>
                <a:ext cx="3443368" cy="2494871"/>
                <a:chOff x="903055" y="2659727"/>
                <a:chExt cx="3443368" cy="2494871"/>
              </a:xfrm>
            </p:grpSpPr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389C6921-5A0D-444D-8165-64B80DE4C6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03055" y="2659727"/>
                  <a:ext cx="1636577" cy="2494871"/>
                </a:xfrm>
                <a:prstGeom prst="rect">
                  <a:avLst/>
                </a:prstGeom>
              </p:spPr>
            </p:pic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EA656BA3-F6F5-2844-953F-7393226C2FA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666650" y="2659727"/>
                  <a:ext cx="1679773" cy="2463667"/>
                </a:xfrm>
                <a:prstGeom prst="rect">
                  <a:avLst/>
                </a:prstGeom>
              </p:spPr>
            </p:pic>
          </p:grp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95B74CAA-3D62-B247-A487-B9AA9D23E6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448933" y="2633789"/>
                <a:ext cx="1679773" cy="2493530"/>
              </a:xfrm>
              <a:prstGeom prst="rect">
                <a:avLst/>
              </a:prstGeom>
            </p:spPr>
          </p:pic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60A0F9B-DFAE-8B44-A488-CCEE4787D7EE}"/>
                </a:ext>
              </a:extLst>
            </p:cNvPr>
            <p:cNvGrpSpPr/>
            <p:nvPr/>
          </p:nvGrpSpPr>
          <p:grpSpPr>
            <a:xfrm>
              <a:off x="796342" y="7839456"/>
              <a:ext cx="5701634" cy="2945062"/>
              <a:chOff x="796342" y="7839456"/>
              <a:chExt cx="5701634" cy="2945062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85596839-5FD9-594D-8078-A5F579914B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96342" y="7915604"/>
                <a:ext cx="1870308" cy="2792767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84B62A1A-39E2-A34F-A8E5-34D7995498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687148" y="7924504"/>
                <a:ext cx="1878770" cy="2792767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40A23DDD-3FBE-A549-9E0E-C44AA72502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516752" y="7839456"/>
                <a:ext cx="1981224" cy="294506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16539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9AD1F3-AF84-6743-9AB0-B24C920C4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958" y="613189"/>
            <a:ext cx="5321300" cy="50419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63D0443-F301-DF46-9E09-B36BAA1AE0E8}"/>
              </a:ext>
            </a:extLst>
          </p:cNvPr>
          <p:cNvSpPr/>
          <p:nvPr/>
        </p:nvSpPr>
        <p:spPr>
          <a:xfrm>
            <a:off x="268357" y="5936747"/>
            <a:ext cx="62517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</a:t>
            </a:r>
            <a:r>
              <a:rPr lang="en-GB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Figure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3: Kinetics of SARS-COV-2 total IgG anti-N antibodies in individuals positive for N at baseline from the Nigerian cohort. 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Note in orange one participant with SARS-COV-2 reinfection following evidence of positive IgG anti-N at baseline; negative IgG anti-N at 1 month after second dose and positive IgG anti-N 3 months post-second dose. 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444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>
            <a:extLst>
              <a:ext uri="{FF2B5EF4-FFF2-40B4-BE49-F238E27FC236}">
                <a16:creationId xmlns:a16="http://schemas.microsoft.com/office/drawing/2014/main" id="{7D875F54-C36E-6940-9AEB-60DFB516DBAA}"/>
              </a:ext>
            </a:extLst>
          </p:cNvPr>
          <p:cNvSpPr txBox="1"/>
          <p:nvPr/>
        </p:nvSpPr>
        <p:spPr>
          <a:xfrm>
            <a:off x="329609" y="8297880"/>
            <a:ext cx="619878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4: SARS-CoV-2 plasma binding antibodies against Wu-1 RBD and Spike S1 and Omicron BA.1 S1 from AZD1222 vaccinated individuals with 3 months follow up. a)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Participants at baseline (prior to first dose vaccination), 1m (1 month) after second dose vaccination and 3m (3 months) after vaccination and had  ≥1 timepoint where anti-N IgG was positive on study (N=39). 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Plasma binding antibodies (n=15) participants at baseline (prior to 1st dose vaccination), 1m (1 month) after 2nd dose vaccination and 3m (3 months) after vaccination in participants who were anti-N IgG negative throughout study period.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are representative of two independent experiments comprising of two technical replicates. Data shown as mean fluorescence intensity (MFI) with 95% confidence interval. *p&lt;0.05; **p&lt;0.01, ***P&lt;0.001, ****p&lt;0.0001; ns=not significant. </a:t>
            </a:r>
          </a:p>
          <a:p>
            <a:pPr algn="just"/>
            <a:endParaRPr lang="en-US" dirty="0"/>
          </a:p>
        </p:txBody>
      </p:sp>
      <p:sp>
        <p:nvSpPr>
          <p:cNvPr id="40" name="Text Box 40">
            <a:extLst>
              <a:ext uri="{FF2B5EF4-FFF2-40B4-BE49-F238E27FC236}">
                <a16:creationId xmlns:a16="http://schemas.microsoft.com/office/drawing/2014/main" id="{7418C401-1ADB-5B47-955A-E7F4B28F9B36}"/>
              </a:ext>
            </a:extLst>
          </p:cNvPr>
          <p:cNvSpPr txBox="1"/>
          <p:nvPr/>
        </p:nvSpPr>
        <p:spPr>
          <a:xfrm>
            <a:off x="335664" y="37182"/>
            <a:ext cx="456196" cy="32374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</a:t>
            </a:r>
            <a:endParaRPr lang="en-GB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6" name="Text Box 40">
            <a:extLst>
              <a:ext uri="{FF2B5EF4-FFF2-40B4-BE49-F238E27FC236}">
                <a16:creationId xmlns:a16="http://schemas.microsoft.com/office/drawing/2014/main" id="{E5744837-DE21-ED49-B239-EFB0DC078FA2}"/>
              </a:ext>
            </a:extLst>
          </p:cNvPr>
          <p:cNvSpPr txBox="1"/>
          <p:nvPr/>
        </p:nvSpPr>
        <p:spPr>
          <a:xfrm>
            <a:off x="329609" y="5098923"/>
            <a:ext cx="456196" cy="32374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b</a:t>
            </a:r>
            <a:endParaRPr lang="en-GB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EAEF0C1-EADC-A94E-A9C9-F10016F59523}"/>
              </a:ext>
            </a:extLst>
          </p:cNvPr>
          <p:cNvGrpSpPr/>
          <p:nvPr/>
        </p:nvGrpSpPr>
        <p:grpSpPr>
          <a:xfrm>
            <a:off x="850383" y="5322669"/>
            <a:ext cx="5258683" cy="2764005"/>
            <a:chOff x="941310" y="512661"/>
            <a:chExt cx="7246617" cy="375793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D48F4C78-9660-F640-9B1F-D2BC7A6035D0}"/>
                </a:ext>
              </a:extLst>
            </p:cNvPr>
            <p:cNvGrpSpPr/>
            <p:nvPr/>
          </p:nvGrpSpPr>
          <p:grpSpPr>
            <a:xfrm>
              <a:off x="941310" y="512661"/>
              <a:ext cx="4730096" cy="3757930"/>
              <a:chOff x="952461" y="267334"/>
              <a:chExt cx="4730096" cy="3757930"/>
            </a:xfrm>
          </p:grpSpPr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0D6F4308-2526-5D44-9D2B-EFDA90E8C8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52461" y="360680"/>
                <a:ext cx="2232025" cy="3571240"/>
              </a:xfrm>
              <a:prstGeom prst="rect">
                <a:avLst/>
              </a:prstGeom>
            </p:spPr>
          </p:pic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87B3EF86-A037-3F49-906E-8E89F2B7BF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27002" y="267334"/>
                <a:ext cx="2355555" cy="3757930"/>
              </a:xfrm>
              <a:prstGeom prst="rect">
                <a:avLst/>
              </a:prstGeom>
            </p:spPr>
          </p:pic>
        </p:grp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BCFF0090-AE01-204B-B45A-76BBA8750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73453" y="512661"/>
              <a:ext cx="2314474" cy="3664586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79A466C-B790-2B48-A51F-B81E5B2E41D2}"/>
              </a:ext>
            </a:extLst>
          </p:cNvPr>
          <p:cNvGrpSpPr/>
          <p:nvPr/>
        </p:nvGrpSpPr>
        <p:grpSpPr>
          <a:xfrm>
            <a:off x="742332" y="37182"/>
            <a:ext cx="5373333" cy="5230134"/>
            <a:chOff x="742332" y="37182"/>
            <a:chExt cx="5373333" cy="5230134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9AD9EBF-5D32-1A48-B494-C260249600CD}"/>
                </a:ext>
              </a:extLst>
            </p:cNvPr>
            <p:cNvGrpSpPr/>
            <p:nvPr/>
          </p:nvGrpSpPr>
          <p:grpSpPr>
            <a:xfrm>
              <a:off x="742332" y="37182"/>
              <a:ext cx="5373333" cy="5230134"/>
              <a:chOff x="616065" y="336413"/>
              <a:chExt cx="5373333" cy="5230134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36E66ABB-87B6-F04C-92E7-79622A4880E9}"/>
                  </a:ext>
                </a:extLst>
              </p:cNvPr>
              <p:cNvGrpSpPr/>
              <p:nvPr/>
            </p:nvGrpSpPr>
            <p:grpSpPr>
              <a:xfrm>
                <a:off x="616065" y="2947807"/>
                <a:ext cx="5373333" cy="2618740"/>
                <a:chOff x="627216" y="2891213"/>
                <a:chExt cx="5373333" cy="2618740"/>
              </a:xfrm>
            </p:grpSpPr>
            <p:pic>
              <p:nvPicPr>
                <p:cNvPr id="58" name="Picture 57">
                  <a:extLst>
                    <a:ext uri="{FF2B5EF4-FFF2-40B4-BE49-F238E27FC236}">
                      <a16:creationId xmlns:a16="http://schemas.microsoft.com/office/drawing/2014/main" id="{009179AB-4005-B348-AB5C-DC919AFD01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27216" y="2891213"/>
                  <a:ext cx="1742440" cy="2613660"/>
                </a:xfrm>
                <a:prstGeom prst="rect">
                  <a:avLst/>
                </a:prstGeom>
              </p:spPr>
            </p:pic>
            <p:pic>
              <p:nvPicPr>
                <p:cNvPr id="59" name="Picture 58">
                  <a:extLst>
                    <a:ext uri="{FF2B5EF4-FFF2-40B4-BE49-F238E27FC236}">
                      <a16:creationId xmlns:a16="http://schemas.microsoft.com/office/drawing/2014/main" id="{20A783E7-9EE8-0C4B-868C-CC0BB24A81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19569" y="2967206"/>
                  <a:ext cx="1672049" cy="2542747"/>
                </a:xfrm>
                <a:prstGeom prst="rect">
                  <a:avLst/>
                </a:prstGeom>
              </p:spPr>
            </p:pic>
            <p:pic>
              <p:nvPicPr>
                <p:cNvPr id="60" name="Picture 59">
                  <a:extLst>
                    <a:ext uri="{FF2B5EF4-FFF2-40B4-BE49-F238E27FC236}">
                      <a16:creationId xmlns:a16="http://schemas.microsoft.com/office/drawing/2014/main" id="{99804F8B-8E0D-9242-851D-6E7C55F99D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141531" y="2981076"/>
                  <a:ext cx="1859018" cy="2473021"/>
                </a:xfrm>
                <a:prstGeom prst="rect">
                  <a:avLst/>
                </a:prstGeom>
              </p:spPr>
            </p:pic>
          </p:grpSp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0144F760-F812-0941-951B-43F1ECE225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35015" y="336413"/>
                <a:ext cx="1672049" cy="2630793"/>
              </a:xfrm>
              <a:prstGeom prst="rect">
                <a:avLst/>
              </a:prstGeom>
            </p:spPr>
          </p:pic>
        </p:grp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C4100DBC-62D0-4240-B236-E1C19DE90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76229" y="73584"/>
              <a:ext cx="1646019" cy="2625975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A150EE53-1E38-CD4A-B098-79FD5BDFF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606617" y="73584"/>
              <a:ext cx="1672049" cy="26551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7354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0466765-BF0C-CA47-B4DB-72DC284F186F}"/>
              </a:ext>
            </a:extLst>
          </p:cNvPr>
          <p:cNvGrpSpPr/>
          <p:nvPr/>
        </p:nvGrpSpPr>
        <p:grpSpPr>
          <a:xfrm>
            <a:off x="337185" y="203600"/>
            <a:ext cx="6183630" cy="9777095"/>
            <a:chOff x="0" y="0"/>
            <a:chExt cx="6263356" cy="982260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E9CA716-EC99-D344-8CA2-A36784528460}"/>
                </a:ext>
              </a:extLst>
            </p:cNvPr>
            <p:cNvGrpSpPr/>
            <p:nvPr/>
          </p:nvGrpSpPr>
          <p:grpSpPr>
            <a:xfrm>
              <a:off x="6934" y="201235"/>
              <a:ext cx="6256422" cy="9621370"/>
              <a:chOff x="6934" y="201235"/>
              <a:chExt cx="6256422" cy="9621370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3F2880D6-AE6A-334B-B443-065FF0C9BC65}"/>
                  </a:ext>
                </a:extLst>
              </p:cNvPr>
              <p:cNvGrpSpPr/>
              <p:nvPr/>
            </p:nvGrpSpPr>
            <p:grpSpPr>
              <a:xfrm>
                <a:off x="6934" y="201235"/>
                <a:ext cx="6242194" cy="1723735"/>
                <a:chOff x="6934" y="201235"/>
                <a:chExt cx="7175714" cy="2228706"/>
              </a:xfrm>
            </p:grpSpPr>
            <p:pic>
              <p:nvPicPr>
                <p:cNvPr id="44" name="Picture 43">
                  <a:extLst>
                    <a:ext uri="{FF2B5EF4-FFF2-40B4-BE49-F238E27FC236}">
                      <a16:creationId xmlns:a16="http://schemas.microsoft.com/office/drawing/2014/main" id="{87447EBD-662E-A342-98C4-050CB0D41B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6934" y="201235"/>
                  <a:ext cx="2131359" cy="2180544"/>
                </a:xfrm>
                <a:prstGeom prst="rect">
                  <a:avLst/>
                </a:prstGeom>
              </p:spPr>
            </p:pic>
            <p:pic>
              <p:nvPicPr>
                <p:cNvPr id="45" name="Picture 44">
                  <a:extLst>
                    <a:ext uri="{FF2B5EF4-FFF2-40B4-BE49-F238E27FC236}">
                      <a16:creationId xmlns:a16="http://schemas.microsoft.com/office/drawing/2014/main" id="{17C28C1A-8FD0-4B48-83D1-3AFC76EE42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220101" y="201235"/>
                  <a:ext cx="2520227" cy="2180544"/>
                </a:xfrm>
                <a:prstGeom prst="rect">
                  <a:avLst/>
                </a:prstGeom>
              </p:spPr>
            </p:pic>
            <p:pic>
              <p:nvPicPr>
                <p:cNvPr id="46" name="Picture 45">
                  <a:extLst>
                    <a:ext uri="{FF2B5EF4-FFF2-40B4-BE49-F238E27FC236}">
                      <a16:creationId xmlns:a16="http://schemas.microsoft.com/office/drawing/2014/main" id="{96948A38-CB8D-A042-AA07-2BD6951D32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606755" y="201235"/>
                  <a:ext cx="2575893" cy="2228706"/>
                </a:xfrm>
                <a:prstGeom prst="rect">
                  <a:avLst/>
                </a:prstGeom>
              </p:spPr>
            </p:pic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1A62CDB0-8CB7-2242-8913-6625D94FE409}"/>
                  </a:ext>
                </a:extLst>
              </p:cNvPr>
              <p:cNvGrpSpPr/>
              <p:nvPr/>
            </p:nvGrpSpPr>
            <p:grpSpPr>
              <a:xfrm>
                <a:off x="6934" y="2116572"/>
                <a:ext cx="6256422" cy="7706033"/>
                <a:chOff x="6934" y="2116572"/>
                <a:chExt cx="6256422" cy="7706033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67B6970-C296-C648-88BA-47924841FC41}"/>
                    </a:ext>
                  </a:extLst>
                </p:cNvPr>
                <p:cNvGrpSpPr/>
                <p:nvPr/>
              </p:nvGrpSpPr>
              <p:grpSpPr>
                <a:xfrm>
                  <a:off x="37143" y="2116572"/>
                  <a:ext cx="6226213" cy="1972957"/>
                  <a:chOff x="37143" y="2116572"/>
                  <a:chExt cx="6827791" cy="2217795"/>
                </a:xfrm>
              </p:grpSpPr>
              <p:pic>
                <p:nvPicPr>
                  <p:cNvPr id="41" name="Picture 40">
                    <a:extLst>
                      <a:ext uri="{FF2B5EF4-FFF2-40B4-BE49-F238E27FC236}">
                        <a16:creationId xmlns:a16="http://schemas.microsoft.com/office/drawing/2014/main" id="{784BC36C-8649-5C48-9F5B-7A26A9C1498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37143" y="2153823"/>
                    <a:ext cx="2147133" cy="2180544"/>
                  </a:xfrm>
                  <a:prstGeom prst="rect">
                    <a:avLst/>
                  </a:prstGeom>
                </p:spPr>
              </p:pic>
              <p:pic>
                <p:nvPicPr>
                  <p:cNvPr id="42" name="Picture 41">
                    <a:extLst>
                      <a:ext uri="{FF2B5EF4-FFF2-40B4-BE49-F238E27FC236}">
                        <a16:creationId xmlns:a16="http://schemas.microsoft.com/office/drawing/2014/main" id="{167DE5DB-A7E9-164F-8AF8-FAF0A8853D1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2075602" y="2153823"/>
                    <a:ext cx="2514749" cy="2180544"/>
                  </a:xfrm>
                  <a:prstGeom prst="rect">
                    <a:avLst/>
                  </a:prstGeom>
                </p:spPr>
              </p:pic>
              <p:pic>
                <p:nvPicPr>
                  <p:cNvPr id="43" name="Picture 42">
                    <a:extLst>
                      <a:ext uri="{FF2B5EF4-FFF2-40B4-BE49-F238E27FC236}">
                        <a16:creationId xmlns:a16="http://schemas.microsoft.com/office/drawing/2014/main" id="{D4D5A7D2-9677-AE4A-AD68-CD4D6E99BB9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4350185" y="2116572"/>
                    <a:ext cx="2514749" cy="2180545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0B64059B-FA35-334F-B329-96B5C52F6DA2}"/>
                    </a:ext>
                  </a:extLst>
                </p:cNvPr>
                <p:cNvGrpSpPr/>
                <p:nvPr/>
              </p:nvGrpSpPr>
              <p:grpSpPr>
                <a:xfrm>
                  <a:off x="50131" y="4215967"/>
                  <a:ext cx="5988200" cy="1783247"/>
                  <a:chOff x="50131" y="4215967"/>
                  <a:chExt cx="5988200" cy="1783247"/>
                </a:xfrm>
              </p:grpSpPr>
              <p:pic>
                <p:nvPicPr>
                  <p:cNvPr id="38" name="Picture 37">
                    <a:extLst>
                      <a:ext uri="{FF2B5EF4-FFF2-40B4-BE49-F238E27FC236}">
                        <a16:creationId xmlns:a16="http://schemas.microsoft.com/office/drawing/2014/main" id="{F7727FBF-7FC4-5C4C-B6CF-7B4C15BEA32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50131" y="4215967"/>
                    <a:ext cx="1944967" cy="1686485"/>
                  </a:xfrm>
                  <a:prstGeom prst="rect">
                    <a:avLst/>
                  </a:prstGeom>
                </p:spPr>
              </p:pic>
              <p:pic>
                <p:nvPicPr>
                  <p:cNvPr id="39" name="Picture 38">
                    <a:extLst>
                      <a:ext uri="{FF2B5EF4-FFF2-40B4-BE49-F238E27FC236}">
                        <a16:creationId xmlns:a16="http://schemas.microsoft.com/office/drawing/2014/main" id="{B607950E-508B-5443-92DD-EF4BFD81024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1958441" y="4215967"/>
                    <a:ext cx="2039945" cy="1768842"/>
                  </a:xfrm>
                  <a:prstGeom prst="rect">
                    <a:avLst/>
                  </a:prstGeom>
                </p:spPr>
              </p:pic>
              <p:pic>
                <p:nvPicPr>
                  <p:cNvPr id="40" name="Picture 39">
                    <a:extLst>
                      <a:ext uri="{FF2B5EF4-FFF2-40B4-BE49-F238E27FC236}">
                        <a16:creationId xmlns:a16="http://schemas.microsoft.com/office/drawing/2014/main" id="{B3D0CFEB-55D0-CC44-AC14-71957A9992F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3998386" y="4230373"/>
                    <a:ext cx="2039945" cy="176884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2A6C2795-0DDC-DB47-9C90-15446D90D42A}"/>
                    </a:ext>
                  </a:extLst>
                </p:cNvPr>
                <p:cNvGrpSpPr/>
                <p:nvPr/>
              </p:nvGrpSpPr>
              <p:grpSpPr>
                <a:xfrm>
                  <a:off x="6934" y="6013620"/>
                  <a:ext cx="6177215" cy="1895280"/>
                  <a:chOff x="6934" y="6013620"/>
                  <a:chExt cx="6177215" cy="1895280"/>
                </a:xfrm>
              </p:grpSpPr>
              <p:pic>
                <p:nvPicPr>
                  <p:cNvPr id="35" name="Picture 34">
                    <a:extLst>
                      <a:ext uri="{FF2B5EF4-FFF2-40B4-BE49-F238E27FC236}">
                        <a16:creationId xmlns:a16="http://schemas.microsoft.com/office/drawing/2014/main" id="{D8173360-00BD-484C-A483-4E9131E856C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6934" y="6028890"/>
                    <a:ext cx="2039946" cy="1768842"/>
                  </a:xfrm>
                  <a:prstGeom prst="rect">
                    <a:avLst/>
                  </a:prstGeom>
                </p:spPr>
              </p:pic>
              <p:pic>
                <p:nvPicPr>
                  <p:cNvPr id="36" name="Picture 35">
                    <a:extLst>
                      <a:ext uri="{FF2B5EF4-FFF2-40B4-BE49-F238E27FC236}">
                        <a16:creationId xmlns:a16="http://schemas.microsoft.com/office/drawing/2014/main" id="{9E94888C-92D2-6748-9087-7A5C9AA8ACB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1958441" y="6043295"/>
                    <a:ext cx="2074171" cy="1798518"/>
                  </a:xfrm>
                  <a:prstGeom prst="rect">
                    <a:avLst/>
                  </a:prstGeom>
                </p:spPr>
              </p:pic>
              <p:pic>
                <p:nvPicPr>
                  <p:cNvPr id="37" name="Picture 36">
                    <a:extLst>
                      <a:ext uri="{FF2B5EF4-FFF2-40B4-BE49-F238E27FC236}">
                        <a16:creationId xmlns:a16="http://schemas.microsoft.com/office/drawing/2014/main" id="{DEBAFDFA-1365-AF4C-8AD6-95DF1DEE531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3998386" y="6013620"/>
                    <a:ext cx="2185763" cy="189528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ECAF951B-DF94-C54F-B4F5-6C8771E1C1A9}"/>
                    </a:ext>
                  </a:extLst>
                </p:cNvPr>
                <p:cNvGrpSpPr/>
                <p:nvPr/>
              </p:nvGrpSpPr>
              <p:grpSpPr>
                <a:xfrm>
                  <a:off x="174095" y="7924170"/>
                  <a:ext cx="5816746" cy="1898435"/>
                  <a:chOff x="174095" y="7924170"/>
                  <a:chExt cx="5816746" cy="1898435"/>
                </a:xfrm>
              </p:grpSpPr>
              <p:pic>
                <p:nvPicPr>
                  <p:cNvPr id="32" name="Picture 31">
                    <a:extLst>
                      <a:ext uri="{FF2B5EF4-FFF2-40B4-BE49-F238E27FC236}">
                        <a16:creationId xmlns:a16="http://schemas.microsoft.com/office/drawing/2014/main" id="{AE32D0E9-D843-2C4B-A3E5-F2E0704839B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174095" y="7924170"/>
                    <a:ext cx="1872785" cy="1623896"/>
                  </a:xfrm>
                  <a:prstGeom prst="rect">
                    <a:avLst/>
                  </a:prstGeom>
                </p:spPr>
              </p:pic>
              <p:pic>
                <p:nvPicPr>
                  <p:cNvPr id="33" name="Picture 32">
                    <a:extLst>
                      <a:ext uri="{FF2B5EF4-FFF2-40B4-BE49-F238E27FC236}">
                        <a16:creationId xmlns:a16="http://schemas.microsoft.com/office/drawing/2014/main" id="{082C2992-0590-A848-979E-71ED226BEE0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2046880" y="7927325"/>
                    <a:ext cx="2185763" cy="1895280"/>
                  </a:xfrm>
                  <a:prstGeom prst="rect">
                    <a:avLst/>
                  </a:prstGeom>
                </p:spPr>
              </p:pic>
              <p:pic>
                <p:nvPicPr>
                  <p:cNvPr id="34" name="Picture 33">
                    <a:extLst>
                      <a:ext uri="{FF2B5EF4-FFF2-40B4-BE49-F238E27FC236}">
                        <a16:creationId xmlns:a16="http://schemas.microsoft.com/office/drawing/2014/main" id="{B03B3B5D-EDD4-CD4A-987C-C8E38AB3929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4045874" y="8031722"/>
                    <a:ext cx="1944967" cy="1686486"/>
                  </a:xfrm>
                  <a:prstGeom prst="rect">
                    <a:avLst/>
                  </a:prstGeom>
                </p:spPr>
              </p:pic>
            </p:grp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C856202-BD6F-EE40-9CA7-DF51E1A9B2AC}"/>
                </a:ext>
              </a:extLst>
            </p:cNvPr>
            <p:cNvGrpSpPr/>
            <p:nvPr/>
          </p:nvGrpSpPr>
          <p:grpSpPr>
            <a:xfrm>
              <a:off x="6934" y="0"/>
              <a:ext cx="4314106" cy="291364"/>
              <a:chOff x="6934" y="0"/>
              <a:chExt cx="4314106" cy="291364"/>
            </a:xfrm>
          </p:grpSpPr>
          <p:sp>
            <p:nvSpPr>
              <p:cNvPr id="23" name="TextBox 27">
                <a:extLst>
                  <a:ext uri="{FF2B5EF4-FFF2-40B4-BE49-F238E27FC236}">
                    <a16:creationId xmlns:a16="http://schemas.microsoft.com/office/drawing/2014/main" id="{BE6F6181-65A3-564F-B7AC-B7619D849271}"/>
                  </a:ext>
                </a:extLst>
              </p:cNvPr>
              <p:cNvSpPr txBox="1"/>
              <p:nvPr/>
            </p:nvSpPr>
            <p:spPr>
              <a:xfrm>
                <a:off x="6934" y="14527"/>
                <a:ext cx="245580" cy="24622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GB" sz="10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GB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4" name="TextBox 28">
                <a:extLst>
                  <a:ext uri="{FF2B5EF4-FFF2-40B4-BE49-F238E27FC236}">
                    <a16:creationId xmlns:a16="http://schemas.microsoft.com/office/drawing/2014/main" id="{CB5EC6EE-D67F-5E4D-A7B3-443EC743A59C}"/>
                  </a:ext>
                </a:extLst>
              </p:cNvPr>
              <p:cNvSpPr txBox="1"/>
              <p:nvPr/>
            </p:nvSpPr>
            <p:spPr>
              <a:xfrm>
                <a:off x="4084185" y="44984"/>
                <a:ext cx="236855" cy="24638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GB" sz="10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en-GB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5" name="TextBox 29">
                <a:extLst>
                  <a:ext uri="{FF2B5EF4-FFF2-40B4-BE49-F238E27FC236}">
                    <a16:creationId xmlns:a16="http://schemas.microsoft.com/office/drawing/2014/main" id="{68371F6F-5138-3F4B-B807-6627453E7CAA}"/>
                  </a:ext>
                </a:extLst>
              </p:cNvPr>
              <p:cNvSpPr txBox="1"/>
              <p:nvPr/>
            </p:nvSpPr>
            <p:spPr>
              <a:xfrm>
                <a:off x="2002268" y="0"/>
                <a:ext cx="251992" cy="24622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GB" sz="10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n-GB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64BA63C-B715-0348-8BBC-7156087574B9}"/>
                </a:ext>
              </a:extLst>
            </p:cNvPr>
            <p:cNvGrpSpPr/>
            <p:nvPr/>
          </p:nvGrpSpPr>
          <p:grpSpPr>
            <a:xfrm>
              <a:off x="0" y="1944642"/>
              <a:ext cx="4380159" cy="259487"/>
              <a:chOff x="0" y="1944642"/>
              <a:chExt cx="4380159" cy="259487"/>
            </a:xfrm>
          </p:grpSpPr>
          <p:sp>
            <p:nvSpPr>
              <p:cNvPr id="20" name="TextBox 38">
                <a:extLst>
                  <a:ext uri="{FF2B5EF4-FFF2-40B4-BE49-F238E27FC236}">
                    <a16:creationId xmlns:a16="http://schemas.microsoft.com/office/drawing/2014/main" id="{A33018DE-2C1B-1B4A-BBBB-9F5895CDE1D7}"/>
                  </a:ext>
                </a:extLst>
              </p:cNvPr>
              <p:cNvSpPr txBox="1"/>
              <p:nvPr/>
            </p:nvSpPr>
            <p:spPr>
              <a:xfrm>
                <a:off x="0" y="1957908"/>
                <a:ext cx="251992" cy="24622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GB" sz="10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endParaRPr lang="en-GB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1" name="TextBox 39">
                <a:extLst>
                  <a:ext uri="{FF2B5EF4-FFF2-40B4-BE49-F238E27FC236}">
                    <a16:creationId xmlns:a16="http://schemas.microsoft.com/office/drawing/2014/main" id="{92DD2A8E-6474-854D-BD3D-EFEF9B2E5FC5}"/>
                  </a:ext>
                </a:extLst>
              </p:cNvPr>
              <p:cNvSpPr txBox="1"/>
              <p:nvPr/>
            </p:nvSpPr>
            <p:spPr>
              <a:xfrm>
                <a:off x="4157021" y="1950706"/>
                <a:ext cx="223138" cy="24622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GB" sz="10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endParaRPr lang="en-GB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2" name="TextBox 40">
                <a:extLst>
                  <a:ext uri="{FF2B5EF4-FFF2-40B4-BE49-F238E27FC236}">
                    <a16:creationId xmlns:a16="http://schemas.microsoft.com/office/drawing/2014/main" id="{85BE92A1-007C-F149-92DF-D9654C925187}"/>
                  </a:ext>
                </a:extLst>
              </p:cNvPr>
              <p:cNvSpPr txBox="1"/>
              <p:nvPr/>
            </p:nvSpPr>
            <p:spPr>
              <a:xfrm>
                <a:off x="2055051" y="1944642"/>
                <a:ext cx="246380" cy="24638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GB" sz="10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endParaRPr lang="en-GB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2E92D3F-B1B5-3A46-8ADD-5B72A6C1AA01}"/>
                </a:ext>
              </a:extLst>
            </p:cNvPr>
            <p:cNvGrpSpPr/>
            <p:nvPr/>
          </p:nvGrpSpPr>
          <p:grpSpPr>
            <a:xfrm>
              <a:off x="98695" y="4015645"/>
              <a:ext cx="4275027" cy="287138"/>
              <a:chOff x="98695" y="4015645"/>
              <a:chExt cx="4275027" cy="287138"/>
            </a:xfrm>
          </p:grpSpPr>
          <p:sp>
            <p:nvSpPr>
              <p:cNvPr id="17" name="TextBox 42">
                <a:extLst>
                  <a:ext uri="{FF2B5EF4-FFF2-40B4-BE49-F238E27FC236}">
                    <a16:creationId xmlns:a16="http://schemas.microsoft.com/office/drawing/2014/main" id="{D2ED78C3-0440-0D4A-9363-F773E2F1D1F5}"/>
                  </a:ext>
                </a:extLst>
              </p:cNvPr>
              <p:cNvSpPr txBox="1"/>
              <p:nvPr/>
            </p:nvSpPr>
            <p:spPr>
              <a:xfrm>
                <a:off x="98695" y="4015645"/>
                <a:ext cx="245580" cy="24622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GB" sz="10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endParaRPr lang="en-GB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8" name="TextBox 43">
                <a:extLst>
                  <a:ext uri="{FF2B5EF4-FFF2-40B4-BE49-F238E27FC236}">
                    <a16:creationId xmlns:a16="http://schemas.microsoft.com/office/drawing/2014/main" id="{F7075475-ACCD-1647-83F1-3B468934E290}"/>
                  </a:ext>
                </a:extLst>
              </p:cNvPr>
              <p:cNvSpPr txBox="1"/>
              <p:nvPr/>
            </p:nvSpPr>
            <p:spPr>
              <a:xfrm>
                <a:off x="4160202" y="4043028"/>
                <a:ext cx="213520" cy="24622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GB" sz="10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endParaRPr lang="en-GB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9" name="TextBox 44">
                <a:extLst>
                  <a:ext uri="{FF2B5EF4-FFF2-40B4-BE49-F238E27FC236}">
                    <a16:creationId xmlns:a16="http://schemas.microsoft.com/office/drawing/2014/main" id="{353D53A9-DE1F-F64B-8461-3DFACBDB217B}"/>
                  </a:ext>
                </a:extLst>
              </p:cNvPr>
              <p:cNvSpPr txBox="1"/>
              <p:nvPr/>
            </p:nvSpPr>
            <p:spPr>
              <a:xfrm>
                <a:off x="2058224" y="4056562"/>
                <a:ext cx="251992" cy="24622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GB" sz="10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endParaRPr lang="en-GB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3F288D0-CE4E-0347-97C1-2D72B8720986}"/>
                </a:ext>
              </a:extLst>
            </p:cNvPr>
            <p:cNvGrpSpPr/>
            <p:nvPr/>
          </p:nvGrpSpPr>
          <p:grpSpPr>
            <a:xfrm>
              <a:off x="125996" y="5868830"/>
              <a:ext cx="4290524" cy="269210"/>
              <a:chOff x="125996" y="5868830"/>
              <a:chExt cx="4290524" cy="269210"/>
            </a:xfrm>
          </p:grpSpPr>
          <p:sp>
            <p:nvSpPr>
              <p:cNvPr id="14" name="TextBox 50">
                <a:extLst>
                  <a:ext uri="{FF2B5EF4-FFF2-40B4-BE49-F238E27FC236}">
                    <a16:creationId xmlns:a16="http://schemas.microsoft.com/office/drawing/2014/main" id="{74752636-6695-0240-A32F-77F1BA646A57}"/>
                  </a:ext>
                </a:extLst>
              </p:cNvPr>
              <p:cNvSpPr txBox="1"/>
              <p:nvPr/>
            </p:nvSpPr>
            <p:spPr>
              <a:xfrm>
                <a:off x="125996" y="5868830"/>
                <a:ext cx="215123" cy="24622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GB" sz="10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endParaRPr lang="en-GB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5" name="TextBox 51">
                <a:extLst>
                  <a:ext uri="{FF2B5EF4-FFF2-40B4-BE49-F238E27FC236}">
                    <a16:creationId xmlns:a16="http://schemas.microsoft.com/office/drawing/2014/main" id="{CF7C6C8F-DE38-C04B-A941-1B8D761201A6}"/>
                  </a:ext>
                </a:extLst>
              </p:cNvPr>
              <p:cNvSpPr txBox="1"/>
              <p:nvPr/>
            </p:nvSpPr>
            <p:spPr>
              <a:xfrm>
                <a:off x="4203000" y="5874938"/>
                <a:ext cx="213520" cy="24622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GB" sz="10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endParaRPr lang="en-GB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6" name="TextBox 52">
                <a:extLst>
                  <a:ext uri="{FF2B5EF4-FFF2-40B4-BE49-F238E27FC236}">
                    <a16:creationId xmlns:a16="http://schemas.microsoft.com/office/drawing/2014/main" id="{81A446C4-D624-494A-A1CB-60CA4AE12CB1}"/>
                  </a:ext>
                </a:extLst>
              </p:cNvPr>
              <p:cNvSpPr txBox="1"/>
              <p:nvPr/>
            </p:nvSpPr>
            <p:spPr>
              <a:xfrm>
                <a:off x="2107672" y="5891660"/>
                <a:ext cx="240665" cy="24638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GB" sz="10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endParaRPr lang="en-GB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D9D8EDC-7903-C344-8278-29552F71844C}"/>
                </a:ext>
              </a:extLst>
            </p:cNvPr>
            <p:cNvGrpSpPr/>
            <p:nvPr/>
          </p:nvGrpSpPr>
          <p:grpSpPr>
            <a:xfrm>
              <a:off x="114828" y="7806683"/>
              <a:ext cx="4328996" cy="269306"/>
              <a:chOff x="114828" y="7806683"/>
              <a:chExt cx="4328996" cy="269306"/>
            </a:xfrm>
          </p:grpSpPr>
          <p:sp>
            <p:nvSpPr>
              <p:cNvPr id="11" name="TextBox 54">
                <a:extLst>
                  <a:ext uri="{FF2B5EF4-FFF2-40B4-BE49-F238E27FC236}">
                    <a16:creationId xmlns:a16="http://schemas.microsoft.com/office/drawing/2014/main" id="{551BBA8A-29F4-3B44-A186-4D16A6912512}"/>
                  </a:ext>
                </a:extLst>
              </p:cNvPr>
              <p:cNvSpPr txBox="1"/>
              <p:nvPr/>
            </p:nvSpPr>
            <p:spPr>
              <a:xfrm>
                <a:off x="114828" y="7806683"/>
                <a:ext cx="287258" cy="24622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GB" sz="10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en-GB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2" name="TextBox 55">
                <a:extLst>
                  <a:ext uri="{FF2B5EF4-FFF2-40B4-BE49-F238E27FC236}">
                    <a16:creationId xmlns:a16="http://schemas.microsoft.com/office/drawing/2014/main" id="{3DCEDFA5-1CE9-BF4D-A14A-A0EAD2A7F567}"/>
                  </a:ext>
                </a:extLst>
              </p:cNvPr>
              <p:cNvSpPr txBox="1"/>
              <p:nvPr/>
            </p:nvSpPr>
            <p:spPr>
              <a:xfrm>
                <a:off x="4191832" y="7812791"/>
                <a:ext cx="251992" cy="24622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GB" sz="10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endParaRPr lang="en-GB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3" name="TextBox 56">
                <a:extLst>
                  <a:ext uri="{FF2B5EF4-FFF2-40B4-BE49-F238E27FC236}">
                    <a16:creationId xmlns:a16="http://schemas.microsoft.com/office/drawing/2014/main" id="{6BE9BC7E-C722-1E4E-82E6-D5F8A61C30E4}"/>
                  </a:ext>
                </a:extLst>
              </p:cNvPr>
              <p:cNvSpPr txBox="1"/>
              <p:nvPr/>
            </p:nvSpPr>
            <p:spPr>
              <a:xfrm>
                <a:off x="2096622" y="7829768"/>
                <a:ext cx="251992" cy="24622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GB" sz="10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en-GB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162CEDC1-07B1-3E47-A2B2-0B44A98CA52F}"/>
              </a:ext>
            </a:extLst>
          </p:cNvPr>
          <p:cNvSpPr/>
          <p:nvPr/>
        </p:nvSpPr>
        <p:spPr>
          <a:xfrm>
            <a:off x="238752" y="10120242"/>
            <a:ext cx="62820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</a:t>
            </a:r>
            <a:r>
              <a:rPr lang="en-GB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Figure 5</a:t>
            </a:r>
            <a:r>
              <a:rPr lang="en-GB" sz="1200" b="1" dirty="0">
                <a:solidFill>
                  <a:srgbClr val="000000"/>
                </a:solidFill>
                <a:latin typeface="TimesNewRomanPS"/>
                <a:ea typeface="Times New Roman" panose="02020603050405020304" pitchFamily="18" charset="0"/>
              </a:rPr>
              <a:t>: Kinetics of anti-SARS-COV-2 IgG binding antibodies to Wuhan-1 and Omicron in eight participants with no evidence of infection throughout study duration from the Nigerian cohort </a:t>
            </a:r>
            <a:r>
              <a:rPr lang="en-GB" sz="1200" dirty="0">
                <a:solidFill>
                  <a:srgbClr val="000000"/>
                </a:solidFill>
                <a:latin typeface="TimesNewRomanPSMT"/>
                <a:ea typeface="Times New Roman" panose="02020603050405020304" pitchFamily="18" charset="0"/>
              </a:rPr>
              <a:t>(a-o), at  baseline, 1 month after second dose and 3 months post-second dose. Binding antibodies to Wu-1 and Omicron BA.1 are shown. One subject (o) did not have sufficient sample volume available for testing at 1 month after second dose. </a:t>
            </a:r>
            <a:r>
              <a:rPr lang="en-GB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GB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341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131E414-95E1-154B-A989-7E9D0658C4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250906"/>
              </p:ext>
            </p:extLst>
          </p:nvPr>
        </p:nvGraphicFramePr>
        <p:xfrm>
          <a:off x="124878" y="286273"/>
          <a:ext cx="6608244" cy="2191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6995">
                  <a:extLst>
                    <a:ext uri="{9D8B030D-6E8A-4147-A177-3AD203B41FA5}">
                      <a16:colId xmlns:a16="http://schemas.microsoft.com/office/drawing/2014/main" val="1533413951"/>
                    </a:ext>
                  </a:extLst>
                </a:gridCol>
                <a:gridCol w="880946">
                  <a:extLst>
                    <a:ext uri="{9D8B030D-6E8A-4147-A177-3AD203B41FA5}">
                      <a16:colId xmlns:a16="http://schemas.microsoft.com/office/drawing/2014/main" val="3748369824"/>
                    </a:ext>
                  </a:extLst>
                </a:gridCol>
                <a:gridCol w="869796">
                  <a:extLst>
                    <a:ext uri="{9D8B030D-6E8A-4147-A177-3AD203B41FA5}">
                      <a16:colId xmlns:a16="http://schemas.microsoft.com/office/drawing/2014/main" val="4260139093"/>
                    </a:ext>
                  </a:extLst>
                </a:gridCol>
                <a:gridCol w="847492">
                  <a:extLst>
                    <a:ext uri="{9D8B030D-6E8A-4147-A177-3AD203B41FA5}">
                      <a16:colId xmlns:a16="http://schemas.microsoft.com/office/drawing/2014/main" val="4207641983"/>
                    </a:ext>
                  </a:extLst>
                </a:gridCol>
                <a:gridCol w="836342">
                  <a:extLst>
                    <a:ext uri="{9D8B030D-6E8A-4147-A177-3AD203B41FA5}">
                      <a16:colId xmlns:a16="http://schemas.microsoft.com/office/drawing/2014/main" val="3560894290"/>
                    </a:ext>
                  </a:extLst>
                </a:gridCol>
                <a:gridCol w="887823">
                  <a:extLst>
                    <a:ext uri="{9D8B030D-6E8A-4147-A177-3AD203B41FA5}">
                      <a16:colId xmlns:a16="http://schemas.microsoft.com/office/drawing/2014/main" val="561546247"/>
                    </a:ext>
                  </a:extLst>
                </a:gridCol>
                <a:gridCol w="958850">
                  <a:extLst>
                    <a:ext uri="{9D8B030D-6E8A-4147-A177-3AD203B41FA5}">
                      <a16:colId xmlns:a16="http://schemas.microsoft.com/office/drawing/2014/main" val="3643150513"/>
                    </a:ext>
                  </a:extLst>
                </a:gridCol>
              </a:tblGrid>
              <a:tr h="194156">
                <a:tc>
                  <a:txBody>
                    <a:bodyPr/>
                    <a:lstStyle/>
                    <a:p>
                      <a:endParaRPr lang="en-GB" sz="900">
                        <a:effectLst/>
                        <a:latin typeface="Arial" panose="020B0604020202020204" pitchFamily="34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 gridSpan="6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effectLst/>
                        </a:rPr>
                        <a:t>Follow-up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202" marR="58202" marT="0" marB="0"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effectLst/>
                        </a:rPr>
                        <a:t>Follow-up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extLst>
                  <a:ext uri="{0D108BD9-81ED-4DB2-BD59-A6C34878D82A}">
                    <a16:rowId xmlns:a16="http://schemas.microsoft.com/office/drawing/2014/main" val="1639779801"/>
                  </a:ext>
                </a:extLst>
              </a:tr>
              <a:tr h="194156">
                <a:tc>
                  <a:txBody>
                    <a:bodyPr/>
                    <a:lstStyle/>
                    <a:p>
                      <a:endParaRPr lang="en-GB" sz="900">
                        <a:effectLst/>
                        <a:latin typeface="Arial" panose="020B0604020202020204" pitchFamily="34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900" dirty="0">
                          <a:effectLst/>
                        </a:rPr>
                        <a:t> Lagos cohort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900" dirty="0">
                          <a:effectLst/>
                        </a:rPr>
                        <a:t> Kumasi cohort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202" marR="58202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extLst>
                  <a:ext uri="{0D108BD9-81ED-4DB2-BD59-A6C34878D82A}">
                    <a16:rowId xmlns:a16="http://schemas.microsoft.com/office/drawing/2014/main" val="1504458646"/>
                  </a:ext>
                </a:extLst>
              </a:tr>
              <a:tr h="2943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All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N-Ab +</a:t>
                      </a:r>
                      <a:r>
                        <a:rPr lang="en-GB" sz="800" dirty="0" err="1">
                          <a:effectLst/>
                        </a:rPr>
                        <a:t>ve</a:t>
                      </a:r>
                      <a:r>
                        <a:rPr lang="en-GB" sz="800" dirty="0">
                          <a:effectLst/>
                        </a:rPr>
                        <a:t> at baseline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N- Ab -</a:t>
                      </a:r>
                      <a:r>
                        <a:rPr lang="en-GB" sz="800" dirty="0" err="1">
                          <a:effectLst/>
                        </a:rPr>
                        <a:t>ve</a:t>
                      </a:r>
                      <a:r>
                        <a:rPr lang="en-GB" sz="800" dirty="0">
                          <a:effectLst/>
                        </a:rPr>
                        <a:t> at baseline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All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N-Ab +</a:t>
                      </a:r>
                      <a:r>
                        <a:rPr lang="en-GB" sz="800" dirty="0" err="1">
                          <a:effectLst/>
                        </a:rPr>
                        <a:t>ve</a:t>
                      </a:r>
                      <a:r>
                        <a:rPr lang="en-GB" sz="800" dirty="0">
                          <a:effectLst/>
                        </a:rPr>
                        <a:t> at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baseline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N- Ab -</a:t>
                      </a:r>
                      <a:r>
                        <a:rPr lang="en-GB" sz="800" dirty="0" err="1">
                          <a:effectLst/>
                        </a:rPr>
                        <a:t>ve</a:t>
                      </a:r>
                      <a:r>
                        <a:rPr lang="en-GB" sz="800" dirty="0">
                          <a:effectLst/>
                        </a:rPr>
                        <a:t> at baseline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extLst>
                  <a:ext uri="{0D108BD9-81ED-4DB2-BD59-A6C34878D82A}">
                    <a16:rowId xmlns:a16="http://schemas.microsoft.com/office/drawing/2014/main" val="2092704378"/>
                  </a:ext>
                </a:extLst>
              </a:tr>
              <a:tr h="1941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Characteristic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endParaRPr lang="en-GB" sz="800">
                        <a:effectLst/>
                        <a:latin typeface="Arial" panose="020B0604020202020204" pitchFamily="34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endParaRPr lang="en-GB" sz="800" dirty="0">
                        <a:effectLst/>
                        <a:latin typeface="Arial" panose="020B0604020202020204" pitchFamily="34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extLst>
                  <a:ext uri="{0D108BD9-81ED-4DB2-BD59-A6C34878D82A}">
                    <a16:rowId xmlns:a16="http://schemas.microsoft.com/office/drawing/2014/main" val="28990758"/>
                  </a:ext>
                </a:extLst>
              </a:tr>
              <a:tr h="1941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Total number, n (%)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49 (100)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25 (51)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24 (49)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800" dirty="0">
                          <a:effectLst/>
                          <a:latin typeface="+mn-lt"/>
                        </a:rPr>
                        <a:t>45 (100)</a:t>
                      </a:r>
                      <a:endParaRPr lang="en-GB" sz="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4212" marR="54212" marT="8839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800" dirty="0">
                          <a:effectLst/>
                          <a:latin typeface="+mn-lt"/>
                        </a:rPr>
                        <a:t>13 (29)</a:t>
                      </a:r>
                      <a:endParaRPr lang="en-GB" sz="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4212" marR="54212" marT="8839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800">
                          <a:effectLst/>
                          <a:latin typeface="+mn-lt"/>
                        </a:rPr>
                        <a:t>32 (71)</a:t>
                      </a:r>
                      <a:endParaRPr lang="en-GB" sz="800">
                        <a:effectLst/>
                        <a:latin typeface="+mn-lt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4212" marR="54212" marT="8839" marB="0"/>
                </a:tc>
                <a:extLst>
                  <a:ext uri="{0D108BD9-81ED-4DB2-BD59-A6C34878D82A}">
                    <a16:rowId xmlns:a16="http://schemas.microsoft.com/office/drawing/2014/main" val="3341163890"/>
                  </a:ext>
                </a:extLst>
              </a:tr>
              <a:tr h="1941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>
                          <a:effectLst/>
                        </a:rPr>
                        <a:t>Age, median years (IQR)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39 (31, 46)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37 (31,44)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40 (30, 49)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800" dirty="0">
                          <a:effectLst/>
                          <a:latin typeface="+mn-lt"/>
                        </a:rPr>
                        <a:t>24 (22, 29)</a:t>
                      </a:r>
                      <a:endParaRPr lang="en-GB" sz="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4212" marR="54212" marT="8839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800" dirty="0">
                          <a:effectLst/>
                          <a:latin typeface="+mn-lt"/>
                        </a:rPr>
                        <a:t>25 (22, 50)</a:t>
                      </a:r>
                      <a:endParaRPr lang="en-GB" sz="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4212" marR="54212" marT="8839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800" dirty="0">
                          <a:effectLst/>
                          <a:latin typeface="+mn-lt"/>
                        </a:rPr>
                        <a:t>24 (22, 27)</a:t>
                      </a:r>
                      <a:endParaRPr lang="en-GB" sz="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4212" marR="54212" marT="8839" marB="0"/>
                </a:tc>
                <a:extLst>
                  <a:ext uri="{0D108BD9-81ED-4DB2-BD59-A6C34878D82A}">
                    <a16:rowId xmlns:a16="http://schemas.microsoft.com/office/drawing/2014/main" val="1966970476"/>
                  </a:ext>
                </a:extLst>
              </a:tr>
              <a:tr h="1941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Male gender, n (%)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>
                          <a:effectLst/>
                        </a:rPr>
                        <a:t>23 (47)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11 (44)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12 (50)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800" dirty="0">
                          <a:effectLst/>
                          <a:latin typeface="+mn-lt"/>
                        </a:rPr>
                        <a:t>18 (40)</a:t>
                      </a:r>
                      <a:endParaRPr lang="en-GB" sz="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4212" marR="54212" marT="8839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800" dirty="0">
                          <a:effectLst/>
                          <a:latin typeface="+mn-lt"/>
                        </a:rPr>
                        <a:t>6 (33)</a:t>
                      </a:r>
                      <a:endParaRPr lang="en-GB" sz="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4212" marR="54212" marT="8839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800" dirty="0">
                          <a:effectLst/>
                          <a:latin typeface="+mn-lt"/>
                        </a:rPr>
                        <a:t>12 (67)</a:t>
                      </a:r>
                      <a:endParaRPr lang="en-GB" sz="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4212" marR="54212" marT="8839" marB="0"/>
                </a:tc>
                <a:extLst>
                  <a:ext uri="{0D108BD9-81ED-4DB2-BD59-A6C34878D82A}">
                    <a16:rowId xmlns:a16="http://schemas.microsoft.com/office/drawing/2014/main" val="170851685"/>
                  </a:ext>
                </a:extLst>
              </a:tr>
              <a:tr h="1302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>
                          <a:effectLst/>
                        </a:rPr>
                        <a:t>Serum ID50 (GMT, 95 % CI) </a:t>
                      </a:r>
                      <a:r>
                        <a:rPr lang="en-GB" sz="800" baseline="30000">
                          <a:effectLst/>
                        </a:rPr>
                        <a:t>a</a:t>
                      </a:r>
                      <a:r>
                        <a:rPr lang="en-GB" sz="800">
                          <a:effectLst/>
                        </a:rPr>
                        <a:t> 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extLst>
                  <a:ext uri="{0D108BD9-81ED-4DB2-BD59-A6C34878D82A}">
                    <a16:rowId xmlns:a16="http://schemas.microsoft.com/office/drawing/2014/main" val="560402030"/>
                  </a:ext>
                </a:extLst>
              </a:tr>
              <a:tr h="1764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>
                          <a:effectLst/>
                        </a:rPr>
                        <a:t>Baseline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145 (95, 224)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431 (297, 627)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47 (29, 75)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800" dirty="0">
                          <a:effectLst/>
                          <a:latin typeface="+mn-lt"/>
                        </a:rPr>
                        <a:t>57 (40, 79)</a:t>
                      </a:r>
                      <a:endParaRPr lang="en-GB" sz="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4212" marR="54212" marT="8839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800" dirty="0">
                          <a:effectLst/>
                          <a:latin typeface="+mn-lt"/>
                        </a:rPr>
                        <a:t>106 (55, 201)</a:t>
                      </a:r>
                      <a:endParaRPr lang="en-GB" sz="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4212" marR="54212" marT="8839" marB="0"/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+mn-lt"/>
                        </a:rPr>
                        <a:t>45 (30, 66)</a:t>
                      </a:r>
                      <a:endParaRPr lang="en-GB" sz="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4212" marR="54212" marT="8839" marB="0"/>
                </a:tc>
                <a:extLst>
                  <a:ext uri="{0D108BD9-81ED-4DB2-BD59-A6C34878D82A}">
                    <a16:rowId xmlns:a16="http://schemas.microsoft.com/office/drawing/2014/main" val="2935404316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1 month post 2</a:t>
                      </a:r>
                      <a:r>
                        <a:rPr lang="en-GB" sz="800" baseline="30000" dirty="0">
                          <a:effectLst/>
                        </a:rPr>
                        <a:t>nd</a:t>
                      </a:r>
                      <a:r>
                        <a:rPr lang="en-GB" sz="800" dirty="0">
                          <a:effectLst/>
                        </a:rPr>
                        <a:t> dose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>
                          <a:effectLst/>
                        </a:rPr>
                        <a:t>2579 (1689, 3938)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4674 (2738, 7981)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1423 (786, 2577)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800" dirty="0">
                          <a:effectLst/>
                          <a:latin typeface="+mn-lt"/>
                        </a:rPr>
                        <a:t>1049 (588, 1871)</a:t>
                      </a:r>
                      <a:endParaRPr lang="en-GB" sz="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4212" marR="54212" marT="8839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8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 (Body CS)"/>
                        </a:rPr>
                        <a:t>2128 (822, 5513)</a:t>
                      </a:r>
                    </a:p>
                  </a:txBody>
                  <a:tcPr marL="54212" marR="54212" marT="8839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800" dirty="0">
                          <a:effectLst/>
                          <a:latin typeface="+mn-lt"/>
                        </a:rPr>
                        <a:t>773 (366, 1636)</a:t>
                      </a:r>
                      <a:endParaRPr lang="en-GB" sz="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4212" marR="54212" marT="8839" marB="0"/>
                </a:tc>
                <a:extLst>
                  <a:ext uri="{0D108BD9-81ED-4DB2-BD59-A6C34878D82A}">
                    <a16:rowId xmlns:a16="http://schemas.microsoft.com/office/drawing/2014/main" val="2261825116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3 months post 2</a:t>
                      </a:r>
                      <a:r>
                        <a:rPr lang="en-GB" sz="800" baseline="30000" dirty="0">
                          <a:effectLst/>
                        </a:rPr>
                        <a:t>nd</a:t>
                      </a:r>
                      <a:r>
                        <a:rPr lang="en-GB" sz="800" dirty="0">
                          <a:effectLst/>
                        </a:rPr>
                        <a:t> dose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1695 (1112, 2584)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2217 (1365, 3600)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800" dirty="0">
                          <a:effectLst/>
                        </a:rPr>
                        <a:t>1267 (612, 2620)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 (Body CS)"/>
                      </a:endParaRPr>
                    </a:p>
                  </a:txBody>
                  <a:tcPr marL="58202" marR="58202" marT="0" marB="0"/>
                </a:tc>
                <a:extLst>
                  <a:ext uri="{0D108BD9-81ED-4DB2-BD59-A6C34878D82A}">
                    <a16:rowId xmlns:a16="http://schemas.microsoft.com/office/drawing/2014/main" val="167678607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78F3F55-4310-D847-B67E-5039E23610D2}"/>
              </a:ext>
            </a:extLst>
          </p:cNvPr>
          <p:cNvSpPr txBox="1"/>
          <p:nvPr/>
        </p:nvSpPr>
        <p:spPr>
          <a:xfrm>
            <a:off x="570655" y="2659527"/>
            <a:ext cx="6162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1: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Baseline characteristics of study participants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longitudinal vaccine response study stratified by IgG anti-N status. </a:t>
            </a:r>
            <a:r>
              <a:rPr 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Serum Geometric mean titre (GMT) against Wuhan-614G wild type virus in 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Lagos, Nigeria and 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Kumasi, Ghana.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324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5259</TotalTime>
  <Words>951</Words>
  <Application>Microsoft Macintosh PowerPoint</Application>
  <PresentationFormat>Widescreen</PresentationFormat>
  <Paragraphs>93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TimesNewRomanPS</vt:lpstr>
      <vt:lpstr>Arial</vt:lpstr>
      <vt:lpstr>Calibri</vt:lpstr>
      <vt:lpstr>Calibri Light</vt:lpstr>
      <vt:lpstr>Times New Roman</vt:lpstr>
      <vt:lpstr>Times New Roman (Body CS)</vt:lpstr>
      <vt:lpstr>TimesNewRomanPSMT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Jennifer Yeh</cp:lastModifiedBy>
  <cp:revision>184</cp:revision>
  <cp:lastPrinted>2022-06-26T10:52:03Z</cp:lastPrinted>
  <dcterms:created xsi:type="dcterms:W3CDTF">2022-04-28T13:46:48Z</dcterms:created>
  <dcterms:modified xsi:type="dcterms:W3CDTF">2022-07-15T20:51:11Z</dcterms:modified>
</cp:coreProperties>
</file>