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90" r:id="rId2"/>
    <p:sldId id="397" r:id="rId3"/>
    <p:sldId id="400" r:id="rId4"/>
    <p:sldId id="382" r:id="rId5"/>
    <p:sldId id="380" r:id="rId6"/>
    <p:sldId id="412" r:id="rId7"/>
    <p:sldId id="414" r:id="rId8"/>
    <p:sldId id="399" r:id="rId9"/>
    <p:sldId id="408" r:id="rId10"/>
    <p:sldId id="409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6"/>
    <p:restoredTop sz="94745"/>
  </p:normalViewPr>
  <p:slideViewPr>
    <p:cSldViewPr snapToGrid="0" snapToObjects="1">
      <p:cViewPr varScale="1">
        <p:scale>
          <a:sx n="109" d="100"/>
          <a:sy n="109" d="100"/>
        </p:scale>
        <p:origin x="6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A16E0-2748-D544-B20E-FB36AE49A5AB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A1930-678D-E94E-A1CC-4AB1706FE7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37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83A249-7500-DE40-89B0-72BA82C62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13EF89-151B-424A-91EF-476813A38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363CED-7AD0-DB4D-8AD3-A09B99D9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A07B24-4FF0-B64D-BCD3-7A9443E6A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0308A0-67BB-CF40-ADC1-A584C764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34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D54736-A224-9D46-9CC4-0CA9717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2F572A-8194-7A41-A665-D2F6B71DF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BA750E-316E-B441-B818-FD19446E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4D8A2D-AA9A-9D40-BED3-979D11D9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AA12FE-85C4-CD4F-A68F-0D5261FB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070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CA7863D-2D75-9848-BE86-E5C304C94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E49778-A362-8C4C-A482-4AA76E542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F21371-0865-6641-B960-A8D8E4A03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00D6C8-5F28-374D-8AF6-014B56D9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8D01FA-EB2C-854A-848B-337A5BCF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35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DD282-AB74-7D4D-BF31-B0E8686CD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4F14F8-43A2-7D4B-8219-D03BF270B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901908-01DC-5949-9C90-B584FCA6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E2F62E-37BE-9A48-8173-7C2A5E258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12932C-BB85-FE48-A188-8E013B802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93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A85BDF-0B53-FA4D-AEFA-262093C6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8A4FA7-BDB2-6346-9D03-AEF0E2037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B0DFBC-986C-3542-A0C0-926F9A9B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A09C37-10BB-D742-833B-C45DF30B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19ECE-899B-7E4C-9D97-2FAF99A4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08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5C0D1-1C77-D343-B395-A39C6B39B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19DE19-F42E-274B-843C-0CD6F3F9A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8DEBB1-D729-8647-9308-02C50D3EE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E8E5EF-6E45-7C46-97ED-EDA4CFC1E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F0DCE6-AC46-5140-90F9-E34A31B0B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6577C7-0958-4C47-8343-DE7710D6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5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4B5EAE-9250-C647-A0AC-BAED9593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758D01-A159-F94B-AFE8-DFDFF411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7C2E69-03D4-664A-B115-D5A039336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91D5623-E94F-7048-BE98-E3DC85F3D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B660EFA-64C4-2749-B189-FC928583E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90299FD-FEE6-C544-A258-D1315F51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50DC1F9-5909-FC42-890E-C0BCA249B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0F7A00C-24DC-1649-995C-5B6C0ED8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20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3A1BDF-CC51-C045-9BFF-9BD4181D9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B25E1B6-01F8-4244-8678-3973C8338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BE6072-894A-B748-9AF9-6FFF054B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272D6C-056C-3B49-A6CF-F9EAB7BC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81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85A4243-EDC9-9446-80E6-0AD9CA6A9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89606E-1464-DA44-B548-EA628E79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67D217-9230-E54E-80A2-60FD7890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92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9BCA2-E0E6-3443-A08B-F135B49E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21EB4F-9AC8-8C40-8AC3-21A4C714D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409E82-AFCF-064D-B82B-7015E8A50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3BE87E-58CA-3349-BE30-E2E4BB7C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26BA13-F3CF-0E42-966C-47FCD0AF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1FD3E8-C3D9-2343-AEB4-0E5877BD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092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A6D8C0-E6BF-ED44-9372-5DEA1C9F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434DA4D-F286-DC46-8181-4A7ED096A6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1C96CE-EB9C-3B4B-B5B7-40F3FA666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5E0252-90C6-E54D-A7D5-6FB4D0ED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B73ECE-1355-754E-9AEC-0D144598D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99A718-B738-CD4C-A729-4DC55AB8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37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4F221FC-25EE-5B47-B1FE-6FF278A6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BFB32D-543C-B740-84AB-180F867FE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57ADE8-D524-6A4B-9163-2434891C5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A950F-C9F9-AA4A-89F5-2701FB188E01}" type="datetimeFigureOut">
              <a:rPr lang="fr-FR" smtClean="0"/>
              <a:t>15/07/2022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608EF0-C2EE-0A43-942B-7452883F8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2E2856-F815-F342-86B5-0D1683FB8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89C09-2BC7-8E44-BE53-10585A9374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8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microsoft.com/office/2007/relationships/hdphoto" Target="../media/hdphoto6.wdp"/><Relationship Id="rId18" Type="http://schemas.openxmlformats.org/officeDocument/2006/relationships/image" Target="../media/image10.emf"/><Relationship Id="rId3" Type="http://schemas.microsoft.com/office/2007/relationships/hdphoto" Target="../media/hdphoto1.wdp"/><Relationship Id="rId21" Type="http://schemas.openxmlformats.org/officeDocument/2006/relationships/image" Target="../media/image13.jpeg"/><Relationship Id="rId7" Type="http://schemas.microsoft.com/office/2007/relationships/hdphoto" Target="../media/hdphoto3.wdp"/><Relationship Id="rId12" Type="http://schemas.openxmlformats.org/officeDocument/2006/relationships/image" Target="../media/image6.jpeg"/><Relationship Id="rId17" Type="http://schemas.openxmlformats.org/officeDocument/2006/relationships/image" Target="../media/image9.emf"/><Relationship Id="rId25" Type="http://schemas.openxmlformats.org/officeDocument/2006/relationships/image" Target="../media/image15.emf"/><Relationship Id="rId2" Type="http://schemas.openxmlformats.org/officeDocument/2006/relationships/image" Target="../media/image1.jpeg"/><Relationship Id="rId16" Type="http://schemas.openxmlformats.org/officeDocument/2006/relationships/image" Target="../media/image8.emf"/><Relationship Id="rId20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microsoft.com/office/2007/relationships/hdphoto" Target="../media/hdphoto5.wdp"/><Relationship Id="rId24" Type="http://schemas.microsoft.com/office/2007/relationships/hdphoto" Target="../media/hdphoto9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openxmlformats.org/officeDocument/2006/relationships/image" Target="../media/image14.jpeg"/><Relationship Id="rId10" Type="http://schemas.openxmlformats.org/officeDocument/2006/relationships/image" Target="../media/image5.jpeg"/><Relationship Id="rId19" Type="http://schemas.openxmlformats.org/officeDocument/2006/relationships/image" Target="../media/image11.tif"/><Relationship Id="rId4" Type="http://schemas.openxmlformats.org/officeDocument/2006/relationships/image" Target="../media/image2.jpeg"/><Relationship Id="rId9" Type="http://schemas.microsoft.com/office/2007/relationships/hdphoto" Target="../media/hdphoto4.wdp"/><Relationship Id="rId14" Type="http://schemas.openxmlformats.org/officeDocument/2006/relationships/image" Target="../media/image7.jpeg"/><Relationship Id="rId22" Type="http://schemas.microsoft.com/office/2007/relationships/hdphoto" Target="../media/hdphoto8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13.wdp"/><Relationship Id="rId18" Type="http://schemas.openxmlformats.org/officeDocument/2006/relationships/image" Target="../media/image39.png"/><Relationship Id="rId3" Type="http://schemas.openxmlformats.org/officeDocument/2006/relationships/image" Target="../media/image30.emf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36.jpeg"/><Relationship Id="rId17" Type="http://schemas.microsoft.com/office/2007/relationships/hdphoto" Target="../media/hdphoto15.wdp"/><Relationship Id="rId2" Type="http://schemas.openxmlformats.org/officeDocument/2006/relationships/image" Target="../media/image29.emf"/><Relationship Id="rId16" Type="http://schemas.openxmlformats.org/officeDocument/2006/relationships/image" Target="../media/image38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microsoft.com/office/2007/relationships/hdphoto" Target="../media/hdphoto12.wdp"/><Relationship Id="rId5" Type="http://schemas.openxmlformats.org/officeDocument/2006/relationships/image" Target="../media/image32.tif"/><Relationship Id="rId15" Type="http://schemas.microsoft.com/office/2007/relationships/hdphoto" Target="../media/hdphoto14.wdp"/><Relationship Id="rId10" Type="http://schemas.openxmlformats.org/officeDocument/2006/relationships/image" Target="../media/image35.jpeg"/><Relationship Id="rId19" Type="http://schemas.microsoft.com/office/2007/relationships/hdphoto" Target="../media/hdphoto16.wdp"/><Relationship Id="rId4" Type="http://schemas.openxmlformats.org/officeDocument/2006/relationships/image" Target="../media/image31.tif"/><Relationship Id="rId9" Type="http://schemas.microsoft.com/office/2007/relationships/hdphoto" Target="../media/hdphoto11.wdp"/><Relationship Id="rId14" Type="http://schemas.openxmlformats.org/officeDocument/2006/relationships/image" Target="../media/image37.jpeg"/><Relationship Id="rId22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"/><Relationship Id="rId13" Type="http://schemas.openxmlformats.org/officeDocument/2006/relationships/image" Target="../media/image52.tif"/><Relationship Id="rId3" Type="http://schemas.openxmlformats.org/officeDocument/2006/relationships/image" Target="../media/image43.png"/><Relationship Id="rId7" Type="http://schemas.openxmlformats.org/officeDocument/2006/relationships/image" Target="../media/image46.tif"/><Relationship Id="rId12" Type="http://schemas.openxmlformats.org/officeDocument/2006/relationships/image" Target="../media/image51.tif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"/><Relationship Id="rId11" Type="http://schemas.openxmlformats.org/officeDocument/2006/relationships/image" Target="../media/image50.tif"/><Relationship Id="rId5" Type="http://schemas.openxmlformats.org/officeDocument/2006/relationships/image" Target="../media/image44.tif"/><Relationship Id="rId15" Type="http://schemas.openxmlformats.org/officeDocument/2006/relationships/image" Target="../media/image54.emf"/><Relationship Id="rId10" Type="http://schemas.openxmlformats.org/officeDocument/2006/relationships/image" Target="../media/image49.tif"/><Relationship Id="rId4" Type="http://schemas.microsoft.com/office/2007/relationships/hdphoto" Target="../media/hdphoto18.wdp"/><Relationship Id="rId9" Type="http://schemas.openxmlformats.org/officeDocument/2006/relationships/image" Target="../media/image48.jpg"/><Relationship Id="rId14" Type="http://schemas.openxmlformats.org/officeDocument/2006/relationships/image" Target="../media/image5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60.jpeg"/><Relationship Id="rId7" Type="http://schemas.openxmlformats.org/officeDocument/2006/relationships/image" Target="../media/image62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61.jpeg"/><Relationship Id="rId4" Type="http://schemas.microsoft.com/office/2007/relationships/hdphoto" Target="../media/hdphoto19.wdp"/><Relationship Id="rId9" Type="http://schemas.openxmlformats.org/officeDocument/2006/relationships/image" Target="../media/image6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52F3098-E3B0-7B4B-A34F-989E4A2E8796}"/>
              </a:ext>
            </a:extLst>
          </p:cNvPr>
          <p:cNvSpPr txBox="1"/>
          <p:nvPr/>
        </p:nvSpPr>
        <p:spPr>
          <a:xfrm>
            <a:off x="3045608" y="324034"/>
            <a:ext cx="972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0B050"/>
                </a:solidFill>
              </a:rPr>
              <a:t>MOMA-2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F1A262-A48B-114E-A083-449A6027EB05}"/>
              </a:ext>
            </a:extLst>
          </p:cNvPr>
          <p:cNvSpPr txBox="1"/>
          <p:nvPr/>
        </p:nvSpPr>
        <p:spPr>
          <a:xfrm>
            <a:off x="4869433" y="324034"/>
            <a:ext cx="736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Merge</a:t>
            </a:r>
            <a:endParaRPr lang="fr-FR" sz="16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8CB4C78-8731-9E41-9331-0B14BDD45C5B}"/>
              </a:ext>
            </a:extLst>
          </p:cNvPr>
          <p:cNvSpPr txBox="1"/>
          <p:nvPr/>
        </p:nvSpPr>
        <p:spPr>
          <a:xfrm>
            <a:off x="0" y="-17062"/>
            <a:ext cx="213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Supplementary</a:t>
            </a:r>
            <a:r>
              <a:rPr lang="fr-FR" sz="1600" dirty="0"/>
              <a:t> figure 1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215961B-4DB4-3C45-869F-84CA8D776489}"/>
              </a:ext>
            </a:extLst>
          </p:cNvPr>
          <p:cNvGrpSpPr/>
          <p:nvPr/>
        </p:nvGrpSpPr>
        <p:grpSpPr>
          <a:xfrm>
            <a:off x="842072" y="621480"/>
            <a:ext cx="5295471" cy="1328113"/>
            <a:chOff x="2055598" y="633677"/>
            <a:chExt cx="7837185" cy="2005974"/>
          </a:xfrm>
        </p:grpSpPr>
        <p:pic>
          <p:nvPicPr>
            <p:cNvPr id="7" name="Image 6" descr="167_b_1_(GFP+DAPI+Cy5).tif">
              <a:extLst>
                <a:ext uri="{FF2B5EF4-FFF2-40B4-BE49-F238E27FC236}">
                  <a16:creationId xmlns:a16="http://schemas.microsoft.com/office/drawing/2014/main" id="{33A9CC42-A45F-2848-A6CA-16F6C3F8DE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08" t="14313" r="34893" b="16111"/>
            <a:stretch/>
          </p:blipFill>
          <p:spPr>
            <a:xfrm rot="5400000">
              <a:off x="7602521" y="343281"/>
              <a:ext cx="1999865" cy="2580658"/>
            </a:xfrm>
            <a:prstGeom prst="rect">
              <a:avLst/>
            </a:prstGeom>
          </p:spPr>
        </p:pic>
        <p:pic>
          <p:nvPicPr>
            <p:cNvPr id="8" name="Image 7" descr="167_b_1_Cy5.TIF">
              <a:extLst>
                <a:ext uri="{FF2B5EF4-FFF2-40B4-BE49-F238E27FC236}">
                  <a16:creationId xmlns:a16="http://schemas.microsoft.com/office/drawing/2014/main" id="{E51E209B-D16B-5546-9462-CAA17613A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5000" contras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09" t="12039" r="34839" b="18415"/>
            <a:stretch/>
          </p:blipFill>
          <p:spPr>
            <a:xfrm rot="5400000">
              <a:off x="2344093" y="345182"/>
              <a:ext cx="2002527" cy="2579518"/>
            </a:xfrm>
            <a:prstGeom prst="rect">
              <a:avLst/>
            </a:prstGeom>
          </p:spPr>
        </p:pic>
        <p:pic>
          <p:nvPicPr>
            <p:cNvPr id="9" name="Image 8" descr="167_b_1_GFP.TIF">
              <a:extLst>
                <a:ext uri="{FF2B5EF4-FFF2-40B4-BE49-F238E27FC236}">
                  <a16:creationId xmlns:a16="http://schemas.microsoft.com/office/drawing/2014/main" id="{4F692165-AFCF-8444-B6A3-2E1BA4B65C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9" t="13994" r="33939" b="16837"/>
            <a:stretch/>
          </p:blipFill>
          <p:spPr>
            <a:xfrm rot="5400000">
              <a:off x="4972357" y="355600"/>
              <a:ext cx="2002527" cy="2565575"/>
            </a:xfrm>
            <a:prstGeom prst="rect">
              <a:avLst/>
            </a:prstGeom>
          </p:spPr>
        </p:pic>
        <p:pic>
          <p:nvPicPr>
            <p:cNvPr id="10" name="Image 9" descr="167_b_1_(GFP+DAPI+Cy5).tif">
              <a:extLst>
                <a:ext uri="{FF2B5EF4-FFF2-40B4-BE49-F238E27FC236}">
                  <a16:creationId xmlns:a16="http://schemas.microsoft.com/office/drawing/2014/main" id="{3B47FBA9-9C5B-CD49-8F87-1403BB9DF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37" t="52848" r="42259" b="27984"/>
            <a:stretch/>
          </p:blipFill>
          <p:spPr>
            <a:xfrm rot="5400000">
              <a:off x="8909542" y="1650302"/>
              <a:ext cx="826065" cy="11404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AD7019-BB09-8D42-B334-7F9659E051F7}"/>
                </a:ext>
              </a:extLst>
            </p:cNvPr>
            <p:cNvSpPr/>
            <p:nvPr/>
          </p:nvSpPr>
          <p:spPr>
            <a:xfrm>
              <a:off x="7739647" y="1807478"/>
              <a:ext cx="570271" cy="413032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Image 12" descr="167_b_1_Cy5.TIF">
              <a:extLst>
                <a:ext uri="{FF2B5EF4-FFF2-40B4-BE49-F238E27FC236}">
                  <a16:creationId xmlns:a16="http://schemas.microsoft.com/office/drawing/2014/main" id="{B50A3C9E-E618-6E41-B8D2-7F152A57E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5000" contrast="5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56" t="52322" r="40919" b="25385"/>
            <a:stretch/>
          </p:blipFill>
          <p:spPr>
            <a:xfrm rot="5400000">
              <a:off x="3615343" y="1616393"/>
              <a:ext cx="834766" cy="119953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E4E07D-3E95-FB41-B43E-D33D0FA13CC2}"/>
                </a:ext>
              </a:extLst>
            </p:cNvPr>
            <p:cNvSpPr/>
            <p:nvPr/>
          </p:nvSpPr>
          <p:spPr>
            <a:xfrm>
              <a:off x="2329315" y="1807478"/>
              <a:ext cx="570271" cy="413032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129A9816-6EB1-1741-9296-ACE93403362F}"/>
                </a:ext>
              </a:extLst>
            </p:cNvPr>
            <p:cNvCxnSpPr/>
            <p:nvPr/>
          </p:nvCxnSpPr>
          <p:spPr>
            <a:xfrm>
              <a:off x="8973744" y="849476"/>
              <a:ext cx="7800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565816D-9B79-7E41-B7A4-2FE9D1CDF6F6}"/>
              </a:ext>
            </a:extLst>
          </p:cNvPr>
          <p:cNvSpPr txBox="1"/>
          <p:nvPr/>
        </p:nvSpPr>
        <p:spPr>
          <a:xfrm>
            <a:off x="156198" y="5661637"/>
            <a:ext cx="119227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/>
              <a:t>Atherosclerotic plaque characterization</a:t>
            </a:r>
            <a:r>
              <a:rPr lang="en-US" sz="1400" dirty="0"/>
              <a:t>. A, Card9 (Red) and MOMA-2 (Green) immunofluorescent </a:t>
            </a:r>
            <a:r>
              <a:rPr lang="en-US" sz="1400" dirty="0" err="1"/>
              <a:t>stainings</a:t>
            </a:r>
            <a:r>
              <a:rPr lang="en-US" sz="1400" dirty="0"/>
              <a:t> in atherosclerotic plaques of 12-week old </a:t>
            </a:r>
            <a:r>
              <a:rPr lang="en-US" sz="1400" i="1" dirty="0" err="1"/>
              <a:t>Apoe</a:t>
            </a:r>
            <a:r>
              <a:rPr lang="en-US" sz="1400" i="1" baseline="30000" dirty="0"/>
              <a:t>-/-</a:t>
            </a:r>
            <a:r>
              <a:rPr lang="en-US" sz="1400" dirty="0"/>
              <a:t> mice; bar scale 50 </a:t>
            </a:r>
            <a:r>
              <a:rPr lang="en-US" sz="1400" dirty="0">
                <a:sym typeface="Symbol" pitchFamily="2" charset="2"/>
              </a:rPr>
              <a:t></a:t>
            </a:r>
            <a:r>
              <a:rPr lang="en-US" sz="1400" dirty="0"/>
              <a:t>m. B, Card9 (Red) immunofluorescent staining and DAPI (nucleus, Blue)  in atherosclerotic plaques of </a:t>
            </a:r>
            <a:r>
              <a:rPr lang="en-US" sz="1400" i="1" dirty="0" err="1"/>
              <a:t>Apoe</a:t>
            </a:r>
            <a:r>
              <a:rPr lang="en-US" sz="1400" i="1" baseline="30000" dirty="0"/>
              <a:t>-/-</a:t>
            </a:r>
            <a:r>
              <a:rPr lang="en-US" sz="1400" i="1" dirty="0"/>
              <a:t>Card9</a:t>
            </a:r>
            <a:r>
              <a:rPr lang="en-US" sz="1400" i="1" baseline="30000" dirty="0"/>
              <a:t>+/+ </a:t>
            </a:r>
            <a:r>
              <a:rPr lang="en-US" sz="1400" dirty="0"/>
              <a:t>and </a:t>
            </a:r>
            <a:r>
              <a:rPr lang="en-US" sz="1400" i="1" dirty="0" err="1"/>
              <a:t>Apoe</a:t>
            </a:r>
            <a:r>
              <a:rPr lang="en-US" sz="1400" i="1" baseline="30000" dirty="0"/>
              <a:t>-/-</a:t>
            </a:r>
            <a:r>
              <a:rPr lang="en-US" sz="1400" i="1" dirty="0"/>
              <a:t>Card9</a:t>
            </a:r>
            <a:r>
              <a:rPr lang="en-US" sz="1400" i="1" baseline="30000" dirty="0"/>
              <a:t>-/- </a:t>
            </a:r>
            <a:r>
              <a:rPr lang="en-US" sz="1400" dirty="0"/>
              <a:t>mice after 6 weeks of high fat diet; bar scale 100 </a:t>
            </a:r>
            <a:r>
              <a:rPr lang="en-US" sz="1400" dirty="0">
                <a:sym typeface="Symbol" pitchFamily="2" charset="2"/>
              </a:rPr>
              <a:t></a:t>
            </a:r>
            <a:r>
              <a:rPr lang="en-US" sz="1400" dirty="0"/>
              <a:t>m. C and D, body weight and plasma cholesterol levels after 6 weeks of fat diet (n=10/group).</a:t>
            </a:r>
            <a:r>
              <a:rPr lang="fr-FR" sz="1400" dirty="0"/>
              <a:t> E, </a:t>
            </a:r>
            <a:r>
              <a:rPr lang="en-US" sz="1400" dirty="0"/>
              <a:t>representative photomicrographs and quantitative analysis of collagen content within atherosclerotic lesions of </a:t>
            </a:r>
            <a:r>
              <a:rPr lang="en-US" sz="1400" i="1" dirty="0" err="1"/>
              <a:t>Apoe</a:t>
            </a:r>
            <a:r>
              <a:rPr lang="en-US" sz="1400" i="1" baseline="30000" dirty="0"/>
              <a:t>-/- </a:t>
            </a:r>
            <a:r>
              <a:rPr lang="en-US" sz="1400" i="1" dirty="0"/>
              <a:t>Card9</a:t>
            </a:r>
            <a:r>
              <a:rPr lang="en-US" sz="1400" i="1" baseline="30000" dirty="0"/>
              <a:t>+/+</a:t>
            </a:r>
            <a:r>
              <a:rPr lang="en-US" sz="1400" dirty="0"/>
              <a:t> and </a:t>
            </a:r>
            <a:r>
              <a:rPr lang="en-US" sz="1400" i="1" dirty="0" err="1"/>
              <a:t>Apoe</a:t>
            </a:r>
            <a:r>
              <a:rPr lang="en-US" sz="1400" i="1" baseline="30000" dirty="0"/>
              <a:t>-/- </a:t>
            </a:r>
            <a:r>
              <a:rPr lang="en-US" sz="1400" i="1" dirty="0"/>
              <a:t>Card9</a:t>
            </a:r>
            <a:r>
              <a:rPr lang="en-US" sz="1400" i="1" baseline="30000" dirty="0"/>
              <a:t>-/-</a:t>
            </a:r>
            <a:r>
              <a:rPr lang="en-US" sz="1400" dirty="0"/>
              <a:t> mice</a:t>
            </a:r>
            <a:r>
              <a:rPr lang="fr-FR" sz="1400" dirty="0"/>
              <a:t> (Sirius </a:t>
            </a:r>
            <a:r>
              <a:rPr lang="fr-FR" sz="1400" dirty="0" err="1"/>
              <a:t>red</a:t>
            </a:r>
            <a:r>
              <a:rPr lang="fr-FR" sz="1400" dirty="0"/>
              <a:t> </a:t>
            </a:r>
            <a:r>
              <a:rPr lang="fr-FR" sz="1400" dirty="0" err="1"/>
              <a:t>staining</a:t>
            </a:r>
            <a:r>
              <a:rPr lang="fr-FR" sz="1400" dirty="0"/>
              <a:t>). F, r</a:t>
            </a:r>
            <a:r>
              <a:rPr lang="en-US" sz="1400" dirty="0" err="1"/>
              <a:t>epresentative</a:t>
            </a:r>
            <a:r>
              <a:rPr lang="en-US" sz="1400" dirty="0"/>
              <a:t> photomicrographs and quantitative analysis of CD3+ T cell infiltration (Red fluorescent staining).</a:t>
            </a:r>
            <a:r>
              <a:rPr lang="fr-FR" sz="1400" dirty="0"/>
              <a:t> *, P&lt;0.05; </a:t>
            </a:r>
            <a:r>
              <a:rPr lang="en-US" sz="1400" dirty="0"/>
              <a:t>Bar scale 50 </a:t>
            </a:r>
            <a:r>
              <a:rPr lang="en-US" sz="1400" dirty="0">
                <a:sym typeface="Symbol" pitchFamily="2" charset="2"/>
              </a:rPr>
              <a:t></a:t>
            </a:r>
            <a:r>
              <a:rPr lang="en-US" sz="1400" dirty="0"/>
              <a:t>m. </a:t>
            </a:r>
            <a:endParaRPr lang="fr-FR" sz="1400" dirty="0"/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id="{B5D10ED3-FC18-354D-92FF-B91BEA4C2A6C}"/>
              </a:ext>
            </a:extLst>
          </p:cNvPr>
          <p:cNvSpPr txBox="1"/>
          <p:nvPr/>
        </p:nvSpPr>
        <p:spPr>
          <a:xfrm>
            <a:off x="8470816" y="27874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CARD9</a:t>
            </a:r>
          </a:p>
        </p:txBody>
      </p:sp>
      <p:sp>
        <p:nvSpPr>
          <p:cNvPr id="18" name="文本框 7">
            <a:extLst>
              <a:ext uri="{FF2B5EF4-FFF2-40B4-BE49-F238E27FC236}">
                <a16:creationId xmlns:a16="http://schemas.microsoft.com/office/drawing/2014/main" id="{01CF8104-7132-7243-9D0A-82B580503E90}"/>
              </a:ext>
            </a:extLst>
          </p:cNvPr>
          <p:cNvSpPr txBox="1"/>
          <p:nvPr/>
        </p:nvSpPr>
        <p:spPr>
          <a:xfrm>
            <a:off x="6559249" y="1140872"/>
            <a:ext cx="1430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err="1"/>
              <a:t>Apoe</a:t>
            </a:r>
            <a:r>
              <a:rPr lang="en-US" sz="1600" i="1" baseline="30000" dirty="0"/>
              <a:t>-/-</a:t>
            </a:r>
            <a:r>
              <a:rPr lang="en-US" sz="1600" i="1" dirty="0"/>
              <a:t>Card9</a:t>
            </a:r>
            <a:r>
              <a:rPr lang="en-US" sz="1600" i="1" baseline="30000" dirty="0"/>
              <a:t>+/+</a:t>
            </a:r>
          </a:p>
        </p:txBody>
      </p:sp>
      <p:sp>
        <p:nvSpPr>
          <p:cNvPr id="19" name="文本框 5">
            <a:extLst>
              <a:ext uri="{FF2B5EF4-FFF2-40B4-BE49-F238E27FC236}">
                <a16:creationId xmlns:a16="http://schemas.microsoft.com/office/drawing/2014/main" id="{F4ABE9D9-E3AA-1140-97CA-5FDA5FB1D1B1}"/>
              </a:ext>
            </a:extLst>
          </p:cNvPr>
          <p:cNvSpPr txBox="1"/>
          <p:nvPr/>
        </p:nvSpPr>
        <p:spPr>
          <a:xfrm>
            <a:off x="9919732" y="278742"/>
            <a:ext cx="140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CARD9</a:t>
            </a:r>
            <a:r>
              <a:rPr lang="en-US" b="1" dirty="0"/>
              <a:t>/</a:t>
            </a:r>
            <a:r>
              <a:rPr lang="en-US" b="1" dirty="0">
                <a:solidFill>
                  <a:srgbClr val="0070C0"/>
                </a:solidFill>
              </a:rPr>
              <a:t>DAPI</a:t>
            </a:r>
          </a:p>
        </p:txBody>
      </p:sp>
      <p:sp>
        <p:nvSpPr>
          <p:cNvPr id="20" name="文本框 7">
            <a:extLst>
              <a:ext uri="{FF2B5EF4-FFF2-40B4-BE49-F238E27FC236}">
                <a16:creationId xmlns:a16="http://schemas.microsoft.com/office/drawing/2014/main" id="{F69E7E21-A51C-5D42-87A9-0619BDFDE931}"/>
              </a:ext>
            </a:extLst>
          </p:cNvPr>
          <p:cNvSpPr txBox="1"/>
          <p:nvPr/>
        </p:nvSpPr>
        <p:spPr>
          <a:xfrm>
            <a:off x="6598715" y="2342718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err="1"/>
              <a:t>Apoe</a:t>
            </a:r>
            <a:r>
              <a:rPr lang="en-US" sz="1600" i="1" baseline="30000"/>
              <a:t>-/-</a:t>
            </a:r>
            <a:r>
              <a:rPr lang="en-US" sz="1600" i="1"/>
              <a:t>Card9</a:t>
            </a:r>
            <a:r>
              <a:rPr lang="en-US" sz="1600" i="1" baseline="30000"/>
              <a:t>-/-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51FDDAF-2EA3-504B-9043-8B46C73B2DE0}"/>
              </a:ext>
            </a:extLst>
          </p:cNvPr>
          <p:cNvGrpSpPr/>
          <p:nvPr/>
        </p:nvGrpSpPr>
        <p:grpSpPr>
          <a:xfrm>
            <a:off x="7989449" y="641527"/>
            <a:ext cx="3490118" cy="2362761"/>
            <a:chOff x="3971177" y="934157"/>
            <a:chExt cx="4366824" cy="4114875"/>
          </a:xfrm>
        </p:grpSpPr>
        <p:pic>
          <p:nvPicPr>
            <p:cNvPr id="22" name="Image 21" descr="Essai-51970.tif">
              <a:extLst>
                <a:ext uri="{FF2B5EF4-FFF2-40B4-BE49-F238E27FC236}">
                  <a16:creationId xmlns:a16="http://schemas.microsoft.com/office/drawing/2014/main" id="{6E96687C-98A1-6347-BEE1-FA0C8C5C5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1"/>
            <a:stretch/>
          </p:blipFill>
          <p:spPr>
            <a:xfrm rot="5400000">
              <a:off x="6246474" y="902176"/>
              <a:ext cx="2059544" cy="2123507"/>
            </a:xfrm>
            <a:prstGeom prst="rect">
              <a:avLst/>
            </a:prstGeom>
          </p:spPr>
        </p:pic>
        <p:pic>
          <p:nvPicPr>
            <p:cNvPr id="23" name="Image 22" descr="Essai-51970_Cy5.tif">
              <a:extLst>
                <a:ext uri="{FF2B5EF4-FFF2-40B4-BE49-F238E27FC236}">
                  <a16:creationId xmlns:a16="http://schemas.microsoft.com/office/drawing/2014/main" id="{FFC0EFCC-4CFE-2648-BDD3-2EEC4202D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1"/>
            <a:stretch/>
          </p:blipFill>
          <p:spPr>
            <a:xfrm rot="5400000">
              <a:off x="4003159" y="902176"/>
              <a:ext cx="2059541" cy="2123504"/>
            </a:xfrm>
            <a:prstGeom prst="rect">
              <a:avLst/>
            </a:prstGeom>
          </p:spPr>
        </p:pic>
        <p:pic>
          <p:nvPicPr>
            <p:cNvPr id="24" name="图片 9" descr="360_2_(DAPI+Cy5).TIF">
              <a:extLst>
                <a:ext uri="{FF2B5EF4-FFF2-40B4-BE49-F238E27FC236}">
                  <a16:creationId xmlns:a16="http://schemas.microsoft.com/office/drawing/2014/main" id="{7FCDC783-CBA2-264B-8614-2204503B9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6"/>
            <a:stretch/>
          </p:blipFill>
          <p:spPr>
            <a:xfrm flipH="1" flipV="1">
              <a:off x="6214492" y="3107724"/>
              <a:ext cx="2123509" cy="1930857"/>
            </a:xfrm>
            <a:prstGeom prst="rect">
              <a:avLst/>
            </a:prstGeom>
          </p:spPr>
        </p:pic>
        <p:pic>
          <p:nvPicPr>
            <p:cNvPr id="25" name="图片 10" descr="360_2_Cy5.TIF">
              <a:extLst>
                <a:ext uri="{FF2B5EF4-FFF2-40B4-BE49-F238E27FC236}">
                  <a16:creationId xmlns:a16="http://schemas.microsoft.com/office/drawing/2014/main" id="{6A33FB20-0A11-674B-BF7C-878E64F34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1"/>
            <a:stretch/>
          </p:blipFill>
          <p:spPr>
            <a:xfrm flipH="1" flipV="1">
              <a:off x="3971177" y="3107724"/>
              <a:ext cx="2123505" cy="1941308"/>
            </a:xfrm>
            <a:prstGeom prst="rect">
              <a:avLst/>
            </a:prstGeom>
          </p:spPr>
        </p:pic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33AAEAE3-9D4C-6A4F-808A-0D1FB6EF8083}"/>
                </a:ext>
              </a:extLst>
            </p:cNvPr>
            <p:cNvCxnSpPr>
              <a:cxnSpLocks/>
            </p:cNvCxnSpPr>
            <p:nvPr/>
          </p:nvCxnSpPr>
          <p:spPr>
            <a:xfrm>
              <a:off x="7642578" y="2822221"/>
              <a:ext cx="5658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7E55286C-B0A4-FB4F-AEAA-E947A3DFFBC3}"/>
                </a:ext>
              </a:extLst>
            </p:cNvPr>
            <p:cNvCxnSpPr>
              <a:cxnSpLocks/>
            </p:cNvCxnSpPr>
            <p:nvPr/>
          </p:nvCxnSpPr>
          <p:spPr>
            <a:xfrm>
              <a:off x="7705383" y="4884890"/>
              <a:ext cx="5658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文本框 5">
            <a:extLst>
              <a:ext uri="{FF2B5EF4-FFF2-40B4-BE49-F238E27FC236}">
                <a16:creationId xmlns:a16="http://schemas.microsoft.com/office/drawing/2014/main" id="{52C95B26-A293-9647-811F-FD9813429ED5}"/>
              </a:ext>
            </a:extLst>
          </p:cNvPr>
          <p:cNvSpPr txBox="1"/>
          <p:nvPr/>
        </p:nvSpPr>
        <p:spPr>
          <a:xfrm>
            <a:off x="1298910" y="29325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CARD9</a:t>
            </a:r>
          </a:p>
        </p:txBody>
      </p:sp>
      <p:sp>
        <p:nvSpPr>
          <p:cNvPr id="29" name="文本框 7">
            <a:extLst>
              <a:ext uri="{FF2B5EF4-FFF2-40B4-BE49-F238E27FC236}">
                <a16:creationId xmlns:a16="http://schemas.microsoft.com/office/drawing/2014/main" id="{E9368FB6-7DA4-F04A-B6E2-B52996E046E1}"/>
              </a:ext>
            </a:extLst>
          </p:cNvPr>
          <p:cNvSpPr txBox="1"/>
          <p:nvPr/>
        </p:nvSpPr>
        <p:spPr>
          <a:xfrm>
            <a:off x="62069" y="1098428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err="1"/>
              <a:t>Apoe</a:t>
            </a:r>
            <a:r>
              <a:rPr lang="en-US" sz="1600" i="1" baseline="30000" dirty="0"/>
              <a:t>-/-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A75C3E-EB12-B44B-8771-7FCE7E7B49E9}"/>
              </a:ext>
            </a:extLst>
          </p:cNvPr>
          <p:cNvSpPr txBox="1"/>
          <p:nvPr/>
        </p:nvSpPr>
        <p:spPr>
          <a:xfrm>
            <a:off x="392194" y="53524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536330-C966-4D47-B886-456F397DCA08}"/>
              </a:ext>
            </a:extLst>
          </p:cNvPr>
          <p:cNvSpPr txBox="1"/>
          <p:nvPr/>
        </p:nvSpPr>
        <p:spPr>
          <a:xfrm>
            <a:off x="7444146" y="22082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574A492-9AA3-854D-A73F-24C8164471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3120" y="2137222"/>
            <a:ext cx="2355680" cy="159822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8622C3D-5240-E14E-943A-3ECA40A593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2999" y="2153548"/>
            <a:ext cx="2342721" cy="158190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364FF7E-4262-9046-A0EA-7D598AAF2C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69" y="3926736"/>
            <a:ext cx="2622285" cy="1639873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478660B-0E9B-4B41-AE96-EEDA1F1D753B}"/>
              </a:ext>
            </a:extLst>
          </p:cNvPr>
          <p:cNvSpPr txBox="1"/>
          <p:nvPr/>
        </p:nvSpPr>
        <p:spPr>
          <a:xfrm>
            <a:off x="2809615" y="5390914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 </a:t>
            </a:r>
            <a:r>
              <a:rPr lang="fr-FR" sz="1400" i="1" dirty="0"/>
              <a:t>Card9</a:t>
            </a:r>
            <a:r>
              <a:rPr lang="fr-FR" sz="1400" i="1" baseline="30000" dirty="0"/>
              <a:t>+/+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616CF24-2249-294B-93C6-72BF6C26AEEB}"/>
              </a:ext>
            </a:extLst>
          </p:cNvPr>
          <p:cNvSpPr txBox="1"/>
          <p:nvPr/>
        </p:nvSpPr>
        <p:spPr>
          <a:xfrm>
            <a:off x="4575348" y="5390914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 </a:t>
            </a:r>
            <a:r>
              <a:rPr lang="fr-FR" sz="1400" i="1" dirty="0"/>
              <a:t>Card9</a:t>
            </a:r>
            <a:r>
              <a:rPr lang="fr-FR" sz="1400" i="1" baseline="30000" dirty="0"/>
              <a:t>-/-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E0C45F6-0226-8C42-955B-DD123597AA38}"/>
              </a:ext>
            </a:extLst>
          </p:cNvPr>
          <p:cNvGrpSpPr/>
          <p:nvPr/>
        </p:nvGrpSpPr>
        <p:grpSpPr>
          <a:xfrm>
            <a:off x="2708703" y="3965818"/>
            <a:ext cx="3282249" cy="1442673"/>
            <a:chOff x="4946179" y="1973067"/>
            <a:chExt cx="3768750" cy="1588380"/>
          </a:xfrm>
        </p:grpSpPr>
        <p:grpSp>
          <p:nvGrpSpPr>
            <p:cNvPr id="37" name="Grouper 17">
              <a:extLst>
                <a:ext uri="{FF2B5EF4-FFF2-40B4-BE49-F238E27FC236}">
                  <a16:creationId xmlns:a16="http://schemas.microsoft.com/office/drawing/2014/main" id="{F217749B-C52D-774D-8DAB-597DBD6EBD43}"/>
                </a:ext>
              </a:extLst>
            </p:cNvPr>
            <p:cNvGrpSpPr/>
            <p:nvPr/>
          </p:nvGrpSpPr>
          <p:grpSpPr>
            <a:xfrm>
              <a:off x="6956639" y="2016285"/>
              <a:ext cx="1758290" cy="1545161"/>
              <a:chOff x="4572000" y="1788160"/>
              <a:chExt cx="4158827" cy="3119120"/>
            </a:xfrm>
          </p:grpSpPr>
          <p:pic>
            <p:nvPicPr>
              <p:cNvPr id="40" name="Image 39" descr="287_f_2.tif">
                <a:extLst>
                  <a:ext uri="{FF2B5EF4-FFF2-40B4-BE49-F238E27FC236}">
                    <a16:creationId xmlns:a16="http://schemas.microsoft.com/office/drawing/2014/main" id="{083E4A17-1DF8-5340-B860-A334D776B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1788160"/>
                <a:ext cx="4158827" cy="3119120"/>
              </a:xfrm>
              <a:prstGeom prst="rect">
                <a:avLst/>
              </a:prstGeom>
            </p:spPr>
          </p:pic>
          <p:cxnSp>
            <p:nvCxnSpPr>
              <p:cNvPr id="41" name="直线连接符 50">
                <a:extLst>
                  <a:ext uri="{FF2B5EF4-FFF2-40B4-BE49-F238E27FC236}">
                    <a16:creationId xmlns:a16="http://schemas.microsoft.com/office/drawing/2014/main" id="{5118D319-A270-8645-BAB8-71B20A8146B2}"/>
                  </a:ext>
                </a:extLst>
              </p:cNvPr>
              <p:cNvCxnSpPr/>
              <p:nvPr/>
            </p:nvCxnSpPr>
            <p:spPr>
              <a:xfrm>
                <a:off x="4723271" y="4674529"/>
                <a:ext cx="601580" cy="0"/>
              </a:xfrm>
              <a:prstGeom prst="line">
                <a:avLst/>
              </a:prstGeom>
              <a:ln w="22225" cap="flat" cmpd="sng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Image 37" descr="619_d_1.tif">
              <a:extLst>
                <a:ext uri="{FF2B5EF4-FFF2-40B4-BE49-F238E27FC236}">
                  <a16:creationId xmlns:a16="http://schemas.microsoft.com/office/drawing/2014/main" id="{DD609F13-F1C0-A94F-A830-A38F31C9F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46179" y="1973067"/>
              <a:ext cx="1863981" cy="1588380"/>
            </a:xfrm>
            <a:prstGeom prst="rect">
              <a:avLst/>
            </a:prstGeom>
          </p:spPr>
        </p:pic>
        <p:cxnSp>
          <p:nvCxnSpPr>
            <p:cNvPr id="39" name="直线连接符 50">
              <a:extLst>
                <a:ext uri="{FF2B5EF4-FFF2-40B4-BE49-F238E27FC236}">
                  <a16:creationId xmlns:a16="http://schemas.microsoft.com/office/drawing/2014/main" id="{412E93DA-F764-3C4F-8FAA-87DB12F5211C}"/>
                </a:ext>
              </a:extLst>
            </p:cNvPr>
            <p:cNvCxnSpPr>
              <a:cxnSpLocks/>
            </p:cNvCxnSpPr>
            <p:nvPr/>
          </p:nvCxnSpPr>
          <p:spPr>
            <a:xfrm>
              <a:off x="5000373" y="3466057"/>
              <a:ext cx="316220" cy="0"/>
            </a:xfrm>
            <a:prstGeom prst="line">
              <a:avLst/>
            </a:prstGeom>
            <a:ln w="22225" cap="flat" cmpd="sng">
              <a:solidFill>
                <a:schemeClr val="tx1"/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31">
            <a:extLst>
              <a:ext uri="{FF2B5EF4-FFF2-40B4-BE49-F238E27FC236}">
                <a16:creationId xmlns:a16="http://schemas.microsoft.com/office/drawing/2014/main" id="{96C3EAF6-AB93-874D-BFF9-2A089656CB29}"/>
              </a:ext>
            </a:extLst>
          </p:cNvPr>
          <p:cNvSpPr txBox="1"/>
          <p:nvPr/>
        </p:nvSpPr>
        <p:spPr>
          <a:xfrm>
            <a:off x="9739133" y="3492605"/>
            <a:ext cx="102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Arial"/>
                <a:cs typeface="Arial"/>
              </a:rPr>
              <a:t>CD3 </a:t>
            </a:r>
            <a:r>
              <a:rPr lang="fr-FR" sz="1400" b="1" dirty="0">
                <a:solidFill>
                  <a:srgbClr val="0000FF"/>
                </a:solidFill>
                <a:latin typeface="Arial"/>
                <a:cs typeface="Arial"/>
              </a:rPr>
              <a:t>DAPI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EE5CBDE-1897-5442-AD88-C4B22880D83B}"/>
              </a:ext>
            </a:extLst>
          </p:cNvPr>
          <p:cNvGrpSpPr/>
          <p:nvPr/>
        </p:nvGrpSpPr>
        <p:grpSpPr>
          <a:xfrm>
            <a:off x="8456080" y="3846937"/>
            <a:ext cx="3528735" cy="1449848"/>
            <a:chOff x="4812000" y="3827760"/>
            <a:chExt cx="3990638" cy="1469457"/>
          </a:xfrm>
        </p:grpSpPr>
        <p:pic>
          <p:nvPicPr>
            <p:cNvPr id="44" name="Image 43" descr="281_b_3_(DAPI+Cy5).TIF">
              <a:extLst>
                <a:ext uri="{FF2B5EF4-FFF2-40B4-BE49-F238E27FC236}">
                  <a16:creationId xmlns:a16="http://schemas.microsoft.com/office/drawing/2014/main" id="{7A060855-D603-344E-BE03-F52A7153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27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1477" y="3827760"/>
              <a:ext cx="1961161" cy="1469457"/>
            </a:xfrm>
            <a:prstGeom prst="rect">
              <a:avLst/>
            </a:prstGeom>
          </p:spPr>
        </p:pic>
        <p:pic>
          <p:nvPicPr>
            <p:cNvPr id="45" name="Image 44" descr="460_c_3_(DAPI+Cy5).TIF">
              <a:extLst>
                <a:ext uri="{FF2B5EF4-FFF2-40B4-BE49-F238E27FC236}">
                  <a16:creationId xmlns:a16="http://schemas.microsoft.com/office/drawing/2014/main" id="{B3238276-DF49-D240-9C29-A927FF6C3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35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812000" y="3833513"/>
              <a:ext cx="1953482" cy="1463704"/>
            </a:xfrm>
            <a:prstGeom prst="rect">
              <a:avLst/>
            </a:prstGeom>
          </p:spPr>
        </p:pic>
        <p:cxnSp>
          <p:nvCxnSpPr>
            <p:cNvPr id="46" name="直线连接符 50">
              <a:extLst>
                <a:ext uri="{FF2B5EF4-FFF2-40B4-BE49-F238E27FC236}">
                  <a16:creationId xmlns:a16="http://schemas.microsoft.com/office/drawing/2014/main" id="{E40EAFE2-8CDF-BC47-9814-449572EEBA4C}"/>
                </a:ext>
              </a:extLst>
            </p:cNvPr>
            <p:cNvCxnSpPr>
              <a:cxnSpLocks/>
            </p:cNvCxnSpPr>
            <p:nvPr/>
          </p:nvCxnSpPr>
          <p:spPr>
            <a:xfrm>
              <a:off x="7019390" y="5181004"/>
              <a:ext cx="233440" cy="0"/>
            </a:xfrm>
            <a:prstGeom prst="line">
              <a:avLst/>
            </a:prstGeom>
            <a:ln w="22225" cap="flat" cmpd="sng">
              <a:solidFill>
                <a:schemeClr val="bg1"/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线连接符 50">
              <a:extLst>
                <a:ext uri="{FF2B5EF4-FFF2-40B4-BE49-F238E27FC236}">
                  <a16:creationId xmlns:a16="http://schemas.microsoft.com/office/drawing/2014/main" id="{5F528342-C268-D14E-B1C9-48C1C21ADCC9}"/>
                </a:ext>
              </a:extLst>
            </p:cNvPr>
            <p:cNvCxnSpPr>
              <a:cxnSpLocks/>
            </p:cNvCxnSpPr>
            <p:nvPr/>
          </p:nvCxnSpPr>
          <p:spPr>
            <a:xfrm>
              <a:off x="4937225" y="5177861"/>
              <a:ext cx="233440" cy="0"/>
            </a:xfrm>
            <a:prstGeom prst="line">
              <a:avLst/>
            </a:prstGeom>
            <a:ln w="22225" cap="flat" cmpd="sng">
              <a:solidFill>
                <a:schemeClr val="bg1"/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1A0536E1-9FB0-6B48-9DF7-3216659D9813}"/>
              </a:ext>
            </a:extLst>
          </p:cNvPr>
          <p:cNvSpPr txBox="1"/>
          <p:nvPr/>
        </p:nvSpPr>
        <p:spPr>
          <a:xfrm>
            <a:off x="8714314" y="5296821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 </a:t>
            </a:r>
            <a:r>
              <a:rPr lang="fr-FR" sz="1400" i="1" dirty="0"/>
              <a:t>Card9</a:t>
            </a:r>
            <a:r>
              <a:rPr lang="fr-FR" sz="1400" i="1" baseline="30000" dirty="0"/>
              <a:t>+/+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1CAEADC-A557-4649-9D07-CB9762F7399B}"/>
              </a:ext>
            </a:extLst>
          </p:cNvPr>
          <p:cNvSpPr txBox="1"/>
          <p:nvPr/>
        </p:nvSpPr>
        <p:spPr>
          <a:xfrm>
            <a:off x="10497163" y="5296821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/>
              <a:t>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 </a:t>
            </a:r>
            <a:r>
              <a:rPr lang="fr-FR" sz="1400" i="1" dirty="0"/>
              <a:t>Card9</a:t>
            </a:r>
            <a:r>
              <a:rPr lang="fr-FR" sz="1400" i="1" baseline="30000" dirty="0"/>
              <a:t>-/-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86CCDD99-5A05-1846-BB9F-1ABB401919F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971881" y="3927619"/>
            <a:ext cx="2494449" cy="16502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5BA9EE-E26C-AA46-BB33-C4C9522CDA83}"/>
              </a:ext>
            </a:extLst>
          </p:cNvPr>
          <p:cNvSpPr txBox="1"/>
          <p:nvPr/>
        </p:nvSpPr>
        <p:spPr>
          <a:xfrm>
            <a:off x="1010769" y="209731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AB0D43A4-A191-A44F-B1B1-150D91468DDE}"/>
              </a:ext>
            </a:extLst>
          </p:cNvPr>
          <p:cNvSpPr txBox="1"/>
          <p:nvPr/>
        </p:nvSpPr>
        <p:spPr>
          <a:xfrm>
            <a:off x="3441435" y="209731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E075CEC-72EF-EE41-A3E9-402DA6A5C03F}"/>
              </a:ext>
            </a:extLst>
          </p:cNvPr>
          <p:cNvSpPr txBox="1"/>
          <p:nvPr/>
        </p:nvSpPr>
        <p:spPr>
          <a:xfrm>
            <a:off x="392193" y="3662271"/>
            <a:ext cx="28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BD285D0-DE0E-1A4E-94F6-C8972B3728A3}"/>
              </a:ext>
            </a:extLst>
          </p:cNvPr>
          <p:cNvSpPr txBox="1"/>
          <p:nvPr/>
        </p:nvSpPr>
        <p:spPr>
          <a:xfrm>
            <a:off x="6308251" y="367691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45111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917FFFB8-D618-6343-A89D-C31F724C49CF}"/>
              </a:ext>
            </a:extLst>
          </p:cNvPr>
          <p:cNvGrpSpPr/>
          <p:nvPr/>
        </p:nvGrpSpPr>
        <p:grpSpPr>
          <a:xfrm>
            <a:off x="2972854" y="1092819"/>
            <a:ext cx="5825458" cy="3685334"/>
            <a:chOff x="1878226" y="1157603"/>
            <a:chExt cx="4312404" cy="329083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03031A4-5D2C-344B-A9CD-1466B0BAB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24" r="71836" b="28476"/>
            <a:stretch/>
          </p:blipFill>
          <p:spPr>
            <a:xfrm>
              <a:off x="1921474" y="1403367"/>
              <a:ext cx="1350969" cy="1240977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8F0B050-0FF8-9C4C-8577-52F6E796B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558" b="33063"/>
            <a:stretch/>
          </p:blipFill>
          <p:spPr>
            <a:xfrm rot="5400000">
              <a:off x="1824661" y="2920335"/>
              <a:ext cx="1544597" cy="143746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3C01DE2-7D8C-BF49-A7EF-064C9A08E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418" r="40360" b="33063"/>
            <a:stretch/>
          </p:blipFill>
          <p:spPr>
            <a:xfrm rot="5400000">
              <a:off x="3268306" y="2926515"/>
              <a:ext cx="1532243" cy="1437468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C791A3E-DFE3-D843-A6F5-56B695BF0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396" r="8162" b="33063"/>
            <a:stretch/>
          </p:blipFill>
          <p:spPr>
            <a:xfrm rot="5400000">
              <a:off x="4699596" y="2920337"/>
              <a:ext cx="1544599" cy="143746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2B62026-A6ED-A040-95DA-6C3DC3E7B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476" r="40507" b="28476"/>
            <a:stretch/>
          </p:blipFill>
          <p:spPr>
            <a:xfrm>
              <a:off x="3358942" y="1403366"/>
              <a:ext cx="1394219" cy="124097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63DEBEC-0527-6449-AE26-4EA8138EC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812" r="5025" b="28476"/>
            <a:stretch/>
          </p:blipFill>
          <p:spPr>
            <a:xfrm>
              <a:off x="4814947" y="1403365"/>
              <a:ext cx="1350970" cy="124097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9C3F4E4-3600-AD49-B8F8-B78F6E413F66}"/>
                </a:ext>
              </a:extLst>
            </p:cNvPr>
            <p:cNvSpPr txBox="1"/>
            <p:nvPr/>
          </p:nvSpPr>
          <p:spPr>
            <a:xfrm>
              <a:off x="2344495" y="1157603"/>
              <a:ext cx="557964" cy="302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/>
                <a:t>CARD9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E4A20D-AEDC-9E45-A042-3FC24C4D0080}"/>
                </a:ext>
              </a:extLst>
            </p:cNvPr>
            <p:cNvSpPr/>
            <p:nvPr/>
          </p:nvSpPr>
          <p:spPr>
            <a:xfrm>
              <a:off x="4695568" y="1297460"/>
              <a:ext cx="94664" cy="3150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721ECA-4DA1-C448-AD9E-6864F81BFFBB}"/>
                </a:ext>
              </a:extLst>
            </p:cNvPr>
            <p:cNvSpPr/>
            <p:nvPr/>
          </p:nvSpPr>
          <p:spPr>
            <a:xfrm>
              <a:off x="3265243" y="1280486"/>
              <a:ext cx="94664" cy="3150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077D89D-8B09-4D45-96C4-3BBF691163EC}"/>
                </a:ext>
              </a:extLst>
            </p:cNvPr>
            <p:cNvSpPr txBox="1"/>
            <p:nvPr/>
          </p:nvSpPr>
          <p:spPr>
            <a:xfrm>
              <a:off x="2333080" y="2614141"/>
              <a:ext cx="557964" cy="302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/>
                <a:t>CARD9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7811D73-A2BC-9F4C-B48D-B21829C2652E}"/>
                </a:ext>
              </a:extLst>
            </p:cNvPr>
            <p:cNvSpPr txBox="1"/>
            <p:nvPr/>
          </p:nvSpPr>
          <p:spPr>
            <a:xfrm>
              <a:off x="3826584" y="1157603"/>
              <a:ext cx="465405" cy="302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/>
                <a:t>CD68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9594418-4C8E-E740-84A4-F328A3D81644}"/>
                </a:ext>
              </a:extLst>
            </p:cNvPr>
            <p:cNvSpPr txBox="1"/>
            <p:nvPr/>
          </p:nvSpPr>
          <p:spPr>
            <a:xfrm>
              <a:off x="3615849" y="2614141"/>
              <a:ext cx="823775" cy="302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/>
                <a:t>Alpha-SMA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4E13D48-94FE-C440-A722-9BDF03440D73}"/>
                </a:ext>
              </a:extLst>
            </p:cNvPr>
            <p:cNvSpPr txBox="1"/>
            <p:nvPr/>
          </p:nvSpPr>
          <p:spPr>
            <a:xfrm>
              <a:off x="5162955" y="1157603"/>
              <a:ext cx="7283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err="1"/>
                <a:t>Merge</a:t>
              </a:r>
              <a:endParaRPr lang="fr-FR" sz="1600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D3D4C43-9886-C34B-A719-2401451630B3}"/>
                </a:ext>
              </a:extLst>
            </p:cNvPr>
            <p:cNvSpPr txBox="1"/>
            <p:nvPr/>
          </p:nvSpPr>
          <p:spPr>
            <a:xfrm>
              <a:off x="5153837" y="2614141"/>
              <a:ext cx="7283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err="1"/>
                <a:t>Merge</a:t>
              </a:r>
              <a:endParaRPr lang="fr-FR" sz="1600"/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81456DA7-6340-E847-BC19-20FA57423161}"/>
              </a:ext>
            </a:extLst>
          </p:cNvPr>
          <p:cNvSpPr txBox="1"/>
          <p:nvPr/>
        </p:nvSpPr>
        <p:spPr>
          <a:xfrm>
            <a:off x="35292" y="25132"/>
            <a:ext cx="223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Supplementary</a:t>
            </a:r>
            <a:r>
              <a:rPr lang="fr-FR" sz="1600" dirty="0"/>
              <a:t> figure 10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2EE12EE-27F6-9540-B320-D318B4F90C1A}"/>
              </a:ext>
            </a:extLst>
          </p:cNvPr>
          <p:cNvSpPr txBox="1"/>
          <p:nvPr/>
        </p:nvSpPr>
        <p:spPr>
          <a:xfrm>
            <a:off x="1154508" y="5610851"/>
            <a:ext cx="990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CARD9 protein expression in human atherosclerotic plaques using immunofluorescent staining.</a:t>
            </a:r>
            <a:r>
              <a:rPr lang="en-US" sz="1400"/>
              <a:t> CARD9 (Red) is not expressed in normal aorta. CD68 (Green) is a marker of macrophages and Alpha-SMA is a marker of smooth muscle cells. Magnitude X20.</a:t>
            </a:r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393254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B7FBD2C-1177-684E-9304-258AF365AF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28"/>
          <a:stretch/>
        </p:blipFill>
        <p:spPr>
          <a:xfrm>
            <a:off x="9140815" y="458488"/>
            <a:ext cx="1681506" cy="17196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9A1639-2298-F24D-BC0B-AFF75966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" y="327034"/>
            <a:ext cx="7835900" cy="1968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806DDE-FCC1-AC4E-8A3E-7B448D0D1956}"/>
              </a:ext>
            </a:extLst>
          </p:cNvPr>
          <p:cNvSpPr/>
          <p:nvPr/>
        </p:nvSpPr>
        <p:spPr>
          <a:xfrm>
            <a:off x="707122" y="2119168"/>
            <a:ext cx="7583838" cy="18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52657B-040D-024B-81A1-B9FA8815D329}"/>
              </a:ext>
            </a:extLst>
          </p:cNvPr>
          <p:cNvSpPr/>
          <p:nvPr/>
        </p:nvSpPr>
        <p:spPr>
          <a:xfrm>
            <a:off x="174867" y="903012"/>
            <a:ext cx="191591" cy="58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D22377-41C4-A74C-BEB8-DDA78E6631E0}"/>
              </a:ext>
            </a:extLst>
          </p:cNvPr>
          <p:cNvSpPr/>
          <p:nvPr/>
        </p:nvSpPr>
        <p:spPr>
          <a:xfrm>
            <a:off x="2173576" y="1016408"/>
            <a:ext cx="191591" cy="58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9BF81-A575-0146-9AD8-ECBD50133172}"/>
              </a:ext>
            </a:extLst>
          </p:cNvPr>
          <p:cNvSpPr/>
          <p:nvPr/>
        </p:nvSpPr>
        <p:spPr>
          <a:xfrm>
            <a:off x="4095964" y="981696"/>
            <a:ext cx="152642" cy="800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1CF23F-407F-F641-AB1C-4F06443BAF41}"/>
              </a:ext>
            </a:extLst>
          </p:cNvPr>
          <p:cNvSpPr/>
          <p:nvPr/>
        </p:nvSpPr>
        <p:spPr>
          <a:xfrm>
            <a:off x="6008489" y="972066"/>
            <a:ext cx="191591" cy="58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A105FA-1F6B-B54D-97CE-A9AE3A843239}"/>
              </a:ext>
            </a:extLst>
          </p:cNvPr>
          <p:cNvSpPr txBox="1"/>
          <p:nvPr/>
        </p:nvSpPr>
        <p:spPr>
          <a:xfrm>
            <a:off x="615682" y="2037572"/>
            <a:ext cx="556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FSC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58DE42-73CA-8148-A9F7-3691C5B15D68}"/>
              </a:ext>
            </a:extLst>
          </p:cNvPr>
          <p:cNvSpPr txBox="1"/>
          <p:nvPr/>
        </p:nvSpPr>
        <p:spPr>
          <a:xfrm rot="16200000">
            <a:off x="-97448" y="1461119"/>
            <a:ext cx="767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SSC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D27552-02B0-D64D-949E-9B3182EB6F9A}"/>
              </a:ext>
            </a:extLst>
          </p:cNvPr>
          <p:cNvSpPr txBox="1"/>
          <p:nvPr/>
        </p:nvSpPr>
        <p:spPr>
          <a:xfrm rot="16200000">
            <a:off x="1964640" y="1540014"/>
            <a:ext cx="609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B220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5CF7038-79CB-514A-AC8B-2C9971B91733}"/>
              </a:ext>
            </a:extLst>
          </p:cNvPr>
          <p:cNvSpPr txBox="1"/>
          <p:nvPr/>
        </p:nvSpPr>
        <p:spPr>
          <a:xfrm>
            <a:off x="2688631" y="2037572"/>
            <a:ext cx="868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CD11b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709DF0-D983-984E-A2C1-851996FA9D35}"/>
              </a:ext>
            </a:extLst>
          </p:cNvPr>
          <p:cNvSpPr txBox="1"/>
          <p:nvPr/>
        </p:nvSpPr>
        <p:spPr>
          <a:xfrm>
            <a:off x="4484602" y="2037572"/>
            <a:ext cx="760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/>
              <a:t>CD115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E41017E-ADD1-1544-AB66-40805FFE459E}"/>
              </a:ext>
            </a:extLst>
          </p:cNvPr>
          <p:cNvSpPr txBox="1"/>
          <p:nvPr/>
        </p:nvSpPr>
        <p:spPr>
          <a:xfrm rot="16200000">
            <a:off x="3953447" y="1549568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Gr1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8EB50A-C402-CC4A-8716-925C2E59CB60}"/>
              </a:ext>
            </a:extLst>
          </p:cNvPr>
          <p:cNvSpPr txBox="1"/>
          <p:nvPr/>
        </p:nvSpPr>
        <p:spPr>
          <a:xfrm>
            <a:off x="6471732" y="2037572"/>
            <a:ext cx="665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Gr1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FFCE247-93DB-154E-B4E2-45929469BA71}"/>
              </a:ext>
            </a:extLst>
          </p:cNvPr>
          <p:cNvSpPr txBox="1"/>
          <p:nvPr/>
        </p:nvSpPr>
        <p:spPr>
          <a:xfrm rot="16200000">
            <a:off x="5874903" y="1595157"/>
            <a:ext cx="499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FSH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3D2F820-ED78-2C4A-8793-A29BA21549B3}"/>
              </a:ext>
            </a:extLst>
          </p:cNvPr>
          <p:cNvCxnSpPr/>
          <p:nvPr/>
        </p:nvCxnSpPr>
        <p:spPr>
          <a:xfrm>
            <a:off x="6935563" y="2206634"/>
            <a:ext cx="3095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39FA1E0-97A5-3443-B1F0-9521C7F313DC}"/>
              </a:ext>
            </a:extLst>
          </p:cNvPr>
          <p:cNvCxnSpPr/>
          <p:nvPr/>
        </p:nvCxnSpPr>
        <p:spPr>
          <a:xfrm>
            <a:off x="3448425" y="2206634"/>
            <a:ext cx="3095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57798B3-D3B9-8F41-BCAE-DBD539FECBAC}"/>
              </a:ext>
            </a:extLst>
          </p:cNvPr>
          <p:cNvCxnSpPr/>
          <p:nvPr/>
        </p:nvCxnSpPr>
        <p:spPr>
          <a:xfrm>
            <a:off x="1062889" y="2206634"/>
            <a:ext cx="3095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C7C1FAE-C8B2-6F4F-BD2B-1E87DA9989A4}"/>
              </a:ext>
            </a:extLst>
          </p:cNvPr>
          <p:cNvCxnSpPr/>
          <p:nvPr/>
        </p:nvCxnSpPr>
        <p:spPr>
          <a:xfrm>
            <a:off x="5135923" y="2206634"/>
            <a:ext cx="3095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D5ECEDE-C86B-074A-904A-F7704D21B263}"/>
              </a:ext>
            </a:extLst>
          </p:cNvPr>
          <p:cNvCxnSpPr>
            <a:cxnSpLocks/>
          </p:cNvCxnSpPr>
          <p:nvPr/>
        </p:nvCxnSpPr>
        <p:spPr>
          <a:xfrm flipV="1">
            <a:off x="6131926" y="1130239"/>
            <a:ext cx="0" cy="32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08DB2EC-99D0-F945-815F-F0CD965494D9}"/>
              </a:ext>
            </a:extLst>
          </p:cNvPr>
          <p:cNvCxnSpPr>
            <a:cxnSpLocks/>
          </p:cNvCxnSpPr>
          <p:nvPr/>
        </p:nvCxnSpPr>
        <p:spPr>
          <a:xfrm flipV="1">
            <a:off x="4212345" y="1130239"/>
            <a:ext cx="0" cy="32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70306FE-5C74-9D4C-BCC5-7463488AE047}"/>
              </a:ext>
            </a:extLst>
          </p:cNvPr>
          <p:cNvCxnSpPr>
            <a:cxnSpLocks/>
          </p:cNvCxnSpPr>
          <p:nvPr/>
        </p:nvCxnSpPr>
        <p:spPr>
          <a:xfrm flipV="1">
            <a:off x="2351766" y="1130239"/>
            <a:ext cx="0" cy="32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F6F6119-CCDF-D84D-BD6A-52015EA30F48}"/>
              </a:ext>
            </a:extLst>
          </p:cNvPr>
          <p:cNvCxnSpPr>
            <a:cxnSpLocks/>
          </p:cNvCxnSpPr>
          <p:nvPr/>
        </p:nvCxnSpPr>
        <p:spPr>
          <a:xfrm flipV="1">
            <a:off x="282241" y="1130239"/>
            <a:ext cx="0" cy="32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F0DD5812-0FEF-9D4B-93D6-E2D454332408}"/>
              </a:ext>
            </a:extLst>
          </p:cNvPr>
          <p:cNvSpPr txBox="1"/>
          <p:nvPr/>
        </p:nvSpPr>
        <p:spPr>
          <a:xfrm>
            <a:off x="9282427" y="2031879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CD4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D91ADA-7007-7849-BA04-E26E0749A1E5}"/>
              </a:ext>
            </a:extLst>
          </p:cNvPr>
          <p:cNvSpPr/>
          <p:nvPr/>
        </p:nvSpPr>
        <p:spPr>
          <a:xfrm>
            <a:off x="8923899" y="834696"/>
            <a:ext cx="191952" cy="915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45353DC-9C01-CE47-8D82-4158D29FE7E9}"/>
              </a:ext>
            </a:extLst>
          </p:cNvPr>
          <p:cNvSpPr txBox="1"/>
          <p:nvPr/>
        </p:nvSpPr>
        <p:spPr>
          <a:xfrm rot="16200000">
            <a:off x="8817633" y="1591385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/>
              <a:t>CD8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822BEF07-9D06-344D-B7F0-A635182C4543}"/>
              </a:ext>
            </a:extLst>
          </p:cNvPr>
          <p:cNvCxnSpPr/>
          <p:nvPr/>
        </p:nvCxnSpPr>
        <p:spPr>
          <a:xfrm>
            <a:off x="9729619" y="2201156"/>
            <a:ext cx="3095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CC0BA744-8698-474E-87BA-D56ACDB66ED8}"/>
              </a:ext>
            </a:extLst>
          </p:cNvPr>
          <p:cNvCxnSpPr>
            <a:cxnSpLocks/>
          </p:cNvCxnSpPr>
          <p:nvPr/>
        </p:nvCxnSpPr>
        <p:spPr>
          <a:xfrm flipV="1">
            <a:off x="9081466" y="1157812"/>
            <a:ext cx="0" cy="32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en arc 43">
            <a:extLst>
              <a:ext uri="{FF2B5EF4-FFF2-40B4-BE49-F238E27FC236}">
                <a16:creationId xmlns:a16="http://schemas.microsoft.com/office/drawing/2014/main" id="{726B4AAD-FB16-A548-B1CA-F968ACF6CD9B}"/>
              </a:ext>
            </a:extLst>
          </p:cNvPr>
          <p:cNvCxnSpPr>
            <a:cxnSpLocks/>
          </p:cNvCxnSpPr>
          <p:nvPr/>
        </p:nvCxnSpPr>
        <p:spPr>
          <a:xfrm flipV="1">
            <a:off x="3459683" y="707402"/>
            <a:ext cx="1039358" cy="754319"/>
          </a:xfrm>
          <a:prstGeom prst="curvedConnector3">
            <a:avLst>
              <a:gd name="adj1" fmla="val -8285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en arc 50">
            <a:extLst>
              <a:ext uri="{FF2B5EF4-FFF2-40B4-BE49-F238E27FC236}">
                <a16:creationId xmlns:a16="http://schemas.microsoft.com/office/drawing/2014/main" id="{58C2201B-12FC-0B4A-9CE2-1E9122DE82DC}"/>
              </a:ext>
            </a:extLst>
          </p:cNvPr>
          <p:cNvCxnSpPr>
            <a:cxnSpLocks/>
          </p:cNvCxnSpPr>
          <p:nvPr/>
        </p:nvCxnSpPr>
        <p:spPr>
          <a:xfrm flipV="1">
            <a:off x="5608345" y="643649"/>
            <a:ext cx="591735" cy="193343"/>
          </a:xfrm>
          <a:prstGeom prst="curvedConnector3">
            <a:avLst>
              <a:gd name="adj1" fmla="val 364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12A4AFB5-53AB-8445-A3FE-852774620081}"/>
              </a:ext>
            </a:extLst>
          </p:cNvPr>
          <p:cNvSpPr txBox="1"/>
          <p:nvPr/>
        </p:nvSpPr>
        <p:spPr>
          <a:xfrm>
            <a:off x="14972" y="14972"/>
            <a:ext cx="213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Supplementary</a:t>
            </a:r>
            <a:r>
              <a:rPr lang="fr-FR" sz="1600" dirty="0"/>
              <a:t> figure 2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13C6EB3-5D07-F34D-A68C-555C44089AB7}"/>
              </a:ext>
            </a:extLst>
          </p:cNvPr>
          <p:cNvSpPr txBox="1"/>
          <p:nvPr/>
        </p:nvSpPr>
        <p:spPr>
          <a:xfrm>
            <a:off x="352597" y="5536484"/>
            <a:ext cx="115589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err="1"/>
              <a:t>Characterization</a:t>
            </a:r>
            <a:r>
              <a:rPr lang="fr-FR" sz="1400" b="1" dirty="0"/>
              <a:t> by flow </a:t>
            </a:r>
            <a:r>
              <a:rPr lang="fr-FR" sz="1400" b="1" dirty="0" err="1"/>
              <a:t>cytometry</a:t>
            </a:r>
            <a:r>
              <a:rPr lang="fr-FR" sz="1400" b="1" dirty="0"/>
              <a:t> of immune </a:t>
            </a:r>
            <a:r>
              <a:rPr lang="fr-FR" sz="1400" b="1" dirty="0" err="1"/>
              <a:t>cell</a:t>
            </a:r>
            <a:r>
              <a:rPr lang="fr-FR" sz="1400" b="1" dirty="0"/>
              <a:t> </a:t>
            </a:r>
            <a:r>
              <a:rPr lang="fr-FR" sz="1400" b="1" dirty="0" err="1"/>
              <a:t>subsets</a:t>
            </a:r>
            <a:r>
              <a:rPr lang="fr-FR" sz="1400" b="1" dirty="0"/>
              <a:t> in the </a:t>
            </a:r>
            <a:r>
              <a:rPr lang="fr-FR" sz="1400" b="1" dirty="0" err="1"/>
              <a:t>blood</a:t>
            </a:r>
            <a:r>
              <a:rPr lang="fr-FR" sz="1400" b="1" dirty="0"/>
              <a:t> of </a:t>
            </a:r>
            <a:r>
              <a:rPr lang="en-US" sz="1400" b="1" i="1" dirty="0" err="1"/>
              <a:t>Apoe</a:t>
            </a:r>
            <a:r>
              <a:rPr lang="en-US" sz="1400" b="1" i="1" baseline="30000" dirty="0"/>
              <a:t>-/-</a:t>
            </a:r>
            <a:r>
              <a:rPr lang="en-US" sz="1400" b="1" i="1" dirty="0"/>
              <a:t>Card9</a:t>
            </a:r>
            <a:r>
              <a:rPr lang="en-US" sz="1400" b="1" i="1" baseline="30000" dirty="0"/>
              <a:t>+/+</a:t>
            </a:r>
            <a:r>
              <a:rPr lang="en-US" sz="1400" b="1" dirty="0"/>
              <a:t> and </a:t>
            </a:r>
            <a:r>
              <a:rPr lang="en-US" sz="1400" b="1" i="1" dirty="0" err="1"/>
              <a:t>Apoe</a:t>
            </a:r>
            <a:r>
              <a:rPr lang="en-US" sz="1400" b="1" i="1" baseline="30000" dirty="0"/>
              <a:t>-/-</a:t>
            </a:r>
            <a:r>
              <a:rPr lang="en-US" sz="1400" b="1" i="1" dirty="0"/>
              <a:t>Card9</a:t>
            </a:r>
            <a:r>
              <a:rPr lang="en-US" sz="1400" b="1" i="1" baseline="30000" dirty="0"/>
              <a:t>-/-</a:t>
            </a:r>
            <a:r>
              <a:rPr lang="en-US" sz="1400" b="1" dirty="0"/>
              <a:t> mice</a:t>
            </a:r>
            <a:r>
              <a:rPr lang="fr-FR" sz="1400" b="1" dirty="0"/>
              <a:t>. </a:t>
            </a:r>
            <a:r>
              <a:rPr lang="fr-FR" sz="1400" dirty="0" err="1"/>
              <a:t>Classical</a:t>
            </a:r>
            <a:r>
              <a:rPr lang="fr-FR" sz="1400" dirty="0"/>
              <a:t> monocytes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CD11b+CD115+Gr1high </a:t>
            </a:r>
            <a:r>
              <a:rPr lang="fr-FR" sz="1400" dirty="0" err="1"/>
              <a:t>cells</a:t>
            </a:r>
            <a:r>
              <a:rPr lang="fr-FR" sz="1400" dirty="0"/>
              <a:t>; Non-</a:t>
            </a:r>
            <a:r>
              <a:rPr lang="fr-FR" sz="1400" dirty="0" err="1"/>
              <a:t>classical</a:t>
            </a:r>
            <a:r>
              <a:rPr lang="fr-FR" sz="1400" dirty="0"/>
              <a:t> monocytes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CD11b+CD115+Gr1Low </a:t>
            </a:r>
            <a:r>
              <a:rPr lang="fr-FR" sz="1400" dirty="0" err="1"/>
              <a:t>cells</a:t>
            </a:r>
            <a:r>
              <a:rPr lang="fr-FR" sz="1400" dirty="0"/>
              <a:t>; </a:t>
            </a:r>
            <a:r>
              <a:rPr lang="fr-FR" sz="1400" dirty="0" err="1"/>
              <a:t>neutrophils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CD11b+ CD115-Gr1+ </a:t>
            </a:r>
            <a:r>
              <a:rPr lang="fr-FR" sz="1400" dirty="0" err="1"/>
              <a:t>cells</a:t>
            </a:r>
            <a:r>
              <a:rPr lang="fr-FR" sz="1400" dirty="0"/>
              <a:t>. CD4+ </a:t>
            </a:r>
            <a:r>
              <a:rPr lang="fr-FR" sz="1400" dirty="0" err="1"/>
              <a:t>T</a:t>
            </a:r>
            <a:r>
              <a:rPr lang="fr-FR" sz="1400" dirty="0"/>
              <a:t> Lymphocytes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selected</a:t>
            </a:r>
            <a:r>
              <a:rPr lang="fr-FR" sz="1400" dirty="0"/>
              <a:t> as B220-CD11b-CD4+ </a:t>
            </a:r>
            <a:r>
              <a:rPr lang="fr-FR" sz="1400" dirty="0" err="1"/>
              <a:t>cells</a:t>
            </a:r>
            <a:r>
              <a:rPr lang="fr-FR" sz="1400" dirty="0"/>
              <a:t>, CD8+ </a:t>
            </a:r>
            <a:r>
              <a:rPr lang="fr-FR" sz="1400" dirty="0" err="1"/>
              <a:t>T</a:t>
            </a:r>
            <a:r>
              <a:rPr lang="fr-FR" sz="1400" dirty="0"/>
              <a:t> Lymphocytes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selected</a:t>
            </a:r>
            <a:r>
              <a:rPr lang="fr-FR" sz="1400" dirty="0"/>
              <a:t> as B220-CD11b-CD8+ </a:t>
            </a:r>
            <a:r>
              <a:rPr lang="fr-FR" sz="1400" dirty="0" err="1"/>
              <a:t>cells</a:t>
            </a:r>
            <a:r>
              <a:rPr lang="fr-FR" sz="1400" dirty="0"/>
              <a:t>. B </a:t>
            </a:r>
            <a:r>
              <a:rPr lang="fr-FR" sz="1400" dirty="0" err="1"/>
              <a:t>cells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CD11b-B220+ </a:t>
            </a:r>
            <a:r>
              <a:rPr lang="fr-FR" sz="1400" dirty="0" err="1"/>
              <a:t>cells</a:t>
            </a:r>
            <a:r>
              <a:rPr lang="fr-FR" sz="1400" dirty="0"/>
              <a:t>. </a:t>
            </a:r>
            <a:r>
              <a:rPr lang="fr-FR" sz="1400" dirty="0" err="1"/>
              <a:t>Neutrophil</a:t>
            </a:r>
            <a:r>
              <a:rPr lang="fr-FR" sz="1400" dirty="0"/>
              <a:t> proportion </a:t>
            </a:r>
            <a:r>
              <a:rPr lang="fr-FR" sz="1400" dirty="0" err="1"/>
              <a:t>was</a:t>
            </a:r>
            <a:r>
              <a:rPr lang="fr-FR" sz="1400" dirty="0"/>
              <a:t> </a:t>
            </a:r>
            <a:r>
              <a:rPr lang="fr-FR" sz="1400" dirty="0" err="1"/>
              <a:t>slightly</a:t>
            </a:r>
            <a:r>
              <a:rPr lang="fr-FR" sz="1400" dirty="0"/>
              <a:t> </a:t>
            </a:r>
            <a:r>
              <a:rPr lang="fr-FR" sz="1400" dirty="0" err="1"/>
              <a:t>increased</a:t>
            </a:r>
            <a:r>
              <a:rPr lang="fr-FR" sz="1400" dirty="0"/>
              <a:t> in the </a:t>
            </a:r>
            <a:r>
              <a:rPr lang="fr-FR" sz="1400" dirty="0" err="1"/>
              <a:t>blood</a:t>
            </a:r>
            <a:r>
              <a:rPr lang="fr-FR" sz="1400" dirty="0"/>
              <a:t> of </a:t>
            </a:r>
            <a:r>
              <a:rPr lang="en-US" sz="1400" i="1" dirty="0" err="1"/>
              <a:t>Apoe</a:t>
            </a:r>
            <a:r>
              <a:rPr lang="en-US" sz="1400" i="1" baseline="30000" dirty="0"/>
              <a:t>-/-</a:t>
            </a:r>
            <a:r>
              <a:rPr lang="en-US" sz="1400" i="1" dirty="0"/>
              <a:t>Card9</a:t>
            </a:r>
            <a:r>
              <a:rPr lang="en-US" sz="1400" i="1" baseline="30000" dirty="0"/>
              <a:t>-/-</a:t>
            </a:r>
            <a:r>
              <a:rPr lang="en-US" sz="1400" dirty="0"/>
              <a:t> mice as well as the proportion of classical monocytes.  No difference in CD4+ T, CD8+ T and B cell subsets between groups. </a:t>
            </a:r>
            <a:r>
              <a:rPr lang="fr-FR" sz="1400" dirty="0"/>
              <a:t> *, P&lt;0.05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42DFA56C-E97E-A043-92DE-29BDE8DAF362}"/>
              </a:ext>
            </a:extLst>
          </p:cNvPr>
          <p:cNvGrpSpPr/>
          <p:nvPr/>
        </p:nvGrpSpPr>
        <p:grpSpPr>
          <a:xfrm>
            <a:off x="2655065" y="1665042"/>
            <a:ext cx="6408187" cy="859316"/>
            <a:chOff x="2655065" y="1872867"/>
            <a:chExt cx="6408187" cy="859316"/>
          </a:xfrm>
        </p:grpSpPr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6AB902C7-4581-E64B-8DB9-7721B3EDFA58}"/>
                </a:ext>
              </a:extLst>
            </p:cNvPr>
            <p:cNvSpPr/>
            <p:nvPr/>
          </p:nvSpPr>
          <p:spPr>
            <a:xfrm>
              <a:off x="2655065" y="1872867"/>
              <a:ext cx="6299853" cy="859316"/>
            </a:xfrm>
            <a:custGeom>
              <a:avLst/>
              <a:gdLst>
                <a:gd name="connsiteX0" fmla="*/ 187287 w 6577070"/>
                <a:gd name="connsiteY0" fmla="*/ 0 h 859316"/>
                <a:gd name="connsiteX1" fmla="*/ 0 w 6577070"/>
                <a:gd name="connsiteY1" fmla="*/ 528810 h 859316"/>
                <a:gd name="connsiteX2" fmla="*/ 44068 w 6577070"/>
                <a:gd name="connsiteY2" fmla="*/ 804232 h 859316"/>
                <a:gd name="connsiteX3" fmla="*/ 6213513 w 6577070"/>
                <a:gd name="connsiteY3" fmla="*/ 859316 h 859316"/>
                <a:gd name="connsiteX4" fmla="*/ 6577070 w 6577070"/>
                <a:gd name="connsiteY4" fmla="*/ 440675 h 85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77070" h="859316">
                  <a:moveTo>
                    <a:pt x="187287" y="0"/>
                  </a:moveTo>
                  <a:lnTo>
                    <a:pt x="0" y="528810"/>
                  </a:lnTo>
                  <a:lnTo>
                    <a:pt x="44068" y="804232"/>
                  </a:lnTo>
                  <a:lnTo>
                    <a:pt x="6213513" y="859316"/>
                  </a:lnTo>
                  <a:lnTo>
                    <a:pt x="6577070" y="440675"/>
                  </a:lnTo>
                </a:path>
              </a:pathLst>
            </a:cu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A1B1349C-8C20-C24F-A92E-3A88950776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7435" y="2176563"/>
              <a:ext cx="265817" cy="31554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6185A0F3-84EC-3E4A-942A-D4B7AD752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212" y="2717829"/>
            <a:ext cx="7505603" cy="2548868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25EFF041-9ABA-B043-A068-43377077C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018" y="4110948"/>
            <a:ext cx="1695929" cy="109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3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2F444D0-647F-6D40-B190-BB2AC8AD42F6}"/>
              </a:ext>
            </a:extLst>
          </p:cNvPr>
          <p:cNvSpPr txBox="1"/>
          <p:nvPr/>
        </p:nvSpPr>
        <p:spPr>
          <a:xfrm>
            <a:off x="250801" y="5589602"/>
            <a:ext cx="117610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err="1"/>
              <a:t>Characterization</a:t>
            </a:r>
            <a:r>
              <a:rPr lang="fr-FR" sz="1400" b="1" dirty="0"/>
              <a:t> by flow </a:t>
            </a:r>
            <a:r>
              <a:rPr lang="fr-FR" sz="1400" b="1" dirty="0" err="1"/>
              <a:t>cytometry</a:t>
            </a:r>
            <a:r>
              <a:rPr lang="fr-FR" sz="1400" b="1" dirty="0"/>
              <a:t> of immune </a:t>
            </a:r>
            <a:r>
              <a:rPr lang="fr-FR" sz="1400" b="1" dirty="0" err="1"/>
              <a:t>cell</a:t>
            </a:r>
            <a:r>
              <a:rPr lang="fr-FR" sz="1400" b="1" dirty="0"/>
              <a:t> </a:t>
            </a:r>
            <a:r>
              <a:rPr lang="fr-FR" sz="1400" b="1" dirty="0" err="1"/>
              <a:t>subsets</a:t>
            </a:r>
            <a:r>
              <a:rPr lang="fr-FR" sz="1400" b="1" dirty="0"/>
              <a:t> in the spleen of </a:t>
            </a:r>
            <a:r>
              <a:rPr lang="en-US" sz="1400" b="1" i="1" dirty="0" err="1"/>
              <a:t>Apoe</a:t>
            </a:r>
            <a:r>
              <a:rPr lang="en-US" sz="1400" b="1" i="1" baseline="30000" dirty="0"/>
              <a:t>-/-</a:t>
            </a:r>
            <a:r>
              <a:rPr lang="en-US" sz="1400" b="1" i="1" dirty="0"/>
              <a:t>Card9</a:t>
            </a:r>
            <a:r>
              <a:rPr lang="en-US" sz="1400" b="1" i="1" baseline="30000" dirty="0"/>
              <a:t>+/+</a:t>
            </a:r>
            <a:r>
              <a:rPr lang="en-US" sz="1400" b="1" dirty="0"/>
              <a:t> and </a:t>
            </a:r>
            <a:r>
              <a:rPr lang="en-US" sz="1400" b="1" i="1" dirty="0" err="1"/>
              <a:t>Apoe</a:t>
            </a:r>
            <a:r>
              <a:rPr lang="en-US" sz="1400" b="1" i="1" baseline="30000" dirty="0"/>
              <a:t>-/-</a:t>
            </a:r>
            <a:r>
              <a:rPr lang="en-US" sz="1400" b="1" i="1" dirty="0"/>
              <a:t>Card9</a:t>
            </a:r>
            <a:r>
              <a:rPr lang="en-US" sz="1400" b="1" i="1" baseline="30000" dirty="0"/>
              <a:t>-/-</a:t>
            </a:r>
            <a:r>
              <a:rPr lang="en-US" sz="1400" b="1" dirty="0"/>
              <a:t> mice</a:t>
            </a:r>
            <a:r>
              <a:rPr lang="fr-FR" sz="1400" b="1" dirty="0"/>
              <a:t>. </a:t>
            </a:r>
            <a:r>
              <a:rPr lang="fr-FR" sz="1400" dirty="0"/>
              <a:t>A, </a:t>
            </a:r>
            <a:r>
              <a:rPr lang="fr-FR" sz="1400" dirty="0" err="1"/>
              <a:t>Myeloid</a:t>
            </a:r>
            <a:r>
              <a:rPr lang="fr-FR" sz="1400" dirty="0"/>
              <a:t> </a:t>
            </a:r>
            <a:r>
              <a:rPr lang="fr-FR" sz="1400" dirty="0" err="1"/>
              <a:t>cells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CD45+CD11b+ </a:t>
            </a:r>
            <a:r>
              <a:rPr lang="fr-FR" sz="1400" dirty="0" err="1"/>
              <a:t>cells</a:t>
            </a:r>
            <a:r>
              <a:rPr lang="fr-FR" sz="1400" dirty="0"/>
              <a:t>. </a:t>
            </a:r>
            <a:r>
              <a:rPr lang="fr-FR" sz="1400" dirty="0" err="1"/>
              <a:t>Classical</a:t>
            </a:r>
            <a:r>
              <a:rPr lang="fr-FR" sz="1400" dirty="0"/>
              <a:t> monocytes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CD45+CD11b+CD115+Gr1high </a:t>
            </a:r>
            <a:r>
              <a:rPr lang="fr-FR" sz="1400" dirty="0" err="1"/>
              <a:t>cells</a:t>
            </a:r>
            <a:r>
              <a:rPr lang="fr-FR" sz="1400" dirty="0"/>
              <a:t>; Non-</a:t>
            </a:r>
            <a:r>
              <a:rPr lang="fr-FR" sz="1400" dirty="0" err="1"/>
              <a:t>classical</a:t>
            </a:r>
            <a:r>
              <a:rPr lang="fr-FR" sz="1400" dirty="0"/>
              <a:t> monocytes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CD45+CD11b+CD115+Gr1Low </a:t>
            </a:r>
            <a:r>
              <a:rPr lang="fr-FR" sz="1400" dirty="0" err="1"/>
              <a:t>cells</a:t>
            </a:r>
            <a:r>
              <a:rPr lang="fr-FR" sz="1400" dirty="0"/>
              <a:t>; </a:t>
            </a:r>
            <a:r>
              <a:rPr lang="fr-FR" sz="1400" dirty="0" err="1"/>
              <a:t>neutrophils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CD45+CD11b+CD115-Gr1+ </a:t>
            </a:r>
            <a:r>
              <a:rPr lang="fr-FR" sz="1400" dirty="0" err="1"/>
              <a:t>cells</a:t>
            </a:r>
            <a:r>
              <a:rPr lang="fr-FR" sz="1400" dirty="0"/>
              <a:t>. Macrophages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CD45+CD11b+F4/80+ </a:t>
            </a:r>
            <a:r>
              <a:rPr lang="fr-FR" sz="1400" dirty="0" err="1"/>
              <a:t>cells</a:t>
            </a:r>
            <a:r>
              <a:rPr lang="fr-FR" sz="1400" dirty="0"/>
              <a:t>. B,</a:t>
            </a:r>
            <a:r>
              <a:rPr lang="fr-FR" sz="1400" b="1" dirty="0"/>
              <a:t> </a:t>
            </a:r>
            <a:r>
              <a:rPr lang="fr-FR" sz="1400" dirty="0" err="1"/>
              <a:t>T</a:t>
            </a:r>
            <a:r>
              <a:rPr lang="fr-FR" sz="1400" dirty="0"/>
              <a:t> Lymphocytes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selected</a:t>
            </a:r>
            <a:r>
              <a:rPr lang="fr-FR" sz="1400" dirty="0"/>
              <a:t> as CD45+CD3+ </a:t>
            </a:r>
            <a:r>
              <a:rPr lang="fr-FR" sz="1400" dirty="0" err="1"/>
              <a:t>cells</a:t>
            </a:r>
            <a:r>
              <a:rPr lang="fr-FR" sz="1400" dirty="0"/>
              <a:t>. CD4+ </a:t>
            </a:r>
            <a:r>
              <a:rPr lang="fr-FR" sz="1400" dirty="0" err="1"/>
              <a:t>T</a:t>
            </a:r>
            <a:r>
              <a:rPr lang="fr-FR" sz="1400" dirty="0"/>
              <a:t> </a:t>
            </a:r>
            <a:r>
              <a:rPr lang="fr-FR" sz="1400" dirty="0" err="1"/>
              <a:t>cells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selected</a:t>
            </a:r>
            <a:r>
              <a:rPr lang="fr-FR" sz="1400" dirty="0"/>
              <a:t> as CD45+CD3+CD4+ </a:t>
            </a:r>
            <a:r>
              <a:rPr lang="fr-FR" sz="1400" dirty="0" err="1"/>
              <a:t>cells</a:t>
            </a:r>
            <a:r>
              <a:rPr lang="fr-FR" sz="1400" dirty="0"/>
              <a:t>. CD8+ </a:t>
            </a:r>
            <a:r>
              <a:rPr lang="fr-FR" sz="1400" dirty="0" err="1"/>
              <a:t>T</a:t>
            </a:r>
            <a:r>
              <a:rPr lang="fr-FR" sz="1400" dirty="0"/>
              <a:t> </a:t>
            </a:r>
            <a:r>
              <a:rPr lang="fr-FR" sz="1400" dirty="0" err="1"/>
              <a:t>cells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selected</a:t>
            </a:r>
            <a:r>
              <a:rPr lang="fr-FR" sz="1400" dirty="0"/>
              <a:t> as CD45+CD3+CD8+ </a:t>
            </a:r>
            <a:r>
              <a:rPr lang="fr-FR" sz="1400" dirty="0" err="1"/>
              <a:t>cells</a:t>
            </a:r>
            <a:r>
              <a:rPr lang="fr-FR" sz="1400" dirty="0"/>
              <a:t>. B </a:t>
            </a:r>
            <a:r>
              <a:rPr lang="fr-FR" sz="1400" dirty="0" err="1"/>
              <a:t>cells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B220+IgM+ </a:t>
            </a:r>
            <a:r>
              <a:rPr lang="fr-FR" sz="1400" dirty="0" err="1"/>
              <a:t>cells</a:t>
            </a:r>
            <a:r>
              <a:rPr lang="fr-FR" sz="1400" dirty="0"/>
              <a:t>. C, quantification of spleen </a:t>
            </a:r>
            <a:r>
              <a:rPr lang="fr-FR" sz="1400" dirty="0" err="1"/>
              <a:t>leukocyte</a:t>
            </a:r>
            <a:r>
              <a:rPr lang="fr-FR" sz="1400" dirty="0"/>
              <a:t> </a:t>
            </a:r>
            <a:r>
              <a:rPr lang="fr-FR" sz="1400" dirty="0" err="1"/>
              <a:t>subsets</a:t>
            </a:r>
            <a:r>
              <a:rPr lang="fr-FR" sz="1400" dirty="0"/>
              <a:t> in the 2 groups. **, P&lt;0.01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2303695-86B9-7A4F-9562-66FCD81C8B14}"/>
              </a:ext>
            </a:extLst>
          </p:cNvPr>
          <p:cNvGrpSpPr/>
          <p:nvPr/>
        </p:nvGrpSpPr>
        <p:grpSpPr>
          <a:xfrm>
            <a:off x="705638" y="479361"/>
            <a:ext cx="4518864" cy="2829490"/>
            <a:chOff x="2361088" y="577367"/>
            <a:chExt cx="7092261" cy="4492583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2552E086-C250-A146-AB4D-9AD99A57D430}"/>
                </a:ext>
              </a:extLst>
            </p:cNvPr>
            <p:cNvGrpSpPr/>
            <p:nvPr/>
          </p:nvGrpSpPr>
          <p:grpSpPr>
            <a:xfrm>
              <a:off x="2417105" y="606952"/>
              <a:ext cx="2142783" cy="2089141"/>
              <a:chOff x="8508475" y="799807"/>
              <a:chExt cx="2142783" cy="2089141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6EF16DC6-DEB4-B445-92CA-F248D1231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06006" y="799807"/>
                <a:ext cx="2045252" cy="2089141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166807C-390F-B64D-8F72-6645D227747C}"/>
                  </a:ext>
                </a:extLst>
              </p:cNvPr>
              <p:cNvSpPr/>
              <p:nvPr/>
            </p:nvSpPr>
            <p:spPr>
              <a:xfrm>
                <a:off x="9202995" y="2679139"/>
                <a:ext cx="1032387" cy="1950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F4C1F25-07D3-B140-8F4C-CE2F96FA7E93}"/>
                  </a:ext>
                </a:extLst>
              </p:cNvPr>
              <p:cNvSpPr/>
              <p:nvPr/>
            </p:nvSpPr>
            <p:spPr>
              <a:xfrm rot="16200000">
                <a:off x="8089812" y="1609082"/>
                <a:ext cx="1032387" cy="1950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/>
              </a:p>
            </p:txBody>
          </p: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BC8573B-BADC-D044-9388-7FB0E216A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818" b="5858"/>
            <a:stretch/>
          </p:blipFill>
          <p:spPr>
            <a:xfrm>
              <a:off x="4955448" y="577367"/>
              <a:ext cx="4349371" cy="1989055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044297E-726D-2D41-9221-7EB74F881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206" y="2802469"/>
              <a:ext cx="4624590" cy="217176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9C27BB-B175-2840-A2F4-BF9AF2F2D28A}"/>
                </a:ext>
              </a:extLst>
            </p:cNvPr>
            <p:cNvSpPr/>
            <p:nvPr/>
          </p:nvSpPr>
          <p:spPr>
            <a:xfrm>
              <a:off x="2558331" y="1262800"/>
              <a:ext cx="191591" cy="589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6F88238-F337-D449-88D0-745045A1619C}"/>
                </a:ext>
              </a:extLst>
            </p:cNvPr>
            <p:cNvSpPr txBox="1"/>
            <p:nvPr/>
          </p:nvSpPr>
          <p:spPr>
            <a:xfrm>
              <a:off x="2827696" y="2397360"/>
              <a:ext cx="658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CD45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6FFDF72-B77C-E748-9BB4-2C9FF7E7E18A}"/>
                </a:ext>
              </a:extLst>
            </p:cNvPr>
            <p:cNvSpPr txBox="1"/>
            <p:nvPr/>
          </p:nvSpPr>
          <p:spPr>
            <a:xfrm rot="16200000">
              <a:off x="2153284" y="1814363"/>
              <a:ext cx="767251" cy="35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FSC-H</a:t>
              </a: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B0E337A1-FC15-E945-B77F-AC31D6E860AF}"/>
                </a:ext>
              </a:extLst>
            </p:cNvPr>
            <p:cNvCxnSpPr/>
            <p:nvPr/>
          </p:nvCxnSpPr>
          <p:spPr>
            <a:xfrm>
              <a:off x="3423493" y="2566422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21474799-83B8-534A-BE30-5B8BC70403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2973" y="1372041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D0E3426-5203-CB42-BC51-AFAB241C4FE6}"/>
                </a:ext>
              </a:extLst>
            </p:cNvPr>
            <p:cNvSpPr/>
            <p:nvPr/>
          </p:nvSpPr>
          <p:spPr>
            <a:xfrm>
              <a:off x="5058330" y="2491794"/>
              <a:ext cx="4395019" cy="192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F804AF-2DCA-8945-8810-9377ACF716C6}"/>
                </a:ext>
              </a:extLst>
            </p:cNvPr>
            <p:cNvSpPr/>
            <p:nvPr/>
          </p:nvSpPr>
          <p:spPr>
            <a:xfrm rot="16200000">
              <a:off x="5557298" y="2700366"/>
              <a:ext cx="3291311" cy="193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A4A43C6-9E09-1E41-B7FE-4D70556069D1}"/>
                </a:ext>
              </a:extLst>
            </p:cNvPr>
            <p:cNvSpPr/>
            <p:nvPr/>
          </p:nvSpPr>
          <p:spPr>
            <a:xfrm rot="16200000">
              <a:off x="3321294" y="2646677"/>
              <a:ext cx="3291311" cy="193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29F9070-758E-E542-A8B8-31E6731E9AF9}"/>
                </a:ext>
              </a:extLst>
            </p:cNvPr>
            <p:cNvSpPr txBox="1"/>
            <p:nvPr/>
          </p:nvSpPr>
          <p:spPr>
            <a:xfrm rot="16200000">
              <a:off x="4706945" y="1928205"/>
              <a:ext cx="649079" cy="351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FSC-H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8A6EE29-B56B-EC42-990D-E9706FD4F6F5}"/>
                </a:ext>
              </a:extLst>
            </p:cNvPr>
            <p:cNvSpPr txBox="1"/>
            <p:nvPr/>
          </p:nvSpPr>
          <p:spPr>
            <a:xfrm>
              <a:off x="5274472" y="2432307"/>
              <a:ext cx="868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CD11b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05F0B765-9B7D-E947-AF85-948EF310920F}"/>
                </a:ext>
              </a:extLst>
            </p:cNvPr>
            <p:cNvCxnSpPr/>
            <p:nvPr/>
          </p:nvCxnSpPr>
          <p:spPr>
            <a:xfrm>
              <a:off x="6034266" y="2601369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03E8962A-40C2-F245-8217-6A28F2E0E3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1009" y="1524974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12DD268-452B-3945-9986-CAE38E2EDD2F}"/>
                </a:ext>
              </a:extLst>
            </p:cNvPr>
            <p:cNvSpPr txBox="1"/>
            <p:nvPr/>
          </p:nvSpPr>
          <p:spPr>
            <a:xfrm rot="16200000">
              <a:off x="6867872" y="1893043"/>
              <a:ext cx="649079" cy="3516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FSC-H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C24EE76-8D75-E347-A6E3-3D50F8CEC1D0}"/>
                </a:ext>
              </a:extLst>
            </p:cNvPr>
            <p:cNvSpPr txBox="1"/>
            <p:nvPr/>
          </p:nvSpPr>
          <p:spPr>
            <a:xfrm>
              <a:off x="7435398" y="2397145"/>
              <a:ext cx="8688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F4/80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E5E3D73E-642C-CA4A-B495-F731A7E295D3}"/>
                </a:ext>
              </a:extLst>
            </p:cNvPr>
            <p:cNvCxnSpPr/>
            <p:nvPr/>
          </p:nvCxnSpPr>
          <p:spPr>
            <a:xfrm>
              <a:off x="8195192" y="2566207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AC456CC0-BD00-814E-90D8-C256E00DF4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1935" y="1489812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ABEACBA-8395-5E4C-AA1D-3C2A7FE3F300}"/>
                </a:ext>
              </a:extLst>
            </p:cNvPr>
            <p:cNvSpPr/>
            <p:nvPr/>
          </p:nvSpPr>
          <p:spPr>
            <a:xfrm>
              <a:off x="3274903" y="4809588"/>
              <a:ext cx="6131125" cy="196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C9E378B-316F-4042-A2C9-0C514ED2A74D}"/>
                </a:ext>
              </a:extLst>
            </p:cNvPr>
            <p:cNvSpPr/>
            <p:nvPr/>
          </p:nvSpPr>
          <p:spPr>
            <a:xfrm>
              <a:off x="7166033" y="3580352"/>
              <a:ext cx="191591" cy="589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F26DC25-A46B-F64D-92E8-35A518187200}"/>
                </a:ext>
              </a:extLst>
            </p:cNvPr>
            <p:cNvSpPr txBox="1"/>
            <p:nvPr/>
          </p:nvSpPr>
          <p:spPr>
            <a:xfrm>
              <a:off x="7549698" y="4714912"/>
              <a:ext cx="756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Gr1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08512E1-0205-B647-A8A5-2D436EFD8127}"/>
                </a:ext>
              </a:extLst>
            </p:cNvPr>
            <p:cNvSpPr txBox="1"/>
            <p:nvPr/>
          </p:nvSpPr>
          <p:spPr>
            <a:xfrm rot="16200000">
              <a:off x="6893717" y="4131915"/>
              <a:ext cx="767251" cy="35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FSC-H</a:t>
              </a: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B77FA5DA-52D4-0C4B-B9B7-EB4FC9DA5C01}"/>
                </a:ext>
              </a:extLst>
            </p:cNvPr>
            <p:cNvCxnSpPr/>
            <p:nvPr/>
          </p:nvCxnSpPr>
          <p:spPr>
            <a:xfrm>
              <a:off x="7996905" y="4894000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1B463D44-FA39-454E-BFBE-C0E62A2EF1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3407" y="3716139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C1AB6BB-5958-FE47-B86E-8C64742D9AAD}"/>
                </a:ext>
              </a:extLst>
            </p:cNvPr>
            <p:cNvSpPr/>
            <p:nvPr/>
          </p:nvSpPr>
          <p:spPr>
            <a:xfrm>
              <a:off x="4824720" y="3580567"/>
              <a:ext cx="191591" cy="589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8BD988F-830B-E942-8740-BA37AB0C127F}"/>
                </a:ext>
              </a:extLst>
            </p:cNvPr>
            <p:cNvSpPr txBox="1"/>
            <p:nvPr/>
          </p:nvSpPr>
          <p:spPr>
            <a:xfrm>
              <a:off x="5208386" y="4715126"/>
              <a:ext cx="825880" cy="35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CD115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140CF608-F258-3C4B-A65D-B781696219C6}"/>
                </a:ext>
              </a:extLst>
            </p:cNvPr>
            <p:cNvSpPr txBox="1"/>
            <p:nvPr/>
          </p:nvSpPr>
          <p:spPr>
            <a:xfrm rot="16200000">
              <a:off x="4552405" y="4132130"/>
              <a:ext cx="767251" cy="351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Gr1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C2696DD7-CDFE-9441-BEB9-576E2BB377D4}"/>
                </a:ext>
              </a:extLst>
            </p:cNvPr>
            <p:cNvCxnSpPr/>
            <p:nvPr/>
          </p:nvCxnSpPr>
          <p:spPr>
            <a:xfrm>
              <a:off x="5907052" y="4884189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401287D3-E6F0-E84E-A2EB-DF5D946457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32094" y="3807794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en arc 39">
              <a:extLst>
                <a:ext uri="{FF2B5EF4-FFF2-40B4-BE49-F238E27FC236}">
                  <a16:creationId xmlns:a16="http://schemas.microsoft.com/office/drawing/2014/main" id="{7A63BC43-87C1-9543-86BC-AB0B5EBA1C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6354" y="707661"/>
              <a:ext cx="927680" cy="347926"/>
            </a:xfrm>
            <a:prstGeom prst="curvedConnector3">
              <a:avLst>
                <a:gd name="adj1" fmla="val -516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en arc 42">
              <a:extLst>
                <a:ext uri="{FF2B5EF4-FFF2-40B4-BE49-F238E27FC236}">
                  <a16:creationId xmlns:a16="http://schemas.microsoft.com/office/drawing/2014/main" id="{051A141A-43C9-F045-AB60-B06B3F73F0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6930" y="743417"/>
              <a:ext cx="927680" cy="347926"/>
            </a:xfrm>
            <a:prstGeom prst="curvedConnector3">
              <a:avLst>
                <a:gd name="adj1" fmla="val -516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en arc 43">
              <a:extLst>
                <a:ext uri="{FF2B5EF4-FFF2-40B4-BE49-F238E27FC236}">
                  <a16:creationId xmlns:a16="http://schemas.microsoft.com/office/drawing/2014/main" id="{07F17D35-EE7E-5148-8D30-BEF44ABDA4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3637" y="2920453"/>
              <a:ext cx="1147537" cy="276923"/>
            </a:xfrm>
            <a:prstGeom prst="curvedConnector3">
              <a:avLst>
                <a:gd name="adj1" fmla="val 198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en arc 46">
              <a:extLst>
                <a:ext uri="{FF2B5EF4-FFF2-40B4-BE49-F238E27FC236}">
                  <a16:creationId xmlns:a16="http://schemas.microsoft.com/office/drawing/2014/main" id="{C5F04C22-8E49-AA43-8AEF-4330A25AD17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326474" y="2405121"/>
              <a:ext cx="927707" cy="12700"/>
            </a:xfrm>
            <a:prstGeom prst="curved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0FB6DEE-4838-4645-B07C-2F2FAD60B4A2}"/>
                </a:ext>
              </a:extLst>
            </p:cNvPr>
            <p:cNvSpPr/>
            <p:nvPr/>
          </p:nvSpPr>
          <p:spPr>
            <a:xfrm rot="16200000">
              <a:off x="1718641" y="4011744"/>
              <a:ext cx="1592991" cy="151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054ACAC8-85FB-0D46-99B1-5280632BBC93}"/>
              </a:ext>
            </a:extLst>
          </p:cNvPr>
          <p:cNvSpPr txBox="1"/>
          <p:nvPr/>
        </p:nvSpPr>
        <p:spPr>
          <a:xfrm>
            <a:off x="14972" y="25132"/>
            <a:ext cx="213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Supplementary</a:t>
            </a:r>
            <a:r>
              <a:rPr lang="fr-FR" sz="1600" dirty="0"/>
              <a:t> figure 3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413E5011-FAF9-2142-96D7-444276B86378}"/>
              </a:ext>
            </a:extLst>
          </p:cNvPr>
          <p:cNvGrpSpPr/>
          <p:nvPr/>
        </p:nvGrpSpPr>
        <p:grpSpPr>
          <a:xfrm>
            <a:off x="6517577" y="414324"/>
            <a:ext cx="5017931" cy="2899219"/>
            <a:chOff x="2376891" y="854599"/>
            <a:chExt cx="7076458" cy="4443523"/>
          </a:xfrm>
        </p:grpSpPr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0B979238-1CFF-FA47-AC97-B06D10604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529" y="854599"/>
              <a:ext cx="4101374" cy="2101114"/>
            </a:xfrm>
            <a:prstGeom prst="rect">
              <a:avLst/>
            </a:prstGeom>
          </p:spPr>
        </p:pic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C229447B-0AE8-6146-8CAD-02E6AE78EB7B}"/>
                </a:ext>
              </a:extLst>
            </p:cNvPr>
            <p:cNvGrpSpPr/>
            <p:nvPr/>
          </p:nvGrpSpPr>
          <p:grpSpPr>
            <a:xfrm>
              <a:off x="2417105" y="858159"/>
              <a:ext cx="2142783" cy="2089141"/>
              <a:chOff x="8508475" y="799807"/>
              <a:chExt cx="2142783" cy="2089141"/>
            </a:xfrm>
          </p:grpSpPr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D7567720-5402-4145-B314-530825B41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06006" y="799807"/>
                <a:ext cx="2045252" cy="2089141"/>
              </a:xfrm>
              <a:prstGeom prst="rect">
                <a:avLst/>
              </a:prstGeom>
            </p:spPr>
          </p:pic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29C5244C-90C5-EB4A-9256-725C373EA5EA}"/>
                  </a:ext>
                </a:extLst>
              </p:cNvPr>
              <p:cNvSpPr/>
              <p:nvPr/>
            </p:nvSpPr>
            <p:spPr>
              <a:xfrm>
                <a:off x="9202995" y="2679139"/>
                <a:ext cx="1032387" cy="1950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DC9F484-4A70-E840-9049-0B6CD0B2EA99}"/>
                  </a:ext>
                </a:extLst>
              </p:cNvPr>
              <p:cNvSpPr/>
              <p:nvPr/>
            </p:nvSpPr>
            <p:spPr>
              <a:xfrm rot="16200000">
                <a:off x="8089812" y="1609082"/>
                <a:ext cx="1032387" cy="1950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/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C148C9-9628-864D-8CB1-532210B89FE6}"/>
                </a:ext>
              </a:extLst>
            </p:cNvPr>
            <p:cNvSpPr/>
            <p:nvPr/>
          </p:nvSpPr>
          <p:spPr>
            <a:xfrm>
              <a:off x="2558331" y="1514007"/>
              <a:ext cx="191591" cy="589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F21875CD-77D6-2E4B-8898-2A83213BC01D}"/>
                </a:ext>
              </a:extLst>
            </p:cNvPr>
            <p:cNvSpPr txBox="1"/>
            <p:nvPr/>
          </p:nvSpPr>
          <p:spPr>
            <a:xfrm>
              <a:off x="2827695" y="2653370"/>
              <a:ext cx="658883" cy="323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CD45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F099A463-3373-3F43-9998-8CF42A84183B}"/>
                </a:ext>
              </a:extLst>
            </p:cNvPr>
            <p:cNvSpPr txBox="1"/>
            <p:nvPr/>
          </p:nvSpPr>
          <p:spPr>
            <a:xfrm rot="16200000">
              <a:off x="2153285" y="2081371"/>
              <a:ext cx="767251" cy="32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FSC-H</a:t>
              </a:r>
            </a:p>
          </p:txBody>
        </p: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442B1A43-AD52-CE4F-85C9-715FDB6B4A3F}"/>
                </a:ext>
              </a:extLst>
            </p:cNvPr>
            <p:cNvCxnSpPr/>
            <p:nvPr/>
          </p:nvCxnSpPr>
          <p:spPr>
            <a:xfrm>
              <a:off x="3423493" y="2817629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>
              <a:extLst>
                <a:ext uri="{FF2B5EF4-FFF2-40B4-BE49-F238E27FC236}">
                  <a16:creationId xmlns:a16="http://schemas.microsoft.com/office/drawing/2014/main" id="{6053364D-1AC1-F448-91E6-11E1F214E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32973" y="1623248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CD4618B-7586-F248-920A-3B219F2B8E2D}"/>
                </a:ext>
              </a:extLst>
            </p:cNvPr>
            <p:cNvSpPr/>
            <p:nvPr/>
          </p:nvSpPr>
          <p:spPr>
            <a:xfrm>
              <a:off x="5058330" y="2743001"/>
              <a:ext cx="4395019" cy="192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D3EC4D-A586-DB44-8E98-D9A63C6D4012}"/>
                </a:ext>
              </a:extLst>
            </p:cNvPr>
            <p:cNvSpPr/>
            <p:nvPr/>
          </p:nvSpPr>
          <p:spPr>
            <a:xfrm rot="16200000">
              <a:off x="5450623" y="2717380"/>
              <a:ext cx="3291311" cy="193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FCC0408-9632-AD40-8D8A-4550BE94E80B}"/>
                </a:ext>
              </a:extLst>
            </p:cNvPr>
            <p:cNvSpPr/>
            <p:nvPr/>
          </p:nvSpPr>
          <p:spPr>
            <a:xfrm rot="16200000">
              <a:off x="3321294" y="2897884"/>
              <a:ext cx="3291311" cy="193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B0429180-F96B-1349-B533-DA86A5D858AC}"/>
                </a:ext>
              </a:extLst>
            </p:cNvPr>
            <p:cNvSpPr txBox="1"/>
            <p:nvPr/>
          </p:nvSpPr>
          <p:spPr>
            <a:xfrm rot="16200000">
              <a:off x="4709332" y="2155021"/>
              <a:ext cx="644306" cy="320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FSC-H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DE7C0F0F-524F-EF4E-B784-1914352C6402}"/>
                </a:ext>
              </a:extLst>
            </p:cNvPr>
            <p:cNvSpPr txBox="1"/>
            <p:nvPr/>
          </p:nvSpPr>
          <p:spPr>
            <a:xfrm>
              <a:off x="5274471" y="2653370"/>
              <a:ext cx="868834" cy="323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CD3</a:t>
              </a:r>
            </a:p>
          </p:txBody>
        </p: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4D0E55DE-2422-FD4D-93E3-DAEEBFEA5306}"/>
                </a:ext>
              </a:extLst>
            </p:cNvPr>
            <p:cNvCxnSpPr/>
            <p:nvPr/>
          </p:nvCxnSpPr>
          <p:spPr>
            <a:xfrm>
              <a:off x="5773012" y="2832480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577DE3EF-63C9-DF4A-B52D-9F13D02CBA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1057" y="1685749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C55B203E-9B3F-9745-A77F-5BB1C6DEBFA5}"/>
                </a:ext>
              </a:extLst>
            </p:cNvPr>
            <p:cNvSpPr txBox="1"/>
            <p:nvPr/>
          </p:nvSpPr>
          <p:spPr>
            <a:xfrm rot="16200000">
              <a:off x="6891087" y="2210292"/>
              <a:ext cx="522263" cy="320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CD8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B8582D7E-CD13-6B4A-A68C-1CC1547989F5}"/>
                </a:ext>
              </a:extLst>
            </p:cNvPr>
            <p:cNvSpPr txBox="1"/>
            <p:nvPr/>
          </p:nvSpPr>
          <p:spPr>
            <a:xfrm>
              <a:off x="7435398" y="2653370"/>
              <a:ext cx="868834" cy="323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CD4</a:t>
              </a:r>
            </a:p>
          </p:txBody>
        </p:sp>
        <p:cxnSp>
          <p:nvCxnSpPr>
            <p:cNvPr id="66" name="Connecteur droit avec flèche 65">
              <a:extLst>
                <a:ext uri="{FF2B5EF4-FFF2-40B4-BE49-F238E27FC236}">
                  <a16:creationId xmlns:a16="http://schemas.microsoft.com/office/drawing/2014/main" id="{8AD2561B-CE8D-9F45-AE02-0B442E27E5F9}"/>
                </a:ext>
              </a:extLst>
            </p:cNvPr>
            <p:cNvCxnSpPr/>
            <p:nvPr/>
          </p:nvCxnSpPr>
          <p:spPr>
            <a:xfrm>
              <a:off x="7933938" y="2827462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>
              <a:extLst>
                <a:ext uri="{FF2B5EF4-FFF2-40B4-BE49-F238E27FC236}">
                  <a16:creationId xmlns:a16="http://schemas.microsoft.com/office/drawing/2014/main" id="{EFD72D34-EFE7-234E-9B06-245241BB86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1743" y="1791259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en arc 67">
              <a:extLst>
                <a:ext uri="{FF2B5EF4-FFF2-40B4-BE49-F238E27FC236}">
                  <a16:creationId xmlns:a16="http://schemas.microsoft.com/office/drawing/2014/main" id="{60099C6B-D1EA-5C49-B51E-6EB1198B84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06137" y="1058047"/>
              <a:ext cx="1129261" cy="603245"/>
            </a:xfrm>
            <a:prstGeom prst="curvedConnector3">
              <a:avLst>
                <a:gd name="adj1" fmla="val 17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en arc 68">
              <a:extLst>
                <a:ext uri="{FF2B5EF4-FFF2-40B4-BE49-F238E27FC236}">
                  <a16:creationId xmlns:a16="http://schemas.microsoft.com/office/drawing/2014/main" id="{0FB3CF6D-4B8D-5E4A-B806-874DD84B04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6930" y="1006646"/>
              <a:ext cx="1167261" cy="335904"/>
            </a:xfrm>
            <a:prstGeom prst="curvedConnector3">
              <a:avLst>
                <a:gd name="adj1" fmla="val -2512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77CF2A3-3F4C-CD4D-B0DA-A02F2AFCA66E}"/>
                </a:ext>
              </a:extLst>
            </p:cNvPr>
            <p:cNvSpPr/>
            <p:nvPr/>
          </p:nvSpPr>
          <p:spPr>
            <a:xfrm rot="16200000">
              <a:off x="1718641" y="4262951"/>
              <a:ext cx="1592991" cy="151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84FC435A-2742-D444-8AD5-D9FDAA48DE0C}"/>
                </a:ext>
              </a:extLst>
            </p:cNvPr>
            <p:cNvSpPr txBox="1"/>
            <p:nvPr/>
          </p:nvSpPr>
          <p:spPr>
            <a:xfrm rot="16200000">
              <a:off x="6765161" y="4436376"/>
              <a:ext cx="507532" cy="320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err="1"/>
                <a:t>IgM</a:t>
              </a:r>
              <a:endParaRPr lang="fr-FR" sz="1000"/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DDB47A54-0676-7840-92D1-8E4942924F3B}"/>
                </a:ext>
              </a:extLst>
            </p:cNvPr>
            <p:cNvSpPr txBox="1"/>
            <p:nvPr/>
          </p:nvSpPr>
          <p:spPr>
            <a:xfrm>
              <a:off x="7392539" y="4974917"/>
              <a:ext cx="868834" cy="323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B220</a:t>
              </a:r>
            </a:p>
          </p:txBody>
        </p:sp>
        <p:cxnSp>
          <p:nvCxnSpPr>
            <p:cNvPr id="73" name="Connecteur droit avec flèche 72">
              <a:extLst>
                <a:ext uri="{FF2B5EF4-FFF2-40B4-BE49-F238E27FC236}">
                  <a16:creationId xmlns:a16="http://schemas.microsoft.com/office/drawing/2014/main" id="{3A1EDC31-2447-2247-B0AB-8963A9638E16}"/>
                </a:ext>
              </a:extLst>
            </p:cNvPr>
            <p:cNvCxnSpPr/>
            <p:nvPr/>
          </p:nvCxnSpPr>
          <p:spPr>
            <a:xfrm>
              <a:off x="8152332" y="5143979"/>
              <a:ext cx="3095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avec flèche 73">
              <a:extLst>
                <a:ext uri="{FF2B5EF4-FFF2-40B4-BE49-F238E27FC236}">
                  <a16:creationId xmlns:a16="http://schemas.microsoft.com/office/drawing/2014/main" id="{FB50B661-5593-E045-B1FE-6B7B59EA85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1311" y="3960194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35B1A16C-ABCB-AE44-903D-FA9801FC6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807" b="8881"/>
            <a:stretch/>
          </p:blipFill>
          <p:spPr>
            <a:xfrm>
              <a:off x="7214096" y="3214546"/>
              <a:ext cx="1801061" cy="1757212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140FAD7B-1E70-2648-85E9-035D4318ECFB}"/>
              </a:ext>
            </a:extLst>
          </p:cNvPr>
          <p:cNvSpPr txBox="1"/>
          <p:nvPr/>
        </p:nvSpPr>
        <p:spPr>
          <a:xfrm>
            <a:off x="262726" y="49638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E59E77-EB80-274C-8811-491743EFC2EA}"/>
              </a:ext>
            </a:extLst>
          </p:cNvPr>
          <p:cNvSpPr txBox="1"/>
          <p:nvPr/>
        </p:nvSpPr>
        <p:spPr>
          <a:xfrm>
            <a:off x="5832281" y="45096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5BBCEB-C75E-904B-AC82-FAACB27A5BDF}"/>
              </a:ext>
            </a:extLst>
          </p:cNvPr>
          <p:cNvSpPr txBox="1"/>
          <p:nvPr/>
        </p:nvSpPr>
        <p:spPr>
          <a:xfrm>
            <a:off x="2577370" y="352016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</a:p>
        </p:txBody>
      </p:sp>
      <p:cxnSp>
        <p:nvCxnSpPr>
          <p:cNvPr id="80" name="Connecteur en arc 79">
            <a:extLst>
              <a:ext uri="{FF2B5EF4-FFF2-40B4-BE49-F238E27FC236}">
                <a16:creationId xmlns:a16="http://schemas.microsoft.com/office/drawing/2014/main" id="{4330F3BF-CB96-1A47-A353-6F0689A5B2E6}"/>
              </a:ext>
            </a:extLst>
          </p:cNvPr>
          <p:cNvCxnSpPr>
            <a:cxnSpLocks/>
          </p:cNvCxnSpPr>
          <p:nvPr/>
        </p:nvCxnSpPr>
        <p:spPr>
          <a:xfrm>
            <a:off x="7611711" y="1456911"/>
            <a:ext cx="2084743" cy="1112928"/>
          </a:xfrm>
          <a:prstGeom prst="curvedConnector3">
            <a:avLst>
              <a:gd name="adj1" fmla="val -47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732D1C9F-4571-F549-9B90-79C088702B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019" y="3434520"/>
            <a:ext cx="64135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05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DDD26A7-3A94-A04D-A3BF-BA0A5A9E30F5}"/>
              </a:ext>
            </a:extLst>
          </p:cNvPr>
          <p:cNvSpPr txBox="1"/>
          <p:nvPr/>
        </p:nvSpPr>
        <p:spPr>
          <a:xfrm>
            <a:off x="25132" y="14972"/>
            <a:ext cx="213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Supplementary</a:t>
            </a:r>
            <a:r>
              <a:rPr lang="fr-FR" sz="1600" dirty="0"/>
              <a:t> figure 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CA2394-A02C-4349-9DD5-F38356DC046E}"/>
              </a:ext>
            </a:extLst>
          </p:cNvPr>
          <p:cNvSpPr txBox="1"/>
          <p:nvPr/>
        </p:nvSpPr>
        <p:spPr>
          <a:xfrm>
            <a:off x="190463" y="649773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Blood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A35F794-211F-F741-8FCC-819BBC7888D9}"/>
              </a:ext>
            </a:extLst>
          </p:cNvPr>
          <p:cNvGrpSpPr/>
          <p:nvPr/>
        </p:nvGrpSpPr>
        <p:grpSpPr>
          <a:xfrm>
            <a:off x="0" y="1244741"/>
            <a:ext cx="5791930" cy="3114563"/>
            <a:chOff x="1209985" y="393788"/>
            <a:chExt cx="10108893" cy="535680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D247A86-384C-3243-A470-C725D71E9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772"/>
            <a:stretch/>
          </p:blipFill>
          <p:spPr>
            <a:xfrm>
              <a:off x="1209985" y="477619"/>
              <a:ext cx="7482825" cy="488851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DD8B430-2BDD-734C-8F96-AC13D581F49E}"/>
                </a:ext>
              </a:extLst>
            </p:cNvPr>
            <p:cNvSpPr/>
            <p:nvPr/>
          </p:nvSpPr>
          <p:spPr>
            <a:xfrm>
              <a:off x="1706998" y="2572634"/>
              <a:ext cx="6815252" cy="729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A851F6C-C299-784E-980C-0E426C2DBA0A}"/>
                </a:ext>
              </a:extLst>
            </p:cNvPr>
            <p:cNvSpPr/>
            <p:nvPr/>
          </p:nvSpPr>
          <p:spPr>
            <a:xfrm rot="16200000">
              <a:off x="5261690" y="4380007"/>
              <a:ext cx="2250057" cy="491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D95E595-4EF8-A344-AE6E-9A52A2B06DDD}"/>
                </a:ext>
              </a:extLst>
            </p:cNvPr>
            <p:cNvSpPr/>
            <p:nvPr/>
          </p:nvSpPr>
          <p:spPr>
            <a:xfrm rot="16200000">
              <a:off x="5147972" y="1273255"/>
              <a:ext cx="2250057" cy="491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78ECD07-1D74-984C-A2EC-E36D648685E6}"/>
                </a:ext>
              </a:extLst>
            </p:cNvPr>
            <p:cNvSpPr/>
            <p:nvPr/>
          </p:nvSpPr>
          <p:spPr>
            <a:xfrm rot="16200000">
              <a:off x="2655436" y="1384210"/>
              <a:ext cx="2250057" cy="359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CCCC835-7B39-1140-A8A6-75983D7F8B04}"/>
                </a:ext>
              </a:extLst>
            </p:cNvPr>
            <p:cNvSpPr/>
            <p:nvPr/>
          </p:nvSpPr>
          <p:spPr>
            <a:xfrm rot="16200000">
              <a:off x="2687338" y="4140694"/>
              <a:ext cx="2250057" cy="359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B882DB4-28E3-FB45-A3D7-7FADD209BEB9}"/>
                </a:ext>
              </a:extLst>
            </p:cNvPr>
            <p:cNvSpPr txBox="1"/>
            <p:nvPr/>
          </p:nvSpPr>
          <p:spPr>
            <a:xfrm rot="16200000">
              <a:off x="1270639" y="1834517"/>
              <a:ext cx="764283" cy="350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SSC-A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1787FBB-1D93-DF4C-B9E1-694B51F2CD76}"/>
                </a:ext>
              </a:extLst>
            </p:cNvPr>
            <p:cNvSpPr txBox="1"/>
            <p:nvPr/>
          </p:nvSpPr>
          <p:spPr>
            <a:xfrm rot="16200000">
              <a:off x="1154236" y="4146128"/>
              <a:ext cx="997090" cy="350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FSC-H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163CC4C-6D8B-1748-BD1C-1F9A9E3E1900}"/>
                </a:ext>
              </a:extLst>
            </p:cNvPr>
            <p:cNvSpPr txBox="1"/>
            <p:nvPr/>
          </p:nvSpPr>
          <p:spPr>
            <a:xfrm>
              <a:off x="6806547" y="2459711"/>
              <a:ext cx="614167" cy="388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Ly6C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A2092FF-B45C-314B-BF4C-E0C960E3B268}"/>
                </a:ext>
              </a:extLst>
            </p:cNvPr>
            <p:cNvSpPr txBox="1"/>
            <p:nvPr/>
          </p:nvSpPr>
          <p:spPr>
            <a:xfrm>
              <a:off x="6875522" y="5204221"/>
              <a:ext cx="566258" cy="388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CD4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F0DD413-6987-3340-9C01-C8C4E17C29FE}"/>
                </a:ext>
              </a:extLst>
            </p:cNvPr>
            <p:cNvSpPr txBox="1"/>
            <p:nvPr/>
          </p:nvSpPr>
          <p:spPr>
            <a:xfrm>
              <a:off x="4270222" y="5204221"/>
              <a:ext cx="566258" cy="388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CD3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E626DF9-60A2-E34B-B86C-5123F6FDB39B}"/>
                </a:ext>
              </a:extLst>
            </p:cNvPr>
            <p:cNvSpPr txBox="1"/>
            <p:nvPr/>
          </p:nvSpPr>
          <p:spPr>
            <a:xfrm>
              <a:off x="1873067" y="2459711"/>
              <a:ext cx="689456" cy="388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FSC-A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041BEF8-4D63-3E48-A13D-852D57F30B2C}"/>
                </a:ext>
              </a:extLst>
            </p:cNvPr>
            <p:cNvSpPr txBox="1"/>
            <p:nvPr/>
          </p:nvSpPr>
          <p:spPr>
            <a:xfrm>
              <a:off x="4182710" y="2459711"/>
              <a:ext cx="755618" cy="388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CD11b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EBF3EB8-A61F-6C4A-B206-E0EBFC6A0FEC}"/>
                </a:ext>
              </a:extLst>
            </p:cNvPr>
            <p:cNvSpPr txBox="1"/>
            <p:nvPr/>
          </p:nvSpPr>
          <p:spPr>
            <a:xfrm rot="16200000">
              <a:off x="6010471" y="1868070"/>
              <a:ext cx="698527" cy="350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Ly6G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EF1264F-C50E-3E42-9B9F-F0276BE5328C}"/>
                </a:ext>
              </a:extLst>
            </p:cNvPr>
            <p:cNvSpPr txBox="1"/>
            <p:nvPr/>
          </p:nvSpPr>
          <p:spPr>
            <a:xfrm rot="16200000">
              <a:off x="3483812" y="4262706"/>
              <a:ext cx="774399" cy="350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FSC-H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8C70E31-626F-404E-82CA-B959233C31BF}"/>
                </a:ext>
              </a:extLst>
            </p:cNvPr>
            <p:cNvSpPr txBox="1"/>
            <p:nvPr/>
          </p:nvSpPr>
          <p:spPr>
            <a:xfrm rot="16200000">
              <a:off x="3536463" y="1897092"/>
              <a:ext cx="713702" cy="350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B220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DF23BF36-9922-4B46-B9E2-260B65DBC5D6}"/>
                </a:ext>
              </a:extLst>
            </p:cNvPr>
            <p:cNvCxnSpPr/>
            <p:nvPr/>
          </p:nvCxnSpPr>
          <p:spPr>
            <a:xfrm>
              <a:off x="2585541" y="2641384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5D8D6B48-5222-E74F-86F7-A6E69D600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7609" y="1373247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313452C4-C069-A843-A90B-CE96CAFF1EF1}"/>
                </a:ext>
              </a:extLst>
            </p:cNvPr>
            <p:cNvCxnSpPr/>
            <p:nvPr/>
          </p:nvCxnSpPr>
          <p:spPr>
            <a:xfrm>
              <a:off x="4956612" y="2653155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9FCBC178-3843-BC49-BC00-7A8B830FF5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1675" y="1394721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DEDD10A1-0BE3-D945-95FE-CB5A90BFBB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7609" y="3822799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5AEB124C-F000-624F-8499-FC4649A8A7DC}"/>
                </a:ext>
              </a:extLst>
            </p:cNvPr>
            <p:cNvCxnSpPr/>
            <p:nvPr/>
          </p:nvCxnSpPr>
          <p:spPr>
            <a:xfrm>
              <a:off x="4861954" y="5389266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1CE4FCC1-6D71-6A48-BC3B-03BBBA9809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0727" y="3778195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BE04914C-1459-6142-AE2A-5D25DF3B5AE0}"/>
                </a:ext>
              </a:extLst>
            </p:cNvPr>
            <p:cNvCxnSpPr/>
            <p:nvPr/>
          </p:nvCxnSpPr>
          <p:spPr>
            <a:xfrm>
              <a:off x="7397357" y="5389886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2C9F3F8A-1CAE-C54E-A982-3CAA01F851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6756" y="3777367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BE1965F0-611A-3E44-97B4-7232DB07FD7C}"/>
                </a:ext>
              </a:extLst>
            </p:cNvPr>
            <p:cNvCxnSpPr/>
            <p:nvPr/>
          </p:nvCxnSpPr>
          <p:spPr>
            <a:xfrm>
              <a:off x="7373021" y="2641384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50598647-14D8-C44D-B7FE-76F4544A8F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6298" y="1414955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7D077FEF-01A5-BF4E-95D2-55A151340479}"/>
                </a:ext>
              </a:extLst>
            </p:cNvPr>
            <p:cNvSpPr txBox="1"/>
            <p:nvPr/>
          </p:nvSpPr>
          <p:spPr>
            <a:xfrm rot="16200000">
              <a:off x="6168653" y="4269135"/>
              <a:ext cx="723275" cy="350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/>
                <a:t>CD8</a:t>
              </a:r>
            </a:p>
          </p:txBody>
        </p:sp>
        <p:cxnSp>
          <p:nvCxnSpPr>
            <p:cNvPr id="36" name="Connecteur en arc 35">
              <a:extLst>
                <a:ext uri="{FF2B5EF4-FFF2-40B4-BE49-F238E27FC236}">
                  <a16:creationId xmlns:a16="http://schemas.microsoft.com/office/drawing/2014/main" id="{26AE6B96-616D-114F-B9B8-EDC1A0CF62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6354" y="728711"/>
              <a:ext cx="2046868" cy="421726"/>
            </a:xfrm>
            <a:prstGeom prst="curvedConnector3">
              <a:avLst>
                <a:gd name="adj1" fmla="val 685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en arc 47">
              <a:extLst>
                <a:ext uri="{FF2B5EF4-FFF2-40B4-BE49-F238E27FC236}">
                  <a16:creationId xmlns:a16="http://schemas.microsoft.com/office/drawing/2014/main" id="{AF777835-01FD-9C45-BEAB-44445C0CAC6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749526" y="2368866"/>
              <a:ext cx="1125030" cy="258662"/>
            </a:xfrm>
            <a:prstGeom prst="curvedConnector3">
              <a:avLst>
                <a:gd name="adj1" fmla="val -2954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0690635-14C2-D643-A149-8441730432D4}"/>
                </a:ext>
              </a:extLst>
            </p:cNvPr>
            <p:cNvSpPr/>
            <p:nvPr/>
          </p:nvSpPr>
          <p:spPr>
            <a:xfrm rot="16200000">
              <a:off x="261920" y="4237534"/>
              <a:ext cx="2417853" cy="521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cxnSp>
          <p:nvCxnSpPr>
            <p:cNvPr id="57" name="Connecteur en arc 56">
              <a:extLst>
                <a:ext uri="{FF2B5EF4-FFF2-40B4-BE49-F238E27FC236}">
                  <a16:creationId xmlns:a16="http://schemas.microsoft.com/office/drawing/2014/main" id="{F9513BA6-2442-FC43-8FD2-6391C2868BA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548223" y="3458834"/>
              <a:ext cx="1167068" cy="1166402"/>
            </a:xfrm>
            <a:prstGeom prst="curvedConnector3">
              <a:avLst>
                <a:gd name="adj1" fmla="val 99859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A06106BE-FFC4-8346-B66A-5DE52CEEA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6387" r="66932" b="2772"/>
            <a:stretch/>
          </p:blipFill>
          <p:spPr>
            <a:xfrm>
              <a:off x="8844485" y="542897"/>
              <a:ext cx="2474393" cy="2053442"/>
            </a:xfrm>
            <a:prstGeom prst="rect">
              <a:avLst/>
            </a:prstGeom>
          </p:spPr>
        </p:pic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6588088E-31C4-5A4D-86B3-C22F85D92241}"/>
                </a:ext>
              </a:extLst>
            </p:cNvPr>
            <p:cNvSpPr txBox="1"/>
            <p:nvPr/>
          </p:nvSpPr>
          <p:spPr>
            <a:xfrm>
              <a:off x="9449002" y="2459711"/>
              <a:ext cx="614167" cy="388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Ly6C</a:t>
              </a:r>
            </a:p>
          </p:txBody>
        </p:sp>
        <p:cxnSp>
          <p:nvCxnSpPr>
            <p:cNvPr id="65" name="Connecteur droit avec flèche 64">
              <a:extLst>
                <a:ext uri="{FF2B5EF4-FFF2-40B4-BE49-F238E27FC236}">
                  <a16:creationId xmlns:a16="http://schemas.microsoft.com/office/drawing/2014/main" id="{A3189076-AA77-8C46-A1E8-8935D4A8E63E}"/>
                </a:ext>
              </a:extLst>
            </p:cNvPr>
            <p:cNvCxnSpPr/>
            <p:nvPr/>
          </p:nvCxnSpPr>
          <p:spPr>
            <a:xfrm>
              <a:off x="10046396" y="2644756"/>
              <a:ext cx="30951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E3D5D7B-8570-2249-AA81-AD2EE2424AC1}"/>
                </a:ext>
              </a:extLst>
            </p:cNvPr>
            <p:cNvSpPr/>
            <p:nvPr/>
          </p:nvSpPr>
          <p:spPr>
            <a:xfrm rot="16200000">
              <a:off x="7874841" y="1755810"/>
              <a:ext cx="2250057" cy="359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FEB068F9-3A66-DA46-9230-AC9E3D6C9810}"/>
                </a:ext>
              </a:extLst>
            </p:cNvPr>
            <p:cNvSpPr txBox="1"/>
            <p:nvPr/>
          </p:nvSpPr>
          <p:spPr>
            <a:xfrm rot="16200000">
              <a:off x="8671316" y="1877822"/>
              <a:ext cx="774399" cy="3504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/>
                <a:t>FSC-H</a:t>
              </a:r>
            </a:p>
          </p:txBody>
        </p: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45E265E3-5C0E-8D4F-B929-257B1A3179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8230" y="1393311"/>
              <a:ext cx="0" cy="32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en arc 68">
              <a:extLst>
                <a:ext uri="{FF2B5EF4-FFF2-40B4-BE49-F238E27FC236}">
                  <a16:creationId xmlns:a16="http://schemas.microsoft.com/office/drawing/2014/main" id="{5F5DF727-58D3-1A4C-B492-E91A934D177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290828" y="877020"/>
              <a:ext cx="919722" cy="739489"/>
            </a:xfrm>
            <a:prstGeom prst="curvedConnector3">
              <a:avLst>
                <a:gd name="adj1" fmla="val 101647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3D23275-092F-4044-861B-C5C590718FFD}"/>
                </a:ext>
              </a:extLst>
            </p:cNvPr>
            <p:cNvSpPr/>
            <p:nvPr/>
          </p:nvSpPr>
          <p:spPr>
            <a:xfrm>
              <a:off x="1382678" y="2948182"/>
              <a:ext cx="2331111" cy="2511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/>
            </a:p>
          </p:txBody>
        </p:sp>
      </p:grpSp>
      <p:sp>
        <p:nvSpPr>
          <p:cNvPr id="75" name="ZoneTexte 74">
            <a:extLst>
              <a:ext uri="{FF2B5EF4-FFF2-40B4-BE49-F238E27FC236}">
                <a16:creationId xmlns:a16="http://schemas.microsoft.com/office/drawing/2014/main" id="{7E3012D6-6E75-D14C-96E0-0508588A69C4}"/>
              </a:ext>
            </a:extLst>
          </p:cNvPr>
          <p:cNvSpPr txBox="1"/>
          <p:nvPr/>
        </p:nvSpPr>
        <p:spPr>
          <a:xfrm>
            <a:off x="355794" y="5296507"/>
            <a:ext cx="115589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err="1"/>
              <a:t>Characterization</a:t>
            </a:r>
            <a:r>
              <a:rPr lang="fr-FR" sz="1400" b="1" dirty="0"/>
              <a:t> by flow </a:t>
            </a:r>
            <a:r>
              <a:rPr lang="fr-FR" sz="1400" b="1" dirty="0" err="1"/>
              <a:t>cytometry</a:t>
            </a:r>
            <a:r>
              <a:rPr lang="fr-FR" sz="1400" b="1" dirty="0"/>
              <a:t> of immune </a:t>
            </a:r>
            <a:r>
              <a:rPr lang="fr-FR" sz="1400" b="1" dirty="0" err="1"/>
              <a:t>cell</a:t>
            </a:r>
            <a:r>
              <a:rPr lang="fr-FR" sz="1400" b="1" dirty="0"/>
              <a:t> </a:t>
            </a:r>
            <a:r>
              <a:rPr lang="fr-FR" sz="1400" b="1" dirty="0" err="1"/>
              <a:t>subsets</a:t>
            </a:r>
            <a:r>
              <a:rPr lang="fr-FR" sz="1400" b="1" dirty="0"/>
              <a:t> in the </a:t>
            </a:r>
            <a:r>
              <a:rPr lang="fr-FR" sz="1400" b="1" dirty="0" err="1"/>
              <a:t>blood</a:t>
            </a:r>
            <a:r>
              <a:rPr lang="fr-FR" sz="1400" b="1" dirty="0"/>
              <a:t> of</a:t>
            </a:r>
            <a:r>
              <a:rPr lang="fr-FR" sz="1400" b="1" i="1" dirty="0"/>
              <a:t> </a:t>
            </a:r>
            <a:r>
              <a:rPr lang="fr-FR" sz="1400" b="1" i="1" dirty="0" err="1"/>
              <a:t>chimeric</a:t>
            </a:r>
            <a:r>
              <a:rPr lang="fr-FR" sz="1400" b="1" i="1" dirty="0"/>
              <a:t> </a:t>
            </a:r>
            <a:r>
              <a:rPr lang="en-US" sz="1400" b="1" i="1" dirty="0" err="1"/>
              <a:t>Ldlr</a:t>
            </a:r>
            <a:r>
              <a:rPr lang="en-US" sz="1400" b="1" i="1" baseline="30000" dirty="0"/>
              <a:t>-/-</a:t>
            </a:r>
            <a:r>
              <a:rPr lang="en-US" sz="1400" b="1" i="1" dirty="0"/>
              <a:t>Card9</a:t>
            </a:r>
            <a:r>
              <a:rPr lang="en-US" sz="1400" b="1" i="1" baseline="30000" dirty="0"/>
              <a:t>+/+</a:t>
            </a:r>
            <a:r>
              <a:rPr lang="en-US" sz="1400" b="1" i="1" dirty="0"/>
              <a:t> and </a:t>
            </a:r>
            <a:r>
              <a:rPr lang="en-US" sz="1400" b="1" i="1" dirty="0" err="1"/>
              <a:t>Ldlr</a:t>
            </a:r>
            <a:r>
              <a:rPr lang="en-US" sz="1400" b="1" i="1" baseline="30000" dirty="0"/>
              <a:t>-/-</a:t>
            </a:r>
            <a:r>
              <a:rPr lang="en-US" sz="1400" b="1" i="1" dirty="0"/>
              <a:t>Card9</a:t>
            </a:r>
            <a:r>
              <a:rPr lang="en-US" sz="1400" b="1" i="1" baseline="30000" dirty="0"/>
              <a:t>-/-</a:t>
            </a:r>
            <a:r>
              <a:rPr lang="en-US" sz="1400" b="1" i="1" dirty="0"/>
              <a:t> </a:t>
            </a:r>
            <a:r>
              <a:rPr lang="en-US" sz="1400" b="1" dirty="0"/>
              <a:t>mice </a:t>
            </a:r>
            <a:r>
              <a:rPr lang="fr-FR" sz="1400" b="1" dirty="0"/>
              <a:t>A, </a:t>
            </a:r>
            <a:r>
              <a:rPr lang="fr-FR" sz="1400" b="1" dirty="0" err="1"/>
              <a:t>c</a:t>
            </a:r>
            <a:r>
              <a:rPr lang="fr-FR" sz="1400" dirty="0" err="1"/>
              <a:t>lassical</a:t>
            </a:r>
            <a:r>
              <a:rPr lang="fr-FR" sz="1400" dirty="0"/>
              <a:t> monocytes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CD11b+Ly6G-Ly6high </a:t>
            </a:r>
            <a:r>
              <a:rPr lang="fr-FR" sz="1400" dirty="0" err="1"/>
              <a:t>cells</a:t>
            </a:r>
            <a:r>
              <a:rPr lang="fr-FR" sz="1400" dirty="0"/>
              <a:t>; Non-</a:t>
            </a:r>
            <a:r>
              <a:rPr lang="fr-FR" sz="1400" dirty="0" err="1"/>
              <a:t>classical</a:t>
            </a:r>
            <a:r>
              <a:rPr lang="fr-FR" sz="1400" dirty="0"/>
              <a:t> monocytes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CD11b+ Ly6G-Ly6CLow </a:t>
            </a:r>
            <a:r>
              <a:rPr lang="fr-FR" sz="1400" dirty="0" err="1"/>
              <a:t>cells</a:t>
            </a:r>
            <a:r>
              <a:rPr lang="fr-FR" sz="1400" dirty="0"/>
              <a:t>; </a:t>
            </a:r>
            <a:r>
              <a:rPr lang="fr-FR" sz="1400" dirty="0" err="1"/>
              <a:t>neutrophils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CD11b+ Ly6G+Ly6C- </a:t>
            </a:r>
            <a:r>
              <a:rPr lang="fr-FR" sz="1400" dirty="0" err="1"/>
              <a:t>cells</a:t>
            </a:r>
            <a:r>
              <a:rPr lang="fr-FR" sz="1400" dirty="0"/>
              <a:t>. CD4+ </a:t>
            </a:r>
            <a:r>
              <a:rPr lang="fr-FR" sz="1400" dirty="0" err="1"/>
              <a:t>T</a:t>
            </a:r>
            <a:r>
              <a:rPr lang="fr-FR" sz="1400" dirty="0"/>
              <a:t> Lymphocytes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selected</a:t>
            </a:r>
            <a:r>
              <a:rPr lang="fr-FR" sz="1400" dirty="0"/>
              <a:t> as B220-CD11b-CD3+CD4+ </a:t>
            </a:r>
            <a:r>
              <a:rPr lang="fr-FR" sz="1400" dirty="0" err="1"/>
              <a:t>cells</a:t>
            </a:r>
            <a:r>
              <a:rPr lang="fr-FR" sz="1400" dirty="0"/>
              <a:t>, CD8+ </a:t>
            </a:r>
            <a:r>
              <a:rPr lang="fr-FR" sz="1400" dirty="0" err="1"/>
              <a:t>T</a:t>
            </a:r>
            <a:r>
              <a:rPr lang="fr-FR" sz="1400" dirty="0"/>
              <a:t> Lymphocytes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selected</a:t>
            </a:r>
            <a:r>
              <a:rPr lang="fr-FR" sz="1400" dirty="0"/>
              <a:t> as B220-CD11b-CD3+CD8+ </a:t>
            </a:r>
            <a:r>
              <a:rPr lang="fr-FR" sz="1400" dirty="0" err="1"/>
              <a:t>cells</a:t>
            </a:r>
            <a:r>
              <a:rPr lang="fr-FR" sz="1400" dirty="0"/>
              <a:t>. B </a:t>
            </a:r>
            <a:r>
              <a:rPr lang="fr-FR" sz="1400" dirty="0" err="1"/>
              <a:t>cells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defined</a:t>
            </a:r>
            <a:r>
              <a:rPr lang="fr-FR" sz="1400" dirty="0"/>
              <a:t> as CD11b-B220+ </a:t>
            </a:r>
            <a:r>
              <a:rPr lang="fr-FR" sz="1400" dirty="0" err="1"/>
              <a:t>cells</a:t>
            </a:r>
            <a:r>
              <a:rPr lang="fr-FR" sz="1400" dirty="0"/>
              <a:t>. B, quantification of </a:t>
            </a:r>
            <a:r>
              <a:rPr lang="fr-FR" sz="1400" dirty="0" err="1"/>
              <a:t>blood</a:t>
            </a:r>
            <a:r>
              <a:rPr lang="fr-FR" sz="1400" dirty="0"/>
              <a:t> </a:t>
            </a:r>
            <a:r>
              <a:rPr lang="fr-FR" sz="1400" dirty="0" err="1"/>
              <a:t>leukocyte</a:t>
            </a:r>
            <a:r>
              <a:rPr lang="fr-FR" sz="1400" dirty="0"/>
              <a:t> </a:t>
            </a:r>
            <a:r>
              <a:rPr lang="fr-FR" sz="1400" dirty="0" err="1"/>
              <a:t>subsets</a:t>
            </a:r>
            <a:r>
              <a:rPr lang="fr-FR" sz="1400" dirty="0"/>
              <a:t> in the 2 groups. *, P&lt;0.05</a:t>
            </a:r>
          </a:p>
          <a:p>
            <a:pPr algn="just"/>
            <a:endParaRPr lang="fr-FR" sz="1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81134B4-82D9-4043-A323-A3DA77E189E4}"/>
              </a:ext>
            </a:extLst>
          </p:cNvPr>
          <p:cNvSpPr txBox="1"/>
          <p:nvPr/>
        </p:nvSpPr>
        <p:spPr>
          <a:xfrm>
            <a:off x="27709" y="99752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158790D-9CD6-2D45-B53A-A9A5F11DAE38}"/>
              </a:ext>
            </a:extLst>
          </p:cNvPr>
          <p:cNvSpPr txBox="1"/>
          <p:nvPr/>
        </p:nvSpPr>
        <p:spPr>
          <a:xfrm>
            <a:off x="5818907" y="99752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E5E6D7-36C2-8148-8239-E4B9A9B1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930" y="1378753"/>
            <a:ext cx="6337803" cy="2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6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4469FC-246F-4C41-BD6C-17CAFC8BA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1979752"/>
            <a:ext cx="7805507" cy="2492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7670F50-26EC-5D4C-A727-91C6DC40CF9D}"/>
              </a:ext>
            </a:extLst>
          </p:cNvPr>
          <p:cNvSpPr txBox="1"/>
          <p:nvPr/>
        </p:nvSpPr>
        <p:spPr>
          <a:xfrm>
            <a:off x="35292" y="14972"/>
            <a:ext cx="213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Supplementary</a:t>
            </a:r>
            <a:r>
              <a:rPr lang="fr-FR" sz="1600" dirty="0"/>
              <a:t> figure 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7C683F-B9CF-C54D-A34E-CE9780B63C40}"/>
              </a:ext>
            </a:extLst>
          </p:cNvPr>
          <p:cNvSpPr txBox="1"/>
          <p:nvPr/>
        </p:nvSpPr>
        <p:spPr>
          <a:xfrm>
            <a:off x="541457" y="5446387"/>
            <a:ext cx="10990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err="1"/>
              <a:t>Characterization</a:t>
            </a:r>
            <a:r>
              <a:rPr lang="fr-FR" sz="1400" b="1" dirty="0"/>
              <a:t> of </a:t>
            </a:r>
            <a:r>
              <a:rPr lang="fr-FR" sz="1400" b="1" dirty="0" err="1"/>
              <a:t>atherosclerotic</a:t>
            </a:r>
            <a:r>
              <a:rPr lang="fr-FR" sz="1400" b="1" dirty="0"/>
              <a:t> plaques </a:t>
            </a:r>
            <a:r>
              <a:rPr lang="fr-FR" sz="1400" b="1" dirty="0" err="1"/>
              <a:t>from</a:t>
            </a:r>
            <a:r>
              <a:rPr lang="fr-FR" sz="1400" b="1" dirty="0"/>
              <a:t> </a:t>
            </a:r>
            <a:r>
              <a:rPr lang="fr-FR" sz="1400" b="1" dirty="0" err="1"/>
              <a:t>chimeric</a:t>
            </a:r>
            <a:r>
              <a:rPr lang="fr-FR" sz="1400" b="1" dirty="0"/>
              <a:t> </a:t>
            </a:r>
            <a:r>
              <a:rPr lang="en-US" sz="1400" b="1" i="1" dirty="0" err="1"/>
              <a:t>Ldlr</a:t>
            </a:r>
            <a:r>
              <a:rPr lang="en-US" sz="1400" b="1" i="1" baseline="30000" dirty="0"/>
              <a:t>-/-</a:t>
            </a:r>
            <a:r>
              <a:rPr lang="en-US" sz="1400" b="1" i="1" dirty="0"/>
              <a:t>Card9</a:t>
            </a:r>
            <a:r>
              <a:rPr lang="en-US" sz="1400" b="1" i="1" baseline="30000" dirty="0"/>
              <a:t>+/+</a:t>
            </a:r>
            <a:r>
              <a:rPr lang="en-US" sz="1400" b="1" i="1" dirty="0"/>
              <a:t> </a:t>
            </a:r>
            <a:r>
              <a:rPr lang="en-US" sz="1400" b="1" dirty="0"/>
              <a:t>and </a:t>
            </a:r>
            <a:r>
              <a:rPr lang="en-US" sz="1400" b="1" i="1" dirty="0" err="1"/>
              <a:t>Ldlr</a:t>
            </a:r>
            <a:r>
              <a:rPr lang="en-US" sz="1400" b="1" i="1" baseline="30000" dirty="0"/>
              <a:t>-/-</a:t>
            </a:r>
            <a:r>
              <a:rPr lang="en-US" sz="1400" b="1" i="1" dirty="0"/>
              <a:t>Card9</a:t>
            </a:r>
            <a:r>
              <a:rPr lang="en-US" sz="1400" b="1" i="1" baseline="30000" dirty="0"/>
              <a:t>-/- </a:t>
            </a:r>
            <a:r>
              <a:rPr lang="en-US" sz="1400" b="1" dirty="0"/>
              <a:t>mice after 8 weeks of fat diet. </a:t>
            </a:r>
            <a:r>
              <a:rPr lang="fr-FR" sz="1400" dirty="0"/>
              <a:t>A, </a:t>
            </a:r>
            <a:r>
              <a:rPr lang="en-US" sz="1400" dirty="0"/>
              <a:t>Quantitative analysis of collagen content (Sirius red). </a:t>
            </a:r>
            <a:r>
              <a:rPr lang="fr-FR" sz="1400" dirty="0"/>
              <a:t>B, </a:t>
            </a:r>
            <a:r>
              <a:rPr lang="en-US" sz="1400" dirty="0"/>
              <a:t>Quantitative analysis of CD3+ T cell infiltration</a:t>
            </a:r>
            <a:r>
              <a:rPr lang="fr-FR" sz="1400" dirty="0"/>
              <a:t> (Anti-CD3 </a:t>
            </a:r>
            <a:r>
              <a:rPr lang="fr-FR" sz="1400" dirty="0" err="1"/>
              <a:t>immunostaining</a:t>
            </a:r>
            <a:r>
              <a:rPr lang="fr-FR" sz="1400" dirty="0"/>
              <a:t>). ***, P&lt;0.001; </a:t>
            </a:r>
          </a:p>
          <a:p>
            <a:pPr algn="just"/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8098E1-3D0B-424A-908E-861D55A5D0C9}"/>
              </a:ext>
            </a:extLst>
          </p:cNvPr>
          <p:cNvSpPr txBox="1"/>
          <p:nvPr/>
        </p:nvSpPr>
        <p:spPr>
          <a:xfrm>
            <a:off x="2480893" y="159969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4C18BC5-475F-8A47-8304-6B8DD23F5CCA}"/>
              </a:ext>
            </a:extLst>
          </p:cNvPr>
          <p:cNvSpPr txBox="1"/>
          <p:nvPr/>
        </p:nvSpPr>
        <p:spPr>
          <a:xfrm>
            <a:off x="6480810" y="159969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57800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B44869E-A220-3043-85B0-A11303206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3391" y="474785"/>
            <a:ext cx="2037203" cy="1793851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3CD18F98-33CE-AB46-83CE-F61084EC7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372" y="3096939"/>
            <a:ext cx="2301761" cy="17044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2DB4772-308D-7D42-83BC-CDF0BC78529E}"/>
              </a:ext>
            </a:extLst>
          </p:cNvPr>
          <p:cNvSpPr txBox="1"/>
          <p:nvPr/>
        </p:nvSpPr>
        <p:spPr>
          <a:xfrm>
            <a:off x="4812" y="4812"/>
            <a:ext cx="213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Supplementary</a:t>
            </a:r>
            <a:r>
              <a:rPr lang="fr-FR" sz="1600" dirty="0"/>
              <a:t> figure 6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F94065C-5646-354D-8F3E-727CA2A0F7B9}"/>
              </a:ext>
            </a:extLst>
          </p:cNvPr>
          <p:cNvGrpSpPr/>
          <p:nvPr/>
        </p:nvGrpSpPr>
        <p:grpSpPr>
          <a:xfrm>
            <a:off x="6266348" y="136231"/>
            <a:ext cx="3512142" cy="2365867"/>
            <a:chOff x="4060988" y="233061"/>
            <a:chExt cx="6536683" cy="3366344"/>
          </a:xfrm>
        </p:grpSpPr>
        <p:pic>
          <p:nvPicPr>
            <p:cNvPr id="7" name="Picture 8" descr="2021Jun24-BMDM ApoEC9-Bod-488_CD36-555_RelB-647-CTL-5_Merge-IJ.tif">
              <a:extLst>
                <a:ext uri="{FF2B5EF4-FFF2-40B4-BE49-F238E27FC236}">
                  <a16:creationId xmlns:a16="http://schemas.microsoft.com/office/drawing/2014/main" id="{5DE20E9F-16D0-5345-840E-56DCFD154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3" r="37628" b="42445"/>
            <a:stretch/>
          </p:blipFill>
          <p:spPr>
            <a:xfrm>
              <a:off x="7398649" y="714907"/>
              <a:ext cx="3199022" cy="2474273"/>
            </a:xfrm>
            <a:prstGeom prst="rect">
              <a:avLst/>
            </a:prstGeom>
          </p:spPr>
        </p:pic>
        <p:pic>
          <p:nvPicPr>
            <p:cNvPr id="8" name="Picture 24" descr="2021Jun24-BMDM ApoE-Bod-488_CD36-555_RelB-647-CTL-5_Merge-IJ.tif">
              <a:extLst>
                <a:ext uri="{FF2B5EF4-FFF2-40B4-BE49-F238E27FC236}">
                  <a16:creationId xmlns:a16="http://schemas.microsoft.com/office/drawing/2014/main" id="{691F5177-FAA4-F147-AF8D-1B215FBFE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29" b="51758"/>
            <a:stretch/>
          </p:blipFill>
          <p:spPr>
            <a:xfrm>
              <a:off x="4060988" y="730525"/>
              <a:ext cx="3199022" cy="2474273"/>
            </a:xfrm>
            <a:prstGeom prst="rect">
              <a:avLst/>
            </a:prstGeom>
          </p:spPr>
        </p:pic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D17D4A87-60F1-694C-B58D-2B5CAB67E4D2}"/>
                </a:ext>
              </a:extLst>
            </p:cNvPr>
            <p:cNvSpPr txBox="1"/>
            <p:nvPr/>
          </p:nvSpPr>
          <p:spPr>
            <a:xfrm>
              <a:off x="5280322" y="233061"/>
              <a:ext cx="1448530" cy="48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B050"/>
                  </a:solidFill>
                </a:rPr>
                <a:t>Bodipy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1ECC2BF0-4DF0-7D4C-A104-5B57ADE09B37}"/>
                </a:ext>
              </a:extLst>
            </p:cNvPr>
            <p:cNvSpPr txBox="1"/>
            <p:nvPr/>
          </p:nvSpPr>
          <p:spPr>
            <a:xfrm>
              <a:off x="6791065" y="233061"/>
              <a:ext cx="1051133" cy="48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</a:rPr>
                <a:t>RelB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D588137A-8D01-8B49-BD30-7724F51AA42E}"/>
                </a:ext>
              </a:extLst>
            </p:cNvPr>
            <p:cNvSpPr txBox="1"/>
            <p:nvPr/>
          </p:nvSpPr>
          <p:spPr>
            <a:xfrm>
              <a:off x="8018188" y="233061"/>
              <a:ext cx="1176079" cy="48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33A9"/>
                  </a:solidFill>
                </a:rPr>
                <a:t>CD36</a:t>
              </a:r>
            </a:p>
          </p:txBody>
        </p:sp>
        <p:sp>
          <p:nvSpPr>
            <p:cNvPr id="12" name="文本框 47">
              <a:extLst>
                <a:ext uri="{FF2B5EF4-FFF2-40B4-BE49-F238E27FC236}">
                  <a16:creationId xmlns:a16="http://schemas.microsoft.com/office/drawing/2014/main" id="{E8BBBE24-B968-BD44-938A-C8979C64315B}"/>
                </a:ext>
              </a:extLst>
            </p:cNvPr>
            <p:cNvSpPr txBox="1"/>
            <p:nvPr/>
          </p:nvSpPr>
          <p:spPr>
            <a:xfrm>
              <a:off x="4234653" y="3161475"/>
              <a:ext cx="2859311" cy="43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i="1" dirty="0" err="1">
                  <a:latin typeface="Arial"/>
                  <a:cs typeface="Arial"/>
                </a:rPr>
                <a:t>Apoe</a:t>
              </a:r>
              <a:r>
                <a:rPr lang="en-US" altLang="zh-CN" sz="1400" i="1" baseline="30000" dirty="0">
                  <a:latin typeface="Arial"/>
                  <a:cs typeface="Arial"/>
                </a:rPr>
                <a:t>-/-</a:t>
              </a:r>
              <a:r>
                <a:rPr lang="en-US" altLang="zh-CN" sz="1400" i="1" dirty="0">
                  <a:latin typeface="Arial"/>
                  <a:cs typeface="Arial"/>
                </a:rPr>
                <a:t>Card9</a:t>
              </a:r>
              <a:r>
                <a:rPr lang="en-US" altLang="zh-CN" sz="1400" i="1" baseline="30000" dirty="0">
                  <a:latin typeface="Arial"/>
                  <a:cs typeface="Arial"/>
                </a:rPr>
                <a:t>+/+</a:t>
              </a:r>
            </a:p>
          </p:txBody>
        </p:sp>
        <p:sp>
          <p:nvSpPr>
            <p:cNvPr id="13" name="文本框 47">
              <a:extLst>
                <a:ext uri="{FF2B5EF4-FFF2-40B4-BE49-F238E27FC236}">
                  <a16:creationId xmlns:a16="http://schemas.microsoft.com/office/drawing/2014/main" id="{C71FE613-FF58-144B-B109-E342FE5C899B}"/>
                </a:ext>
              </a:extLst>
            </p:cNvPr>
            <p:cNvSpPr txBox="1"/>
            <p:nvPr/>
          </p:nvSpPr>
          <p:spPr>
            <a:xfrm>
              <a:off x="7646220" y="3161475"/>
              <a:ext cx="2777345" cy="43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i="1" dirty="0" err="1">
                  <a:latin typeface="Arial"/>
                  <a:cs typeface="Arial"/>
                </a:rPr>
                <a:t>Apoe</a:t>
              </a:r>
              <a:r>
                <a:rPr lang="en-US" altLang="zh-CN" sz="1400" i="1" baseline="30000" dirty="0">
                  <a:latin typeface="Arial"/>
                  <a:cs typeface="Arial"/>
                </a:rPr>
                <a:t>-/-</a:t>
              </a:r>
              <a:r>
                <a:rPr lang="en-US" altLang="zh-CN" sz="1400" i="1" dirty="0">
                  <a:latin typeface="Arial"/>
                  <a:cs typeface="Arial"/>
                </a:rPr>
                <a:t>Card9</a:t>
              </a:r>
              <a:r>
                <a:rPr lang="en-US" altLang="zh-CN" sz="1400" i="1" baseline="30000" dirty="0">
                  <a:latin typeface="Arial"/>
                  <a:cs typeface="Arial"/>
                </a:rPr>
                <a:t>-/- </a:t>
              </a:r>
            </a:p>
          </p:txBody>
        </p:sp>
      </p:grp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CF27177-DE5F-DF40-AD0C-0527F73F7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94" y="5478954"/>
            <a:ext cx="11696207" cy="7983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1400" b="1" i="1" dirty="0"/>
              <a:t>Card9</a:t>
            </a:r>
            <a:r>
              <a:rPr lang="fr-FR" sz="1400" b="1" dirty="0"/>
              <a:t> </a:t>
            </a:r>
            <a:r>
              <a:rPr lang="fr-FR" sz="1400" b="1" dirty="0" err="1"/>
              <a:t>deficiency</a:t>
            </a:r>
            <a:r>
              <a:rPr lang="fr-FR" sz="1400" b="1" dirty="0"/>
              <a:t> </a:t>
            </a:r>
            <a:r>
              <a:rPr lang="fr-FR" sz="1400" b="1" dirty="0" err="1"/>
              <a:t>increased</a:t>
            </a:r>
            <a:r>
              <a:rPr lang="fr-FR" sz="1400" b="1" dirty="0"/>
              <a:t> </a:t>
            </a:r>
            <a:r>
              <a:rPr lang="fr-FR" sz="1400" b="1" dirty="0" err="1"/>
              <a:t>cell</a:t>
            </a:r>
            <a:r>
              <a:rPr lang="fr-FR" sz="1400" b="1" dirty="0"/>
              <a:t> </a:t>
            </a:r>
            <a:r>
              <a:rPr lang="fr-FR" sz="1400" b="1" dirty="0" err="1"/>
              <a:t>death</a:t>
            </a:r>
            <a:r>
              <a:rPr lang="fr-FR" sz="1400" b="1" dirty="0"/>
              <a:t> </a:t>
            </a:r>
            <a:r>
              <a:rPr lang="fr-FR" sz="1400" b="1" dirty="0" err="1"/>
              <a:t>susceptibility</a:t>
            </a:r>
            <a:r>
              <a:rPr lang="fr-FR" sz="1400" b="1" dirty="0"/>
              <a:t>. </a:t>
            </a:r>
            <a:r>
              <a:rPr lang="fr-FR" sz="1400" dirty="0"/>
              <a:t>A, </a:t>
            </a:r>
            <a:r>
              <a:rPr lang="fr-FR" sz="1400" i="1" dirty="0"/>
              <a:t>Cd36 </a:t>
            </a:r>
            <a:r>
              <a:rPr lang="fr-FR" sz="1400" dirty="0" err="1"/>
              <a:t>mRNA</a:t>
            </a:r>
            <a:r>
              <a:rPr lang="fr-FR" sz="1400" dirty="0"/>
              <a:t> quantification by </a:t>
            </a:r>
            <a:r>
              <a:rPr lang="fr-FR" sz="1400" dirty="0" err="1"/>
              <a:t>qPCR</a:t>
            </a:r>
            <a:r>
              <a:rPr lang="fr-FR" sz="1400" dirty="0"/>
              <a:t> in the thoraco-abdominal </a:t>
            </a:r>
            <a:r>
              <a:rPr lang="fr-FR" sz="1400" dirty="0" err="1"/>
              <a:t>aorta</a:t>
            </a:r>
            <a:r>
              <a:rPr lang="fr-FR" sz="1400" dirty="0"/>
              <a:t> of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</a:t>
            </a:r>
            <a:r>
              <a:rPr lang="fr-FR" sz="1400" i="1" baseline="30000" dirty="0"/>
              <a:t>+/+ </a:t>
            </a:r>
            <a:r>
              <a:rPr lang="fr-FR" sz="1400" dirty="0"/>
              <a:t>and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</a:t>
            </a:r>
            <a:r>
              <a:rPr lang="fr-FR" sz="1400" i="1" baseline="30000" dirty="0"/>
              <a:t>-/-</a:t>
            </a:r>
            <a:r>
              <a:rPr lang="fr-FR" sz="1400" dirty="0" err="1"/>
              <a:t>mice</a:t>
            </a:r>
            <a:r>
              <a:rPr lang="fr-FR" sz="1400" dirty="0"/>
              <a:t> </a:t>
            </a:r>
            <a:r>
              <a:rPr lang="fr-FR" sz="1400" dirty="0" err="1"/>
              <a:t>after</a:t>
            </a:r>
            <a:r>
              <a:rPr lang="fr-FR" sz="1400" dirty="0"/>
              <a:t> 6 </a:t>
            </a:r>
            <a:r>
              <a:rPr lang="fr-FR" sz="1400" dirty="0" err="1"/>
              <a:t>weeks</a:t>
            </a:r>
            <a:r>
              <a:rPr lang="fr-FR" sz="1400" dirty="0"/>
              <a:t> of fat </a:t>
            </a:r>
            <a:r>
              <a:rPr lang="fr-FR" sz="1400" dirty="0" err="1"/>
              <a:t>diet</a:t>
            </a:r>
            <a:r>
              <a:rPr lang="fr-FR" sz="1400" dirty="0"/>
              <a:t>. **, P&lt;0.01. B, BM-</a:t>
            </a:r>
            <a:r>
              <a:rPr lang="fr-FR" sz="1400" dirty="0" err="1"/>
              <a:t>derived</a:t>
            </a:r>
            <a:r>
              <a:rPr lang="fr-FR" sz="1400" dirty="0"/>
              <a:t> macrophages </a:t>
            </a:r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</a:t>
            </a:r>
            <a:r>
              <a:rPr lang="fr-FR" sz="1400" i="1" baseline="30000" dirty="0"/>
              <a:t>+/+ </a:t>
            </a:r>
            <a:r>
              <a:rPr lang="fr-FR" sz="1400" dirty="0"/>
              <a:t>and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</a:t>
            </a:r>
            <a:r>
              <a:rPr lang="fr-FR" sz="1400" i="1" baseline="30000" dirty="0"/>
              <a:t>-/-</a:t>
            </a:r>
            <a:r>
              <a:rPr lang="fr-FR" sz="1400" dirty="0" err="1"/>
              <a:t>mice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stimulated</a:t>
            </a:r>
            <a:r>
              <a:rPr lang="fr-FR" sz="1400" dirty="0"/>
              <a:t> in vitro by </a:t>
            </a:r>
            <a:r>
              <a:rPr lang="fr-FR" sz="1400" dirty="0" err="1"/>
              <a:t>oxLDL</a:t>
            </a:r>
            <a:r>
              <a:rPr lang="fr-FR" sz="1400" dirty="0"/>
              <a:t> </a:t>
            </a:r>
            <a:r>
              <a:rPr lang="fr-FR" sz="1400" dirty="0" err="1"/>
              <a:t>during</a:t>
            </a:r>
            <a:r>
              <a:rPr lang="fr-FR" sz="1400" dirty="0"/>
              <a:t> 12 </a:t>
            </a:r>
            <a:r>
              <a:rPr lang="fr-FR" sz="1400" dirty="0" err="1"/>
              <a:t>hours</a:t>
            </a:r>
            <a:r>
              <a:rPr lang="fr-FR" sz="1400" dirty="0"/>
              <a:t> and </a:t>
            </a:r>
            <a:r>
              <a:rPr lang="fr-FR" sz="1400" dirty="0" err="1"/>
              <a:t>stained</a:t>
            </a:r>
            <a:r>
              <a:rPr lang="fr-FR" sz="1400" dirty="0"/>
              <a:t> to </a:t>
            </a:r>
            <a:r>
              <a:rPr lang="fr-FR" sz="1400" dirty="0" err="1"/>
              <a:t>quantify</a:t>
            </a:r>
            <a:r>
              <a:rPr lang="fr-FR" sz="1400" dirty="0"/>
              <a:t> and </a:t>
            </a:r>
            <a:r>
              <a:rPr lang="fr-FR" sz="1400" dirty="0" err="1"/>
              <a:t>localize</a:t>
            </a:r>
            <a:r>
              <a:rPr lang="fr-FR" sz="1400" dirty="0"/>
              <a:t> </a:t>
            </a:r>
            <a:r>
              <a:rPr lang="fr-FR" sz="1400" dirty="0" err="1"/>
              <a:t>lipid</a:t>
            </a:r>
            <a:r>
              <a:rPr lang="fr-FR" sz="1400" dirty="0"/>
              <a:t> (</a:t>
            </a:r>
            <a:r>
              <a:rPr lang="fr-FR" sz="1400" dirty="0" err="1"/>
              <a:t>bodipy</a:t>
            </a:r>
            <a:r>
              <a:rPr lang="fr-FR" sz="1400" dirty="0"/>
              <a:t>, green), CD36 (Blue) and </a:t>
            </a:r>
            <a:r>
              <a:rPr lang="fr-FR" sz="1400" dirty="0" err="1"/>
              <a:t>RelB</a:t>
            </a:r>
            <a:r>
              <a:rPr lang="fr-FR" sz="1400" dirty="0"/>
              <a:t> (</a:t>
            </a:r>
            <a:r>
              <a:rPr lang="fr-FR" sz="1400" dirty="0" err="1"/>
              <a:t>Red</a:t>
            </a:r>
            <a:r>
              <a:rPr lang="fr-FR" sz="1400" dirty="0"/>
              <a:t>). ***, P&lt;0.001. C, </a:t>
            </a:r>
            <a:r>
              <a:rPr lang="fr-FR" sz="1400" dirty="0" err="1"/>
              <a:t>representative</a:t>
            </a:r>
            <a:r>
              <a:rPr lang="fr-FR" sz="1400" dirty="0"/>
              <a:t> </a:t>
            </a:r>
            <a:r>
              <a:rPr lang="fr-FR" sz="1400" dirty="0" err="1"/>
              <a:t>pictures</a:t>
            </a:r>
            <a:r>
              <a:rPr lang="fr-FR" sz="1400" dirty="0"/>
              <a:t> of </a:t>
            </a:r>
            <a:r>
              <a:rPr lang="fr-FR" sz="1400" dirty="0" err="1"/>
              <a:t>Bone</a:t>
            </a:r>
            <a:r>
              <a:rPr lang="fr-FR" sz="1400" dirty="0"/>
              <a:t> </a:t>
            </a:r>
            <a:r>
              <a:rPr lang="fr-FR" sz="1400" dirty="0" err="1"/>
              <a:t>marrow-derived</a:t>
            </a:r>
            <a:r>
              <a:rPr lang="fr-FR" sz="1400" dirty="0"/>
              <a:t> macrophages </a:t>
            </a:r>
            <a:r>
              <a:rPr lang="fr-FR" sz="1400" dirty="0" err="1"/>
              <a:t>isolated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i="1" dirty="0"/>
              <a:t>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 </a:t>
            </a:r>
            <a:r>
              <a:rPr lang="fr-FR" sz="1400" i="1" baseline="30000" dirty="0"/>
              <a:t>+/+ </a:t>
            </a:r>
            <a:r>
              <a:rPr lang="fr-FR" sz="1400" dirty="0"/>
              <a:t>or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 </a:t>
            </a:r>
            <a:r>
              <a:rPr lang="fr-FR" sz="1400" i="1" baseline="30000" dirty="0"/>
              <a:t>+/+  </a:t>
            </a:r>
            <a:r>
              <a:rPr lang="fr-FR" sz="1400" dirty="0" err="1"/>
              <a:t>mice</a:t>
            </a:r>
            <a:r>
              <a:rPr lang="fr-FR" sz="1400" dirty="0"/>
              <a:t> </a:t>
            </a:r>
            <a:r>
              <a:rPr lang="fr-FR" sz="1400" dirty="0" err="1"/>
              <a:t>challenged</a:t>
            </a:r>
            <a:r>
              <a:rPr lang="fr-FR" sz="1400" dirty="0"/>
              <a:t> </a:t>
            </a:r>
            <a:r>
              <a:rPr lang="fr-FR" sz="1400" i="1" dirty="0"/>
              <a:t>in vitro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oxLDL</a:t>
            </a:r>
            <a:r>
              <a:rPr lang="fr-FR" sz="1400" dirty="0"/>
              <a:t> </a:t>
            </a:r>
            <a:r>
              <a:rPr lang="fr-FR" sz="1400" dirty="0" err="1"/>
              <a:t>during</a:t>
            </a:r>
            <a:r>
              <a:rPr lang="fr-FR" sz="1400" dirty="0"/>
              <a:t> 24 </a:t>
            </a:r>
            <a:r>
              <a:rPr lang="fr-FR" sz="1400" dirty="0" err="1"/>
              <a:t>hours</a:t>
            </a:r>
            <a:r>
              <a:rPr lang="fr-FR" sz="1400" dirty="0"/>
              <a:t>. D, </a:t>
            </a:r>
            <a:r>
              <a:rPr lang="en-US" sz="1400" dirty="0"/>
              <a:t>representative photomicrographs and quantitative analysis of TUNEL staining in atherosclerotic lesions of </a:t>
            </a:r>
            <a:r>
              <a:rPr lang="en-US" sz="1400" i="1" dirty="0" err="1"/>
              <a:t>Apoe</a:t>
            </a:r>
            <a:r>
              <a:rPr lang="en-US" sz="1400" i="1" baseline="30000" dirty="0"/>
              <a:t>-/- </a:t>
            </a:r>
            <a:r>
              <a:rPr lang="en-US" sz="1400" i="1" dirty="0"/>
              <a:t>Rag2</a:t>
            </a:r>
            <a:r>
              <a:rPr lang="en-US" sz="1400" i="1" baseline="30000" dirty="0"/>
              <a:t>-/-</a:t>
            </a:r>
            <a:r>
              <a:rPr lang="en-US" sz="1400" i="1" dirty="0"/>
              <a:t>Card9</a:t>
            </a:r>
            <a:r>
              <a:rPr lang="en-US" sz="1400" i="1" baseline="30000" dirty="0"/>
              <a:t>+/+ </a:t>
            </a:r>
            <a:r>
              <a:rPr lang="en-US" sz="1400" i="1" dirty="0"/>
              <a:t>and </a:t>
            </a:r>
            <a:r>
              <a:rPr lang="en-US" sz="1400" i="1" dirty="0" err="1"/>
              <a:t>Apoe</a:t>
            </a:r>
            <a:r>
              <a:rPr lang="en-US" sz="1400" i="1" baseline="30000" dirty="0"/>
              <a:t>-/- </a:t>
            </a:r>
            <a:r>
              <a:rPr lang="en-US" sz="1400" i="1" dirty="0"/>
              <a:t>Rag2</a:t>
            </a:r>
            <a:r>
              <a:rPr lang="en-US" sz="1400" i="1" baseline="30000" dirty="0"/>
              <a:t>-/- </a:t>
            </a:r>
            <a:r>
              <a:rPr lang="en-US" sz="1400" i="1" dirty="0"/>
              <a:t>Card9</a:t>
            </a:r>
            <a:r>
              <a:rPr lang="en-US" sz="1400" i="1" baseline="30000" dirty="0"/>
              <a:t>-/- </a:t>
            </a:r>
            <a:r>
              <a:rPr lang="en-US" sz="1400" dirty="0"/>
              <a:t>mice. Scale bar 20 </a:t>
            </a:r>
            <a:r>
              <a:rPr lang="en-US" sz="1400" dirty="0">
                <a:sym typeface="Symbol" pitchFamily="2" charset="2"/>
              </a:rPr>
              <a:t></a:t>
            </a:r>
            <a:r>
              <a:rPr lang="en-US" sz="1400" dirty="0"/>
              <a:t>m. *, P&lt;0.05</a:t>
            </a:r>
            <a:endParaRPr lang="fr-FR" sz="1400" dirty="0"/>
          </a:p>
          <a:p>
            <a:pPr marL="0" indent="0" algn="just">
              <a:buNone/>
            </a:pPr>
            <a:endParaRPr lang="fr-FR" sz="1400" dirty="0"/>
          </a:p>
          <a:p>
            <a:pPr marL="0" indent="0" algn="just">
              <a:buNone/>
            </a:pPr>
            <a:endParaRPr lang="fr-FR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F4D614-9F41-6B41-A101-20516624E79E}"/>
              </a:ext>
            </a:extLst>
          </p:cNvPr>
          <p:cNvSpPr txBox="1"/>
          <p:nvPr/>
        </p:nvSpPr>
        <p:spPr>
          <a:xfrm>
            <a:off x="1989852" y="35214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85646E-7C26-E342-A62B-555A15968C83}"/>
              </a:ext>
            </a:extLst>
          </p:cNvPr>
          <p:cNvSpPr txBox="1"/>
          <p:nvPr/>
        </p:nvSpPr>
        <p:spPr>
          <a:xfrm>
            <a:off x="5814704" y="35214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59B6FB5-1E33-2F47-9F6D-6AA5A0F93B54}"/>
              </a:ext>
            </a:extLst>
          </p:cNvPr>
          <p:cNvGrpSpPr/>
          <p:nvPr/>
        </p:nvGrpSpPr>
        <p:grpSpPr>
          <a:xfrm>
            <a:off x="666621" y="2510502"/>
            <a:ext cx="4956753" cy="2743375"/>
            <a:chOff x="1991441" y="960826"/>
            <a:chExt cx="6779812" cy="3878245"/>
          </a:xfrm>
        </p:grpSpPr>
        <p:pic>
          <p:nvPicPr>
            <p:cNvPr id="19" name="Image 18" descr="Apoe 24H ctr1.tif">
              <a:extLst>
                <a:ext uri="{FF2B5EF4-FFF2-40B4-BE49-F238E27FC236}">
                  <a16:creationId xmlns:a16="http://schemas.microsoft.com/office/drawing/2014/main" id="{65BD3F96-628D-BB4B-888F-AA3B2BD0F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5000"/>
                      </a14:imgEffect>
                      <a14:imgEffect>
                        <a14:brightnessContrast bright="7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540" b="44534"/>
            <a:stretch/>
          </p:blipFill>
          <p:spPr>
            <a:xfrm>
              <a:off x="3633828" y="3118454"/>
              <a:ext cx="1627381" cy="1720617"/>
            </a:xfrm>
            <a:prstGeom prst="rect">
              <a:avLst/>
            </a:prstGeom>
          </p:spPr>
        </p:pic>
        <p:pic>
          <p:nvPicPr>
            <p:cNvPr id="20" name="Image 19" descr="Card9Apoe 24H ctr2.tif">
              <a:extLst>
                <a:ext uri="{FF2B5EF4-FFF2-40B4-BE49-F238E27FC236}">
                  <a16:creationId xmlns:a16="http://schemas.microsoft.com/office/drawing/2014/main" id="{FB1C7C25-76D6-E647-A96F-3E79C73E9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bright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540" b="44534"/>
            <a:stretch/>
          </p:blipFill>
          <p:spPr>
            <a:xfrm>
              <a:off x="3639656" y="1334576"/>
              <a:ext cx="1627381" cy="1720617"/>
            </a:xfrm>
            <a:prstGeom prst="rect">
              <a:avLst/>
            </a:prstGeom>
          </p:spPr>
        </p:pic>
        <p:pic>
          <p:nvPicPr>
            <p:cNvPr id="21" name="Image 20" descr="Apoe 24H ox20_1.tif">
              <a:extLst>
                <a:ext uri="{FF2B5EF4-FFF2-40B4-BE49-F238E27FC236}">
                  <a16:creationId xmlns:a16="http://schemas.microsoft.com/office/drawing/2014/main" id="{104974D1-BCCB-5747-917C-3EDE72739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bright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789" b="44798"/>
            <a:stretch/>
          </p:blipFill>
          <p:spPr>
            <a:xfrm>
              <a:off x="5336999" y="1334576"/>
              <a:ext cx="1627381" cy="1720617"/>
            </a:xfrm>
            <a:prstGeom prst="rect">
              <a:avLst/>
            </a:prstGeom>
          </p:spPr>
        </p:pic>
        <p:pic>
          <p:nvPicPr>
            <p:cNvPr id="22" name="Image 21" descr="Card9Apoe 24H ox20_1.tif">
              <a:extLst>
                <a:ext uri="{FF2B5EF4-FFF2-40B4-BE49-F238E27FC236}">
                  <a16:creationId xmlns:a16="http://schemas.microsoft.com/office/drawing/2014/main" id="{B9EFD81D-AC22-694D-9ACE-8DE05ABA3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brightnessContrast bright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7789" b="44798"/>
            <a:stretch/>
          </p:blipFill>
          <p:spPr>
            <a:xfrm>
              <a:off x="5337000" y="3118454"/>
              <a:ext cx="1627381" cy="1720617"/>
            </a:xfrm>
            <a:prstGeom prst="rect">
              <a:avLst/>
            </a:prstGeom>
          </p:spPr>
        </p:pic>
        <p:pic>
          <p:nvPicPr>
            <p:cNvPr id="23" name="Image 22" descr="Apoe 24H ox200_1.tif">
              <a:extLst>
                <a:ext uri="{FF2B5EF4-FFF2-40B4-BE49-F238E27FC236}">
                  <a16:creationId xmlns:a16="http://schemas.microsoft.com/office/drawing/2014/main" id="{B15D65DA-9990-DA4E-96D4-150CA3045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  <a14:imgEffect>
                        <a14:brightnessContrast bright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236" b="44665"/>
            <a:stretch/>
          </p:blipFill>
          <p:spPr>
            <a:xfrm>
              <a:off x="7040759" y="1334576"/>
              <a:ext cx="1640675" cy="1720617"/>
            </a:xfrm>
            <a:prstGeom prst="rect">
              <a:avLst/>
            </a:prstGeom>
          </p:spPr>
        </p:pic>
        <p:pic>
          <p:nvPicPr>
            <p:cNvPr id="24" name="Image 23" descr="Card9Apoe 24H ox200_1.tif">
              <a:extLst>
                <a:ext uri="{FF2B5EF4-FFF2-40B4-BE49-F238E27FC236}">
                  <a16:creationId xmlns:a16="http://schemas.microsoft.com/office/drawing/2014/main" id="{C12618C0-91DE-5D47-83D3-C5AFB7142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  <a14:imgEffect>
                        <a14:brightnessContrast bright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5" t="44665" r="26391"/>
            <a:stretch/>
          </p:blipFill>
          <p:spPr>
            <a:xfrm>
              <a:off x="7040759" y="3118454"/>
              <a:ext cx="1640675" cy="1720617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D60F93D-FB11-E940-9FF2-8EC722DD2E10}"/>
                </a:ext>
              </a:extLst>
            </p:cNvPr>
            <p:cNvSpPr txBox="1"/>
            <p:nvPr/>
          </p:nvSpPr>
          <p:spPr>
            <a:xfrm>
              <a:off x="3969608" y="960826"/>
              <a:ext cx="1028989" cy="405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Baseline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B7BFF7B-07B1-C143-8039-F14BBFEFAAC9}"/>
                </a:ext>
              </a:extLst>
            </p:cNvPr>
            <p:cNvSpPr txBox="1"/>
            <p:nvPr/>
          </p:nvSpPr>
          <p:spPr>
            <a:xfrm>
              <a:off x="5232151" y="960826"/>
              <a:ext cx="1747874" cy="405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/>
                <a:t>OxLDL</a:t>
              </a:r>
              <a:r>
                <a:rPr lang="fr-FR" sz="1400" dirty="0"/>
                <a:t> 20 </a:t>
              </a:r>
              <a:r>
                <a:rPr lang="en-US" sz="1400" dirty="0">
                  <a:sym typeface="Symbol" pitchFamily="2" charset="2"/>
                </a:rPr>
                <a:t></a:t>
              </a:r>
              <a:r>
                <a:rPr lang="fr-FR" sz="1400" dirty="0"/>
                <a:t>g/ml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28EF719-C235-2C48-8277-59488A18C334}"/>
                </a:ext>
              </a:extLst>
            </p:cNvPr>
            <p:cNvSpPr txBox="1"/>
            <p:nvPr/>
          </p:nvSpPr>
          <p:spPr>
            <a:xfrm>
              <a:off x="6905414" y="960826"/>
              <a:ext cx="1865839" cy="405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OxLDL</a:t>
              </a:r>
              <a:r>
                <a:rPr lang="fr-FR" sz="1400" dirty="0"/>
                <a:t> 200</a:t>
              </a:r>
              <a:r>
                <a:rPr lang="en-US" sz="1400" dirty="0"/>
                <a:t> </a:t>
              </a:r>
              <a:r>
                <a:rPr lang="en-US" sz="1400" dirty="0">
                  <a:sym typeface="Symbol" pitchFamily="2" charset="2"/>
                </a:rPr>
                <a:t></a:t>
              </a:r>
              <a:r>
                <a:rPr lang="fr-FR" sz="1400" dirty="0"/>
                <a:t>g/ml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D526B75-C938-1D43-BA10-29870D2E05CD}"/>
                </a:ext>
              </a:extLst>
            </p:cNvPr>
            <p:cNvSpPr txBox="1"/>
            <p:nvPr/>
          </p:nvSpPr>
          <p:spPr>
            <a:xfrm>
              <a:off x="1991441" y="2018908"/>
              <a:ext cx="1647789" cy="405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 err="1"/>
                <a:t>Apoe</a:t>
              </a:r>
              <a:r>
                <a:rPr lang="fr-FR" sz="1400" i="1" baseline="30000" dirty="0"/>
                <a:t>-/-</a:t>
              </a:r>
              <a:r>
                <a:rPr lang="fr-FR" sz="1400" i="1" dirty="0"/>
                <a:t>Card9</a:t>
              </a:r>
              <a:r>
                <a:rPr lang="fr-FR" sz="1400" i="1" baseline="30000" dirty="0"/>
                <a:t>+/+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F6B00218-2DB3-2B47-B8D0-636C3674B4A8}"/>
                </a:ext>
              </a:extLst>
            </p:cNvPr>
            <p:cNvSpPr txBox="1"/>
            <p:nvPr/>
          </p:nvSpPr>
          <p:spPr>
            <a:xfrm>
              <a:off x="2017668" y="3918788"/>
              <a:ext cx="1589842" cy="405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err="1"/>
                <a:t>Apoe</a:t>
              </a:r>
              <a:r>
                <a:rPr lang="fr-FR" sz="1400" i="1" baseline="30000"/>
                <a:t>-/-</a:t>
              </a:r>
              <a:r>
                <a:rPr lang="fr-FR" sz="1400" i="1"/>
                <a:t>Card9</a:t>
              </a:r>
              <a:r>
                <a:rPr lang="fr-FR" sz="1400" i="1" baseline="30000"/>
                <a:t>-/-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03E7CCC8-34BF-A943-9A3C-0C199A80D793}"/>
              </a:ext>
            </a:extLst>
          </p:cNvPr>
          <p:cNvGrpSpPr/>
          <p:nvPr/>
        </p:nvGrpSpPr>
        <p:grpSpPr>
          <a:xfrm>
            <a:off x="6097201" y="2565758"/>
            <a:ext cx="3824481" cy="2491521"/>
            <a:chOff x="2904042" y="1643425"/>
            <a:chExt cx="4266773" cy="2650954"/>
          </a:xfrm>
        </p:grpSpPr>
        <p:pic>
          <p:nvPicPr>
            <p:cNvPr id="32" name="Image 4">
              <a:extLst>
                <a:ext uri="{FF2B5EF4-FFF2-40B4-BE49-F238E27FC236}">
                  <a16:creationId xmlns:a16="http://schemas.microsoft.com/office/drawing/2014/main" id="{C48C0ADD-EB53-B049-AE0C-A2C360D78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175" b="4226"/>
            <a:stretch/>
          </p:blipFill>
          <p:spPr>
            <a:xfrm>
              <a:off x="3149556" y="2024349"/>
              <a:ext cx="1879651" cy="1959850"/>
            </a:xfrm>
            <a:prstGeom prst="rect">
              <a:avLst/>
            </a:prstGeom>
          </p:spPr>
        </p:pic>
        <p:pic>
          <p:nvPicPr>
            <p:cNvPr id="33" name="Image 1">
              <a:extLst>
                <a:ext uri="{FF2B5EF4-FFF2-40B4-BE49-F238E27FC236}">
                  <a16:creationId xmlns:a16="http://schemas.microsoft.com/office/drawing/2014/main" id="{A5087593-569D-0546-BF4D-A3020B98A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9516" b="2668"/>
            <a:stretch/>
          </p:blipFill>
          <p:spPr>
            <a:xfrm>
              <a:off x="5094772" y="2024349"/>
              <a:ext cx="1894157" cy="1959850"/>
            </a:xfrm>
            <a:prstGeom prst="rect">
              <a:avLst/>
            </a:prstGeom>
          </p:spPr>
        </p:pic>
        <p:sp>
          <p:nvSpPr>
            <p:cNvPr id="34" name="文本框 28">
              <a:extLst>
                <a:ext uri="{FF2B5EF4-FFF2-40B4-BE49-F238E27FC236}">
                  <a16:creationId xmlns:a16="http://schemas.microsoft.com/office/drawing/2014/main" id="{472C5053-9C22-384D-B99A-5FFBBFB94421}"/>
                </a:ext>
              </a:extLst>
            </p:cNvPr>
            <p:cNvSpPr txBox="1"/>
            <p:nvPr/>
          </p:nvSpPr>
          <p:spPr>
            <a:xfrm>
              <a:off x="4455213" y="1643425"/>
              <a:ext cx="1236920" cy="360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Tunel</a:t>
              </a:r>
              <a:r>
                <a:rPr lang="en-US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DAPI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FBFBD2D3-F354-934F-ADA0-1E695BA1A102}"/>
                </a:ext>
              </a:extLst>
            </p:cNvPr>
            <p:cNvSpPr txBox="1"/>
            <p:nvPr/>
          </p:nvSpPr>
          <p:spPr>
            <a:xfrm>
              <a:off x="6220291" y="3111154"/>
              <a:ext cx="733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Arial"/>
                  <a:cs typeface="Arial"/>
                </a:rPr>
                <a:t>Lumen</a:t>
              </a:r>
            </a:p>
          </p:txBody>
        </p:sp>
        <p:sp>
          <p:nvSpPr>
            <p:cNvPr id="36" name="文本框 40">
              <a:extLst>
                <a:ext uri="{FF2B5EF4-FFF2-40B4-BE49-F238E27FC236}">
                  <a16:creationId xmlns:a16="http://schemas.microsoft.com/office/drawing/2014/main" id="{E01D0B11-6245-B14A-809B-02BE5CD7EC95}"/>
                </a:ext>
              </a:extLst>
            </p:cNvPr>
            <p:cNvSpPr txBox="1"/>
            <p:nvPr/>
          </p:nvSpPr>
          <p:spPr>
            <a:xfrm>
              <a:off x="4197924" y="3160752"/>
              <a:ext cx="7336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>
                  <a:solidFill>
                    <a:schemeClr val="bg1"/>
                  </a:solidFill>
                  <a:latin typeface="Arial"/>
                  <a:cs typeface="Arial"/>
                </a:rPr>
                <a:t>Lumen</a:t>
              </a:r>
            </a:p>
          </p:txBody>
        </p:sp>
        <p:sp>
          <p:nvSpPr>
            <p:cNvPr id="37" name="文本框 47">
              <a:extLst>
                <a:ext uri="{FF2B5EF4-FFF2-40B4-BE49-F238E27FC236}">
                  <a16:creationId xmlns:a16="http://schemas.microsoft.com/office/drawing/2014/main" id="{5F0B9D77-159E-424E-85F8-96B05DB7140B}"/>
                </a:ext>
              </a:extLst>
            </p:cNvPr>
            <p:cNvSpPr txBox="1"/>
            <p:nvPr/>
          </p:nvSpPr>
          <p:spPr>
            <a:xfrm>
              <a:off x="2904042" y="3986602"/>
              <a:ext cx="2260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i="1" dirty="0" err="1">
                  <a:cs typeface="Arial"/>
                </a:rPr>
                <a:t>Apoe</a:t>
              </a:r>
              <a:r>
                <a:rPr lang="en-US" altLang="zh-CN" sz="1400" i="1" baseline="30000" dirty="0">
                  <a:cs typeface="Arial"/>
                </a:rPr>
                <a:t>-/- </a:t>
              </a:r>
              <a:r>
                <a:rPr lang="en-US" altLang="zh-CN" sz="1400" i="1" dirty="0">
                  <a:cs typeface="Arial"/>
                </a:rPr>
                <a:t>Rag2</a:t>
              </a:r>
              <a:r>
                <a:rPr lang="en-US" altLang="zh-CN" sz="1400" i="1" baseline="30000" dirty="0">
                  <a:cs typeface="Arial"/>
                </a:rPr>
                <a:t>-/- </a:t>
              </a:r>
              <a:r>
                <a:rPr lang="en-US" altLang="zh-CN" sz="1400" i="1" dirty="0">
                  <a:cs typeface="Arial"/>
                </a:rPr>
                <a:t>Card9</a:t>
              </a:r>
              <a:r>
                <a:rPr lang="en-US" altLang="zh-CN" sz="1400" i="1" baseline="30000" dirty="0">
                  <a:cs typeface="Arial"/>
                </a:rPr>
                <a:t>+/+ </a:t>
              </a:r>
            </a:p>
          </p:txBody>
        </p:sp>
        <p:sp>
          <p:nvSpPr>
            <p:cNvPr id="38" name="文本框 47">
              <a:extLst>
                <a:ext uri="{FF2B5EF4-FFF2-40B4-BE49-F238E27FC236}">
                  <a16:creationId xmlns:a16="http://schemas.microsoft.com/office/drawing/2014/main" id="{27EF43E0-54EA-DF41-8925-9F5924F349A0}"/>
                </a:ext>
              </a:extLst>
            </p:cNvPr>
            <p:cNvSpPr txBox="1"/>
            <p:nvPr/>
          </p:nvSpPr>
          <p:spPr>
            <a:xfrm>
              <a:off x="4910399" y="3970591"/>
              <a:ext cx="2260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i="1" dirty="0" err="1">
                  <a:cs typeface="Arial"/>
                </a:rPr>
                <a:t>Apoe</a:t>
              </a:r>
              <a:r>
                <a:rPr lang="en-US" altLang="zh-CN" sz="1400" i="1" baseline="30000" dirty="0">
                  <a:cs typeface="Arial"/>
                </a:rPr>
                <a:t>-/- </a:t>
              </a:r>
              <a:r>
                <a:rPr lang="en-US" altLang="zh-CN" sz="1400" i="1" dirty="0">
                  <a:cs typeface="Arial"/>
                </a:rPr>
                <a:t>Rag2</a:t>
              </a:r>
              <a:r>
                <a:rPr lang="en-US" altLang="zh-CN" sz="1400" i="1" baseline="30000" dirty="0">
                  <a:cs typeface="Arial"/>
                </a:rPr>
                <a:t>-/- </a:t>
              </a:r>
              <a:r>
                <a:rPr lang="en-US" altLang="zh-CN" sz="1400" i="1" dirty="0">
                  <a:cs typeface="Arial"/>
                </a:rPr>
                <a:t>Card9</a:t>
              </a:r>
              <a:r>
                <a:rPr lang="en-US" altLang="zh-CN" sz="1400" i="1" baseline="30000" dirty="0">
                  <a:cs typeface="Arial"/>
                </a:rPr>
                <a:t>-/- </a:t>
              </a:r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05B75BEA-2E64-2648-8D14-79D59941757A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13" y="3817180"/>
              <a:ext cx="5658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6E7956DA-4FDB-504B-9E42-55D9516BD35E}"/>
                </a:ext>
              </a:extLst>
            </p:cNvPr>
            <p:cNvCxnSpPr>
              <a:cxnSpLocks/>
            </p:cNvCxnSpPr>
            <p:nvPr/>
          </p:nvCxnSpPr>
          <p:spPr>
            <a:xfrm>
              <a:off x="5213786" y="3817180"/>
              <a:ext cx="56587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1D593F0E-E54D-9F47-B063-975BD86E53B2}"/>
              </a:ext>
            </a:extLst>
          </p:cNvPr>
          <p:cNvSpPr txBox="1"/>
          <p:nvPr/>
        </p:nvSpPr>
        <p:spPr>
          <a:xfrm>
            <a:off x="1118678" y="257083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32F7FFA-C054-4443-8024-B700341B0C23}"/>
              </a:ext>
            </a:extLst>
          </p:cNvPr>
          <p:cNvSpPr txBox="1"/>
          <p:nvPr/>
        </p:nvSpPr>
        <p:spPr>
          <a:xfrm>
            <a:off x="5814704" y="2570832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4C2DB168-F485-5946-8186-72AC3F5921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03671" y="496735"/>
            <a:ext cx="2164230" cy="17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26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3F99708-B6DF-6F42-AE40-7E1F8B9C4515}"/>
              </a:ext>
            </a:extLst>
          </p:cNvPr>
          <p:cNvSpPr txBox="1"/>
          <p:nvPr/>
        </p:nvSpPr>
        <p:spPr>
          <a:xfrm>
            <a:off x="634476" y="5887406"/>
            <a:ext cx="10920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err="1"/>
              <a:t>Dowstream</a:t>
            </a:r>
            <a:r>
              <a:rPr lang="fr-FR" sz="1400" b="1" dirty="0"/>
              <a:t> </a:t>
            </a:r>
            <a:r>
              <a:rPr lang="fr-FR" sz="1400" b="1" dirty="0" err="1"/>
              <a:t>autophagy</a:t>
            </a:r>
            <a:r>
              <a:rPr lang="fr-FR" sz="1400" b="1" dirty="0"/>
              <a:t> </a:t>
            </a:r>
            <a:r>
              <a:rPr lang="fr-FR" sz="1400" b="1" dirty="0" err="1"/>
              <a:t>pathways</a:t>
            </a:r>
            <a:r>
              <a:rPr lang="fr-FR" sz="1400" b="1" dirty="0"/>
              <a:t> in macrophages. </a:t>
            </a:r>
            <a:r>
              <a:rPr lang="fr-FR" sz="1400" dirty="0" err="1"/>
              <a:t>Bone</a:t>
            </a:r>
            <a:r>
              <a:rPr lang="fr-FR" sz="1400" dirty="0"/>
              <a:t> </a:t>
            </a:r>
            <a:r>
              <a:rPr lang="fr-FR" sz="1400" dirty="0" err="1"/>
              <a:t>marrow-derived</a:t>
            </a:r>
            <a:r>
              <a:rPr lang="fr-FR" sz="1400" dirty="0"/>
              <a:t> macrophages </a:t>
            </a:r>
            <a:r>
              <a:rPr lang="fr-FR" sz="1400" dirty="0" err="1"/>
              <a:t>isolated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i="1" dirty="0"/>
              <a:t>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 </a:t>
            </a:r>
            <a:r>
              <a:rPr lang="fr-FR" sz="1400" i="1" baseline="30000" dirty="0"/>
              <a:t>+/+ </a:t>
            </a:r>
            <a:r>
              <a:rPr lang="fr-FR" sz="1400" dirty="0"/>
              <a:t>or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 </a:t>
            </a:r>
            <a:r>
              <a:rPr lang="fr-FR" sz="1400" i="1" baseline="30000" dirty="0"/>
              <a:t>+/+  </a:t>
            </a:r>
            <a:r>
              <a:rPr lang="fr-FR" sz="1400" dirty="0" err="1"/>
              <a:t>mice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challenged</a:t>
            </a:r>
            <a:r>
              <a:rPr lang="fr-FR" sz="1400" dirty="0"/>
              <a:t> </a:t>
            </a:r>
            <a:r>
              <a:rPr lang="fr-FR" sz="1400" i="1" dirty="0"/>
              <a:t>in vitro </a:t>
            </a:r>
            <a:r>
              <a:rPr lang="fr-FR" sz="1400" dirty="0" err="1"/>
              <a:t>during</a:t>
            </a:r>
            <a:r>
              <a:rPr lang="fr-FR" sz="1400" dirty="0"/>
              <a:t> 8 </a:t>
            </a:r>
            <a:r>
              <a:rPr lang="fr-FR" sz="1400" dirty="0" err="1"/>
              <a:t>hours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Ox</a:t>
            </a:r>
            <a:r>
              <a:rPr lang="fr-FR" sz="1400" dirty="0"/>
              <a:t>-LDL (50</a:t>
            </a:r>
            <a:r>
              <a:rPr lang="en-US" sz="1400" dirty="0"/>
              <a:t> </a:t>
            </a:r>
            <a:r>
              <a:rPr lang="en-US" sz="1400" dirty="0">
                <a:sym typeface="Symbol" pitchFamily="2" charset="2"/>
              </a:rPr>
              <a:t></a:t>
            </a:r>
            <a:r>
              <a:rPr lang="fr-FR" sz="1400" dirty="0"/>
              <a:t>g/</a:t>
            </a:r>
            <a:r>
              <a:rPr lang="fr-FR" sz="1400" dirty="0" err="1"/>
              <a:t>mL</a:t>
            </a:r>
            <a:r>
              <a:rPr lang="fr-FR" sz="1400" dirty="0"/>
              <a:t>). CHOP as </a:t>
            </a:r>
            <a:r>
              <a:rPr lang="fr-FR" sz="1400" dirty="0" err="1"/>
              <a:t>well</a:t>
            </a:r>
            <a:r>
              <a:rPr lang="fr-FR" sz="1400" dirty="0"/>
              <a:t> as phosphorylation of </a:t>
            </a:r>
            <a:r>
              <a:rPr lang="fr-FR" sz="1400" dirty="0" err="1"/>
              <a:t>Beclin</a:t>
            </a:r>
            <a:r>
              <a:rPr lang="fr-FR" sz="1400" dirty="0"/>
              <a:t> and LKB1 </a:t>
            </a:r>
            <a:r>
              <a:rPr lang="fr-FR" sz="1400" dirty="0" err="1">
                <a:cs typeface="Calibri" panose="020F0502020204030204" pitchFamily="34" charset="0"/>
              </a:rPr>
              <a:t>were</a:t>
            </a:r>
            <a:r>
              <a:rPr lang="fr-FR" sz="1400" dirty="0"/>
              <a:t> </a:t>
            </a:r>
            <a:r>
              <a:rPr lang="fr-FR" sz="1400" dirty="0" err="1"/>
              <a:t>quantified</a:t>
            </a:r>
            <a:r>
              <a:rPr lang="fr-FR" sz="1400" dirty="0"/>
              <a:t> by Western Blot (N=4/group/condition).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F11FBE-2B6E-6C47-B81D-56F0329EAFE1}"/>
              </a:ext>
            </a:extLst>
          </p:cNvPr>
          <p:cNvSpPr txBox="1"/>
          <p:nvPr/>
        </p:nvSpPr>
        <p:spPr>
          <a:xfrm>
            <a:off x="25132" y="14972"/>
            <a:ext cx="213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Supplementary</a:t>
            </a:r>
            <a:r>
              <a:rPr lang="fr-FR" sz="1600" dirty="0"/>
              <a:t> figure 7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7D21ECF6-794F-5D40-9A08-DC7EF08F4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" r="2222"/>
          <a:stretch/>
        </p:blipFill>
        <p:spPr>
          <a:xfrm>
            <a:off x="891242" y="1464287"/>
            <a:ext cx="2375004" cy="321004"/>
          </a:xfrm>
          <a:prstGeom prst="rect">
            <a:avLst/>
          </a:prstGeom>
        </p:spPr>
      </p:pic>
      <p:sp>
        <p:nvSpPr>
          <p:cNvPr id="8" name="ZoneTexte 19">
            <a:extLst>
              <a:ext uri="{FF2B5EF4-FFF2-40B4-BE49-F238E27FC236}">
                <a16:creationId xmlns:a16="http://schemas.microsoft.com/office/drawing/2014/main" id="{5FE2428B-EC0A-8748-AE29-DE30B7A5C80D}"/>
              </a:ext>
            </a:extLst>
          </p:cNvPr>
          <p:cNvSpPr txBox="1"/>
          <p:nvPr/>
        </p:nvSpPr>
        <p:spPr>
          <a:xfrm>
            <a:off x="3283905" y="1450108"/>
            <a:ext cx="72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CHOP</a:t>
            </a:r>
          </a:p>
        </p:txBody>
      </p:sp>
      <p:sp>
        <p:nvSpPr>
          <p:cNvPr id="9" name="ZoneTexte 19">
            <a:extLst>
              <a:ext uri="{FF2B5EF4-FFF2-40B4-BE49-F238E27FC236}">
                <a16:creationId xmlns:a16="http://schemas.microsoft.com/office/drawing/2014/main" id="{90868F75-3FC0-7340-BDDE-AC8C2F61A21A}"/>
              </a:ext>
            </a:extLst>
          </p:cNvPr>
          <p:cNvSpPr txBox="1"/>
          <p:nvPr/>
        </p:nvSpPr>
        <p:spPr>
          <a:xfrm>
            <a:off x="602459" y="902534"/>
            <a:ext cx="1684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/>
              <a:t>Apoe</a:t>
            </a:r>
            <a:r>
              <a:rPr lang="fr-FR" sz="1400" i="1" baseline="30000" dirty="0"/>
              <a:t>-/- </a:t>
            </a:r>
          </a:p>
          <a:p>
            <a:pPr algn="ctr"/>
            <a:r>
              <a:rPr lang="fr-FR" sz="1400" i="1" dirty="0"/>
              <a:t>Card9</a:t>
            </a:r>
            <a:r>
              <a:rPr lang="fr-FR" sz="1400" i="1" baseline="30000" dirty="0"/>
              <a:t>+/+</a:t>
            </a:r>
          </a:p>
        </p:txBody>
      </p:sp>
      <p:sp>
        <p:nvSpPr>
          <p:cNvPr id="11" name="ZoneTexte 19">
            <a:extLst>
              <a:ext uri="{FF2B5EF4-FFF2-40B4-BE49-F238E27FC236}">
                <a16:creationId xmlns:a16="http://schemas.microsoft.com/office/drawing/2014/main" id="{29E747AF-E9C8-5B4B-8D33-578A27E010A5}"/>
              </a:ext>
            </a:extLst>
          </p:cNvPr>
          <p:cNvSpPr txBox="1"/>
          <p:nvPr/>
        </p:nvSpPr>
        <p:spPr>
          <a:xfrm>
            <a:off x="507393" y="1491238"/>
            <a:ext cx="383849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1400" dirty="0"/>
              <a:t>27</a:t>
            </a:r>
          </a:p>
        </p:txBody>
      </p:sp>
      <p:sp>
        <p:nvSpPr>
          <p:cNvPr id="12" name="ZoneTexte 19">
            <a:extLst>
              <a:ext uri="{FF2B5EF4-FFF2-40B4-BE49-F238E27FC236}">
                <a16:creationId xmlns:a16="http://schemas.microsoft.com/office/drawing/2014/main" id="{65F996F2-D732-3B4F-A380-0247FC12B5E4}"/>
              </a:ext>
            </a:extLst>
          </p:cNvPr>
          <p:cNvSpPr txBox="1"/>
          <p:nvPr/>
        </p:nvSpPr>
        <p:spPr>
          <a:xfrm>
            <a:off x="329009" y="866275"/>
            <a:ext cx="722867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1400" dirty="0"/>
              <a:t>MW</a:t>
            </a:r>
          </a:p>
          <a:p>
            <a:pPr algn="ctr"/>
            <a:r>
              <a:rPr lang="fr-FR" sz="1400" dirty="0"/>
              <a:t>(kDa)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4284E004-3955-C445-B6CA-0230A41ECC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5626" t="36547" r="26221" b="37475"/>
          <a:stretch/>
        </p:blipFill>
        <p:spPr>
          <a:xfrm rot="5400000">
            <a:off x="1916676" y="803232"/>
            <a:ext cx="324136" cy="2375005"/>
          </a:xfrm>
          <a:prstGeom prst="rect">
            <a:avLst/>
          </a:prstGeom>
        </p:spPr>
      </p:pic>
      <p:sp>
        <p:nvSpPr>
          <p:cNvPr id="14" name="ZoneTexte 4">
            <a:extLst>
              <a:ext uri="{FF2B5EF4-FFF2-40B4-BE49-F238E27FC236}">
                <a16:creationId xmlns:a16="http://schemas.microsoft.com/office/drawing/2014/main" id="{E68B770E-155F-634D-A0B4-CD74F50F3DD6}"/>
              </a:ext>
            </a:extLst>
          </p:cNvPr>
          <p:cNvSpPr txBox="1"/>
          <p:nvPr/>
        </p:nvSpPr>
        <p:spPr>
          <a:xfrm>
            <a:off x="3266246" y="1768740"/>
            <a:ext cx="842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ymbol" pitchFamily="2" charset="2"/>
              </a:rPr>
              <a:t>b</a:t>
            </a:r>
            <a:r>
              <a:rPr lang="fr-FR" dirty="0"/>
              <a:t>-</a:t>
            </a:r>
            <a:r>
              <a:rPr lang="fr-FR" dirty="0" err="1"/>
              <a:t>actin</a:t>
            </a:r>
            <a:endParaRPr lang="fr-FR" dirty="0"/>
          </a:p>
        </p:txBody>
      </p:sp>
      <p:sp>
        <p:nvSpPr>
          <p:cNvPr id="15" name="ZoneTexte 19">
            <a:extLst>
              <a:ext uri="{FF2B5EF4-FFF2-40B4-BE49-F238E27FC236}">
                <a16:creationId xmlns:a16="http://schemas.microsoft.com/office/drawing/2014/main" id="{DC0AFDC6-6BDE-9B48-B620-8F6D161DE443}"/>
              </a:ext>
            </a:extLst>
          </p:cNvPr>
          <p:cNvSpPr txBox="1"/>
          <p:nvPr/>
        </p:nvSpPr>
        <p:spPr>
          <a:xfrm>
            <a:off x="489734" y="1845982"/>
            <a:ext cx="383849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sz="1400" dirty="0"/>
              <a:t>40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7993BD84-C522-704D-B8A3-12FF5E52027D}"/>
              </a:ext>
            </a:extLst>
          </p:cNvPr>
          <p:cNvGrpSpPr/>
          <p:nvPr/>
        </p:nvGrpSpPr>
        <p:grpSpPr>
          <a:xfrm>
            <a:off x="4475065" y="717191"/>
            <a:ext cx="3772159" cy="1532271"/>
            <a:chOff x="7081406" y="510383"/>
            <a:chExt cx="3772159" cy="1532271"/>
          </a:xfrm>
        </p:grpSpPr>
        <p:pic>
          <p:nvPicPr>
            <p:cNvPr id="19" name="图片 36">
              <a:extLst>
                <a:ext uri="{FF2B5EF4-FFF2-40B4-BE49-F238E27FC236}">
                  <a16:creationId xmlns:a16="http://schemas.microsoft.com/office/drawing/2014/main" id="{F4FEC218-7FA6-EC46-BEEA-CD0B13001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1658" y="1585454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图片 38">
              <a:extLst>
                <a:ext uri="{FF2B5EF4-FFF2-40B4-BE49-F238E27FC236}">
                  <a16:creationId xmlns:a16="http://schemas.microsoft.com/office/drawing/2014/main" id="{C44AE9E1-9320-A949-B884-C2678AD25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2055" y="1585454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图片 40">
              <a:extLst>
                <a:ext uri="{FF2B5EF4-FFF2-40B4-BE49-F238E27FC236}">
                  <a16:creationId xmlns:a16="http://schemas.microsoft.com/office/drawing/2014/main" id="{982F9CD6-B4F8-794B-B80F-276AECA6B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82125" y="1585454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图片 42">
              <a:extLst>
                <a:ext uri="{FF2B5EF4-FFF2-40B4-BE49-F238E27FC236}">
                  <a16:creationId xmlns:a16="http://schemas.microsoft.com/office/drawing/2014/main" id="{BD217693-6D6D-594C-8E37-DD8A3963E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30048" y="1585454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ZoneTexte 19">
              <a:extLst>
                <a:ext uri="{FF2B5EF4-FFF2-40B4-BE49-F238E27FC236}">
                  <a16:creationId xmlns:a16="http://schemas.microsoft.com/office/drawing/2014/main" id="{CD695D23-E2CE-B94E-B940-A14E8B05BA81}"/>
                </a:ext>
              </a:extLst>
            </p:cNvPr>
            <p:cNvSpPr txBox="1"/>
            <p:nvPr/>
          </p:nvSpPr>
          <p:spPr>
            <a:xfrm>
              <a:off x="9608780" y="1145902"/>
              <a:ext cx="1244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P-Beclin-1</a:t>
              </a:r>
            </a:p>
          </p:txBody>
        </p:sp>
        <p:sp>
          <p:nvSpPr>
            <p:cNvPr id="26" name="ZoneTexte 19">
              <a:extLst>
                <a:ext uri="{FF2B5EF4-FFF2-40B4-BE49-F238E27FC236}">
                  <a16:creationId xmlns:a16="http://schemas.microsoft.com/office/drawing/2014/main" id="{4D98056C-15D5-5142-8845-445DAC712522}"/>
                </a:ext>
              </a:extLst>
            </p:cNvPr>
            <p:cNvSpPr txBox="1"/>
            <p:nvPr/>
          </p:nvSpPr>
          <p:spPr>
            <a:xfrm>
              <a:off x="7246656" y="1141722"/>
              <a:ext cx="383849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fr-FR" sz="1400" dirty="0"/>
                <a:t>60</a:t>
              </a:r>
            </a:p>
          </p:txBody>
        </p:sp>
        <p:sp>
          <p:nvSpPr>
            <p:cNvPr id="27" name="ZoneTexte 19">
              <a:extLst>
                <a:ext uri="{FF2B5EF4-FFF2-40B4-BE49-F238E27FC236}">
                  <a16:creationId xmlns:a16="http://schemas.microsoft.com/office/drawing/2014/main" id="{223B0B29-FA61-6A46-AC93-C6DE769CBE0C}"/>
                </a:ext>
              </a:extLst>
            </p:cNvPr>
            <p:cNvSpPr txBox="1"/>
            <p:nvPr/>
          </p:nvSpPr>
          <p:spPr>
            <a:xfrm>
              <a:off x="7081406" y="510383"/>
              <a:ext cx="722867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fr-FR" sz="1400" dirty="0"/>
                <a:t>MW</a:t>
              </a:r>
            </a:p>
            <a:p>
              <a:pPr algn="ctr"/>
              <a:r>
                <a:rPr lang="fr-FR" sz="1400" dirty="0"/>
                <a:t>(kDa)</a:t>
              </a:r>
            </a:p>
          </p:txBody>
        </p:sp>
        <p:sp>
          <p:nvSpPr>
            <p:cNvPr id="28" name="ZoneTexte 4">
              <a:extLst>
                <a:ext uri="{FF2B5EF4-FFF2-40B4-BE49-F238E27FC236}">
                  <a16:creationId xmlns:a16="http://schemas.microsoft.com/office/drawing/2014/main" id="{F8E44BE9-3F2D-BA4B-AB07-86407CD102E3}"/>
                </a:ext>
              </a:extLst>
            </p:cNvPr>
            <p:cNvSpPr txBox="1"/>
            <p:nvPr/>
          </p:nvSpPr>
          <p:spPr>
            <a:xfrm>
              <a:off x="9610059" y="1628113"/>
              <a:ext cx="1096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Beclin-1</a:t>
              </a:r>
            </a:p>
          </p:txBody>
        </p:sp>
        <p:sp>
          <p:nvSpPr>
            <p:cNvPr id="29" name="ZoneTexte 19">
              <a:extLst>
                <a:ext uri="{FF2B5EF4-FFF2-40B4-BE49-F238E27FC236}">
                  <a16:creationId xmlns:a16="http://schemas.microsoft.com/office/drawing/2014/main" id="{5AC00DF1-035C-244B-9A64-64F11A095129}"/>
                </a:ext>
              </a:extLst>
            </p:cNvPr>
            <p:cNvSpPr txBox="1"/>
            <p:nvPr/>
          </p:nvSpPr>
          <p:spPr>
            <a:xfrm>
              <a:off x="7228997" y="1670781"/>
              <a:ext cx="383849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fr-FR" sz="1400" dirty="0"/>
                <a:t>60</a:t>
              </a:r>
            </a:p>
          </p:txBody>
        </p:sp>
        <p:pic>
          <p:nvPicPr>
            <p:cNvPr id="30" name="图片 18">
              <a:extLst>
                <a:ext uri="{FF2B5EF4-FFF2-40B4-BE49-F238E27FC236}">
                  <a16:creationId xmlns:a16="http://schemas.microsoft.com/office/drawing/2014/main" id="{3658F7B4-2DB4-A64B-ABF7-ADD57D6E4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3927" t="27866" r="72168" b="66388"/>
            <a:stretch/>
          </p:blipFill>
          <p:spPr>
            <a:xfrm>
              <a:off x="7581658" y="1081747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" name="图片 43">
              <a:extLst>
                <a:ext uri="{FF2B5EF4-FFF2-40B4-BE49-F238E27FC236}">
                  <a16:creationId xmlns:a16="http://schemas.microsoft.com/office/drawing/2014/main" id="{4D424A29-BC49-7E47-8860-34B98668D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8065" t="27209" r="57696" b="65874"/>
            <a:stretch/>
          </p:blipFill>
          <p:spPr>
            <a:xfrm>
              <a:off x="8082125" y="1081747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图片 45">
              <a:extLst>
                <a:ext uri="{FF2B5EF4-FFF2-40B4-BE49-F238E27FC236}">
                  <a16:creationId xmlns:a16="http://schemas.microsoft.com/office/drawing/2014/main" id="{D3707526-8749-704A-B3F1-44DFEE120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6924" t="27209" r="28672" b="66180"/>
            <a:stretch/>
          </p:blipFill>
          <p:spPr>
            <a:xfrm>
              <a:off x="9128497" y="1081747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3" name="图片 47">
              <a:extLst>
                <a:ext uri="{FF2B5EF4-FFF2-40B4-BE49-F238E27FC236}">
                  <a16:creationId xmlns:a16="http://schemas.microsoft.com/office/drawing/2014/main" id="{D49CC200-C217-F34D-BEA5-EE4AEA152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2235" t="26812" r="42998" b="65874"/>
            <a:stretch/>
          </p:blipFill>
          <p:spPr>
            <a:xfrm>
              <a:off x="8632055" y="1081747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5" name="Group 4">
            <a:extLst>
              <a:ext uri="{FF2B5EF4-FFF2-40B4-BE49-F238E27FC236}">
                <a16:creationId xmlns:a16="http://schemas.microsoft.com/office/drawing/2014/main" id="{7D7196F4-E6B1-C84F-8797-64D55A9D02F5}"/>
              </a:ext>
            </a:extLst>
          </p:cNvPr>
          <p:cNvGrpSpPr/>
          <p:nvPr/>
        </p:nvGrpSpPr>
        <p:grpSpPr>
          <a:xfrm>
            <a:off x="8152493" y="723383"/>
            <a:ext cx="3394169" cy="1530563"/>
            <a:chOff x="1095368" y="546060"/>
            <a:chExt cx="3423084" cy="1525255"/>
          </a:xfrm>
        </p:grpSpPr>
        <p:pic>
          <p:nvPicPr>
            <p:cNvPr id="36" name="图片 17">
              <a:extLst>
                <a:ext uri="{FF2B5EF4-FFF2-40B4-BE49-F238E27FC236}">
                  <a16:creationId xmlns:a16="http://schemas.microsoft.com/office/drawing/2014/main" id="{80A21F3D-E8A1-F944-B060-DC6C28971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376" y="1614115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7" name="图片 19">
              <a:extLst>
                <a:ext uri="{FF2B5EF4-FFF2-40B4-BE49-F238E27FC236}">
                  <a16:creationId xmlns:a16="http://schemas.microsoft.com/office/drawing/2014/main" id="{00C64FA5-54C1-8848-BF01-4066D7897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00646" y="1614115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图片 21">
              <a:extLst>
                <a:ext uri="{FF2B5EF4-FFF2-40B4-BE49-F238E27FC236}">
                  <a16:creationId xmlns:a16="http://schemas.microsoft.com/office/drawing/2014/main" id="{5AB3B52A-49FE-8C42-96E7-02D7494C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60739" y="1614115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9" name="图片 23">
              <a:extLst>
                <a:ext uri="{FF2B5EF4-FFF2-40B4-BE49-F238E27FC236}">
                  <a16:creationId xmlns:a16="http://schemas.microsoft.com/office/drawing/2014/main" id="{13493241-D165-7C41-A02D-0C35EE8C0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18263" y="1614115"/>
              <a:ext cx="457200" cy="457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ZoneTexte 19">
              <a:extLst>
                <a:ext uri="{FF2B5EF4-FFF2-40B4-BE49-F238E27FC236}">
                  <a16:creationId xmlns:a16="http://schemas.microsoft.com/office/drawing/2014/main" id="{DFB659AC-BACC-B14D-BD56-54F92FC18461}"/>
                </a:ext>
              </a:extLst>
            </p:cNvPr>
            <p:cNvSpPr txBox="1"/>
            <p:nvPr/>
          </p:nvSpPr>
          <p:spPr>
            <a:xfrm>
              <a:off x="3674981" y="1155367"/>
              <a:ext cx="829129" cy="368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P-LKB1</a:t>
              </a:r>
            </a:p>
          </p:txBody>
        </p:sp>
        <p:sp>
          <p:nvSpPr>
            <p:cNvPr id="43" name="ZoneTexte 19">
              <a:extLst>
                <a:ext uri="{FF2B5EF4-FFF2-40B4-BE49-F238E27FC236}">
                  <a16:creationId xmlns:a16="http://schemas.microsoft.com/office/drawing/2014/main" id="{A86CA270-87C9-CF46-829E-AED53B8D5CF6}"/>
                </a:ext>
              </a:extLst>
            </p:cNvPr>
            <p:cNvSpPr txBox="1"/>
            <p:nvPr/>
          </p:nvSpPr>
          <p:spPr>
            <a:xfrm>
              <a:off x="1283478" y="1190020"/>
              <a:ext cx="383849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fr-FR" sz="1400" dirty="0"/>
                <a:t>55</a:t>
              </a:r>
            </a:p>
          </p:txBody>
        </p:sp>
        <p:sp>
          <p:nvSpPr>
            <p:cNvPr id="44" name="ZoneTexte 19">
              <a:extLst>
                <a:ext uri="{FF2B5EF4-FFF2-40B4-BE49-F238E27FC236}">
                  <a16:creationId xmlns:a16="http://schemas.microsoft.com/office/drawing/2014/main" id="{1737B270-5A27-CA4F-9BEA-D54A52B94881}"/>
                </a:ext>
              </a:extLst>
            </p:cNvPr>
            <p:cNvSpPr txBox="1"/>
            <p:nvPr/>
          </p:nvSpPr>
          <p:spPr>
            <a:xfrm>
              <a:off x="1095368" y="546060"/>
              <a:ext cx="722867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fr-FR" sz="1400" dirty="0"/>
                <a:t>MW</a:t>
              </a:r>
            </a:p>
            <a:p>
              <a:pPr algn="ctr"/>
              <a:r>
                <a:rPr lang="fr-FR" sz="1400" dirty="0"/>
                <a:t>(kDa)</a:t>
              </a:r>
            </a:p>
          </p:txBody>
        </p:sp>
        <p:sp>
          <p:nvSpPr>
            <p:cNvPr id="45" name="ZoneTexte 4">
              <a:extLst>
                <a:ext uri="{FF2B5EF4-FFF2-40B4-BE49-F238E27FC236}">
                  <a16:creationId xmlns:a16="http://schemas.microsoft.com/office/drawing/2014/main" id="{DDAC8FBF-2F6D-5943-9A39-1C571F79999C}"/>
                </a:ext>
              </a:extLst>
            </p:cNvPr>
            <p:cNvSpPr txBox="1"/>
            <p:nvPr/>
          </p:nvSpPr>
          <p:spPr>
            <a:xfrm>
              <a:off x="3676260" y="1658049"/>
              <a:ext cx="842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LKB1</a:t>
              </a:r>
            </a:p>
          </p:txBody>
        </p:sp>
        <p:sp>
          <p:nvSpPr>
            <p:cNvPr id="46" name="ZoneTexte 19">
              <a:extLst>
                <a:ext uri="{FF2B5EF4-FFF2-40B4-BE49-F238E27FC236}">
                  <a16:creationId xmlns:a16="http://schemas.microsoft.com/office/drawing/2014/main" id="{4EBAF98A-FAF9-964E-B5D5-A94FCB111666}"/>
                </a:ext>
              </a:extLst>
            </p:cNvPr>
            <p:cNvSpPr txBox="1"/>
            <p:nvPr/>
          </p:nvSpPr>
          <p:spPr>
            <a:xfrm>
              <a:off x="1283478" y="1688827"/>
              <a:ext cx="383849" cy="30777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fr-FR" sz="1400" dirty="0"/>
                <a:t>55</a:t>
              </a:r>
            </a:p>
          </p:txBody>
        </p:sp>
        <p:pic>
          <p:nvPicPr>
            <p:cNvPr id="47" name="图片 7">
              <a:extLst>
                <a:ext uri="{FF2B5EF4-FFF2-40B4-BE49-F238E27FC236}">
                  <a16:creationId xmlns:a16="http://schemas.microsoft.com/office/drawing/2014/main" id="{FED011E1-8842-124E-BBF1-3E0C35A68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-280" r="90161" b="1"/>
            <a:stretch/>
          </p:blipFill>
          <p:spPr>
            <a:xfrm>
              <a:off x="1646376" y="1108097"/>
              <a:ext cx="457200" cy="4526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8" name="图片 35">
              <a:extLst>
                <a:ext uri="{FF2B5EF4-FFF2-40B4-BE49-F238E27FC236}">
                  <a16:creationId xmlns:a16="http://schemas.microsoft.com/office/drawing/2014/main" id="{85DFCE72-A81A-064B-A6F9-6AC9D9C34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8394" t="-279" r="61768"/>
            <a:stretch/>
          </p:blipFill>
          <p:spPr>
            <a:xfrm>
              <a:off x="2160739" y="1108097"/>
              <a:ext cx="457200" cy="4526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9" name="图片 37">
              <a:extLst>
                <a:ext uri="{FF2B5EF4-FFF2-40B4-BE49-F238E27FC236}">
                  <a16:creationId xmlns:a16="http://schemas.microsoft.com/office/drawing/2014/main" id="{6BF982A4-690E-D345-8076-D39A166F1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82571" t="-280" r="7833" b="1916"/>
            <a:stretch/>
          </p:blipFill>
          <p:spPr>
            <a:xfrm>
              <a:off x="3218263" y="1108097"/>
              <a:ext cx="457200" cy="4526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0" name="图片 39">
              <a:extLst>
                <a:ext uri="{FF2B5EF4-FFF2-40B4-BE49-F238E27FC236}">
                  <a16:creationId xmlns:a16="http://schemas.microsoft.com/office/drawing/2014/main" id="{5AD0FA17-11C8-6B4B-BDBC-60BE7FC56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54890" t="-280" r="35271" b="1"/>
            <a:stretch/>
          </p:blipFill>
          <p:spPr>
            <a:xfrm>
              <a:off x="2700646" y="1108097"/>
              <a:ext cx="457200" cy="4526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1" name="ZoneTexte 19">
            <a:extLst>
              <a:ext uri="{FF2B5EF4-FFF2-40B4-BE49-F238E27FC236}">
                <a16:creationId xmlns:a16="http://schemas.microsoft.com/office/drawing/2014/main" id="{03614492-0277-FD4B-84B4-445C62105E10}"/>
              </a:ext>
            </a:extLst>
          </p:cNvPr>
          <p:cNvSpPr txBox="1"/>
          <p:nvPr/>
        </p:nvSpPr>
        <p:spPr>
          <a:xfrm>
            <a:off x="1901302" y="906910"/>
            <a:ext cx="1684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/>
              <a:t>Apoe</a:t>
            </a:r>
            <a:r>
              <a:rPr lang="fr-FR" sz="1400" i="1" baseline="30000" dirty="0"/>
              <a:t>-/- </a:t>
            </a:r>
          </a:p>
          <a:p>
            <a:pPr algn="ctr"/>
            <a:r>
              <a:rPr lang="fr-FR" sz="1400" i="1" dirty="0"/>
              <a:t>Card9</a:t>
            </a:r>
            <a:r>
              <a:rPr lang="fr-FR" sz="1400" i="1" baseline="30000" dirty="0"/>
              <a:t>-/-</a:t>
            </a:r>
          </a:p>
        </p:txBody>
      </p:sp>
      <p:sp>
        <p:nvSpPr>
          <p:cNvPr id="52" name="ZoneTexte 19">
            <a:extLst>
              <a:ext uri="{FF2B5EF4-FFF2-40B4-BE49-F238E27FC236}">
                <a16:creationId xmlns:a16="http://schemas.microsoft.com/office/drawing/2014/main" id="{6CF817B6-7A52-8E42-BD71-4F6DDBE8E339}"/>
              </a:ext>
            </a:extLst>
          </p:cNvPr>
          <p:cNvSpPr txBox="1"/>
          <p:nvPr/>
        </p:nvSpPr>
        <p:spPr>
          <a:xfrm>
            <a:off x="4634141" y="722340"/>
            <a:ext cx="1684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/>
              <a:t>Apoe</a:t>
            </a:r>
            <a:r>
              <a:rPr lang="fr-FR" sz="1400" i="1" baseline="30000" dirty="0"/>
              <a:t>-/- </a:t>
            </a:r>
          </a:p>
          <a:p>
            <a:pPr algn="ctr"/>
            <a:r>
              <a:rPr lang="fr-FR" sz="1400" i="1" dirty="0"/>
              <a:t>Card9</a:t>
            </a:r>
            <a:r>
              <a:rPr lang="fr-FR" sz="1400" i="1" baseline="30000" dirty="0"/>
              <a:t>+/+</a:t>
            </a:r>
          </a:p>
        </p:txBody>
      </p:sp>
      <p:sp>
        <p:nvSpPr>
          <p:cNvPr id="53" name="ZoneTexte 19">
            <a:extLst>
              <a:ext uri="{FF2B5EF4-FFF2-40B4-BE49-F238E27FC236}">
                <a16:creationId xmlns:a16="http://schemas.microsoft.com/office/drawing/2014/main" id="{25B318BF-2815-BB4C-B3D5-E3C09906BFFF}"/>
              </a:ext>
            </a:extLst>
          </p:cNvPr>
          <p:cNvSpPr txBox="1"/>
          <p:nvPr/>
        </p:nvSpPr>
        <p:spPr>
          <a:xfrm>
            <a:off x="5658664" y="726716"/>
            <a:ext cx="1684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/>
              <a:t>Apoe</a:t>
            </a:r>
            <a:r>
              <a:rPr lang="fr-FR" sz="1400" i="1" baseline="30000" dirty="0"/>
              <a:t>-/- </a:t>
            </a:r>
          </a:p>
          <a:p>
            <a:pPr algn="ctr"/>
            <a:r>
              <a:rPr lang="fr-FR" sz="1400" i="1" dirty="0"/>
              <a:t>Card9</a:t>
            </a:r>
            <a:r>
              <a:rPr lang="fr-FR" sz="1400" i="1" baseline="30000" dirty="0"/>
              <a:t>-/-</a:t>
            </a:r>
          </a:p>
        </p:txBody>
      </p:sp>
      <p:sp>
        <p:nvSpPr>
          <p:cNvPr id="54" name="ZoneTexte 19">
            <a:extLst>
              <a:ext uri="{FF2B5EF4-FFF2-40B4-BE49-F238E27FC236}">
                <a16:creationId xmlns:a16="http://schemas.microsoft.com/office/drawing/2014/main" id="{FFF88E36-8A4C-C245-B367-5AAC7A8ACE3C}"/>
              </a:ext>
            </a:extLst>
          </p:cNvPr>
          <p:cNvSpPr txBox="1"/>
          <p:nvPr/>
        </p:nvSpPr>
        <p:spPr>
          <a:xfrm>
            <a:off x="8440975" y="726216"/>
            <a:ext cx="1684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/>
              <a:t>Apoe</a:t>
            </a:r>
            <a:r>
              <a:rPr lang="fr-FR" sz="1400" i="1" baseline="30000" dirty="0"/>
              <a:t>-/- </a:t>
            </a:r>
          </a:p>
          <a:p>
            <a:pPr algn="ctr"/>
            <a:r>
              <a:rPr lang="fr-FR" sz="1400" i="1" dirty="0"/>
              <a:t>Card9</a:t>
            </a:r>
            <a:r>
              <a:rPr lang="fr-FR" sz="1400" i="1" baseline="30000" dirty="0"/>
              <a:t>+/+</a:t>
            </a:r>
          </a:p>
        </p:txBody>
      </p:sp>
      <p:sp>
        <p:nvSpPr>
          <p:cNvPr id="55" name="ZoneTexte 19">
            <a:extLst>
              <a:ext uri="{FF2B5EF4-FFF2-40B4-BE49-F238E27FC236}">
                <a16:creationId xmlns:a16="http://schemas.microsoft.com/office/drawing/2014/main" id="{764E8127-3A98-4C45-AFC7-1B6168C57087}"/>
              </a:ext>
            </a:extLst>
          </p:cNvPr>
          <p:cNvSpPr txBox="1"/>
          <p:nvPr/>
        </p:nvSpPr>
        <p:spPr>
          <a:xfrm>
            <a:off x="9465498" y="730592"/>
            <a:ext cx="1684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/>
              <a:t>Apoe</a:t>
            </a:r>
            <a:r>
              <a:rPr lang="fr-FR" sz="1400" i="1" baseline="30000" dirty="0"/>
              <a:t>-/- </a:t>
            </a:r>
          </a:p>
          <a:p>
            <a:pPr algn="ctr"/>
            <a:r>
              <a:rPr lang="fr-FR" sz="1400" i="1" dirty="0"/>
              <a:t>Card9</a:t>
            </a:r>
            <a:r>
              <a:rPr lang="fr-FR" sz="1400" i="1" baseline="30000" dirty="0"/>
              <a:t>-/-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6AD703-4337-7F4E-88BD-D13D124DF9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377" y="2361766"/>
            <a:ext cx="10045214" cy="35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2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BA38FE3-CEE3-1D46-849C-929650B60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217" y="3065832"/>
            <a:ext cx="2855096" cy="23215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09C9161-F601-784E-AFC5-A9EACA68F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344" y="3094448"/>
            <a:ext cx="2805814" cy="22722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38BD5B-6E96-FC40-B615-2F010F7A8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473" y="670375"/>
            <a:ext cx="2728920" cy="22202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C881A4-1424-D04C-9422-E122EDE61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393" y="677881"/>
            <a:ext cx="2709585" cy="21980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391C828-BBA6-9C4D-95E5-83228D21947C}"/>
              </a:ext>
            </a:extLst>
          </p:cNvPr>
          <p:cNvSpPr txBox="1"/>
          <p:nvPr/>
        </p:nvSpPr>
        <p:spPr>
          <a:xfrm>
            <a:off x="1015206" y="5554646"/>
            <a:ext cx="10286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err="1"/>
              <a:t>Pharmacological</a:t>
            </a:r>
            <a:r>
              <a:rPr lang="fr-FR" sz="1400" b="1" dirty="0"/>
              <a:t> modulation of </a:t>
            </a:r>
            <a:r>
              <a:rPr lang="fr-FR" sz="1400" b="1" dirty="0" err="1"/>
              <a:t>autophagy</a:t>
            </a:r>
            <a:r>
              <a:rPr lang="fr-FR" sz="1400" b="1" dirty="0"/>
              <a:t> in vivo. </a:t>
            </a:r>
            <a:r>
              <a:rPr lang="fr-FR" sz="1400" dirty="0"/>
              <a:t>8-week </a:t>
            </a:r>
            <a:r>
              <a:rPr lang="fr-FR" sz="1400" dirty="0" err="1"/>
              <a:t>old</a:t>
            </a:r>
            <a:r>
              <a:rPr lang="fr-FR" sz="1400" dirty="0"/>
              <a:t>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</a:t>
            </a:r>
            <a:r>
              <a:rPr lang="fr-FR" sz="1400" i="1" baseline="30000" dirty="0"/>
              <a:t>+/+  </a:t>
            </a:r>
            <a:r>
              <a:rPr lang="fr-FR" sz="1400" i="1" dirty="0"/>
              <a:t>and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</a:t>
            </a:r>
            <a:r>
              <a:rPr lang="fr-FR" sz="1400" i="1" baseline="30000" dirty="0"/>
              <a:t>-/-  </a:t>
            </a:r>
            <a:r>
              <a:rPr lang="fr-FR" sz="1400" dirty="0" err="1"/>
              <a:t>mice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treated</a:t>
            </a:r>
            <a:r>
              <a:rPr lang="fr-FR" sz="1400" dirty="0"/>
              <a:t> IP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Rapamycin</a:t>
            </a:r>
            <a:r>
              <a:rPr lang="fr-FR" sz="1400" dirty="0"/>
              <a:t> (4 mg/kg/</a:t>
            </a:r>
            <a:r>
              <a:rPr lang="fr-FR" sz="1400" dirty="0" err="1"/>
              <a:t>day</a:t>
            </a:r>
            <a:r>
              <a:rPr lang="fr-FR" sz="1400" dirty="0"/>
              <a:t>) and </a:t>
            </a:r>
            <a:r>
              <a:rPr lang="fr-FR" sz="1400" dirty="0" err="1"/>
              <a:t>were</a:t>
            </a:r>
            <a:r>
              <a:rPr lang="fr-FR" sz="1400" dirty="0"/>
              <a:t> put </a:t>
            </a:r>
            <a:r>
              <a:rPr lang="fr-FR" sz="1400" dirty="0" err="1"/>
              <a:t>under</a:t>
            </a:r>
            <a:r>
              <a:rPr lang="fr-FR" sz="1400" dirty="0"/>
              <a:t> a high fat </a:t>
            </a:r>
            <a:r>
              <a:rPr lang="fr-FR" sz="1400" dirty="0" err="1"/>
              <a:t>diet</a:t>
            </a:r>
            <a:r>
              <a:rPr lang="fr-FR" sz="1400" dirty="0"/>
              <a:t> </a:t>
            </a:r>
            <a:r>
              <a:rPr lang="fr-FR" sz="1400" dirty="0" err="1"/>
              <a:t>during</a:t>
            </a:r>
            <a:r>
              <a:rPr lang="fr-FR" sz="1400" dirty="0"/>
              <a:t> 6 </a:t>
            </a:r>
            <a:r>
              <a:rPr lang="fr-FR" sz="1400" dirty="0" err="1"/>
              <a:t>weeks</a:t>
            </a:r>
            <a:r>
              <a:rPr lang="en-US" sz="1400" dirty="0"/>
              <a:t>. A, plasma cholesterol level (n=7/group) and (B) body weight at sacrifice (n=7/group). </a:t>
            </a:r>
            <a:r>
              <a:rPr lang="fr-FR" sz="1400" dirty="0"/>
              <a:t>8-week </a:t>
            </a:r>
            <a:r>
              <a:rPr lang="fr-FR" sz="1400" dirty="0" err="1"/>
              <a:t>old</a:t>
            </a:r>
            <a:r>
              <a:rPr lang="fr-FR" sz="1400" dirty="0"/>
              <a:t>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</a:t>
            </a:r>
            <a:r>
              <a:rPr lang="fr-FR" sz="1400" i="1" baseline="30000" dirty="0"/>
              <a:t>+/+  </a:t>
            </a:r>
            <a:r>
              <a:rPr lang="fr-FR" sz="1400" i="1" dirty="0"/>
              <a:t>and </a:t>
            </a:r>
            <a:r>
              <a:rPr lang="fr-FR" sz="1400" i="1" dirty="0" err="1"/>
              <a:t>Apoe</a:t>
            </a:r>
            <a:r>
              <a:rPr lang="fr-FR" sz="1400" i="1" baseline="30000" dirty="0"/>
              <a:t>-/-</a:t>
            </a:r>
            <a:r>
              <a:rPr lang="fr-FR" sz="1400" i="1" dirty="0"/>
              <a:t>Card9</a:t>
            </a:r>
            <a:r>
              <a:rPr lang="fr-FR" sz="1400" i="1" baseline="30000" dirty="0"/>
              <a:t>-/-  </a:t>
            </a:r>
            <a:r>
              <a:rPr lang="fr-FR" sz="1400" dirty="0" err="1"/>
              <a:t>mice</a:t>
            </a:r>
            <a:r>
              <a:rPr lang="fr-FR" sz="1400" dirty="0"/>
              <a:t> </a:t>
            </a:r>
            <a:r>
              <a:rPr lang="fr-FR" sz="1400" dirty="0" err="1"/>
              <a:t>were</a:t>
            </a:r>
            <a:r>
              <a:rPr lang="fr-FR" sz="1400" dirty="0"/>
              <a:t> </a:t>
            </a:r>
            <a:r>
              <a:rPr lang="fr-FR" sz="1400" dirty="0" err="1"/>
              <a:t>treated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Metformin</a:t>
            </a:r>
            <a:r>
              <a:rPr lang="fr-FR" sz="1400" dirty="0"/>
              <a:t> (300mg/kg/</a:t>
            </a:r>
            <a:r>
              <a:rPr lang="fr-FR" sz="1400" dirty="0" err="1"/>
              <a:t>day</a:t>
            </a:r>
            <a:r>
              <a:rPr lang="fr-FR" sz="1400" dirty="0"/>
              <a:t>, </a:t>
            </a:r>
            <a:r>
              <a:rPr lang="fr-FR" sz="1400" dirty="0" err="1"/>
              <a:t>drinking</a:t>
            </a:r>
            <a:r>
              <a:rPr lang="fr-FR" sz="1400" dirty="0"/>
              <a:t> water) and put </a:t>
            </a:r>
            <a:r>
              <a:rPr lang="fr-FR" sz="1400" dirty="0" err="1"/>
              <a:t>under</a:t>
            </a:r>
            <a:r>
              <a:rPr lang="fr-FR" sz="1400" dirty="0"/>
              <a:t> a high fat </a:t>
            </a:r>
            <a:r>
              <a:rPr lang="fr-FR" sz="1400" dirty="0" err="1"/>
              <a:t>diet</a:t>
            </a:r>
            <a:r>
              <a:rPr lang="fr-FR" sz="1400" dirty="0"/>
              <a:t> </a:t>
            </a:r>
            <a:r>
              <a:rPr lang="fr-FR" sz="1400" dirty="0" err="1"/>
              <a:t>during</a:t>
            </a:r>
            <a:r>
              <a:rPr lang="fr-FR" sz="1400" dirty="0"/>
              <a:t> 6 </a:t>
            </a:r>
            <a:r>
              <a:rPr lang="fr-FR" sz="1400" dirty="0" err="1"/>
              <a:t>weeks</a:t>
            </a:r>
            <a:r>
              <a:rPr lang="fr-FR" sz="1400" dirty="0"/>
              <a:t> (n=7-8/group)</a:t>
            </a:r>
            <a:r>
              <a:rPr lang="en-US" sz="1400" dirty="0"/>
              <a:t>. Plasma cholesterol level (C) and body weight (D)  at sacrifice. </a:t>
            </a:r>
            <a:endParaRPr lang="fr-FR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BD6C899-A2F8-1C49-8CF9-8CD307A1464B}"/>
              </a:ext>
            </a:extLst>
          </p:cNvPr>
          <p:cNvSpPr txBox="1"/>
          <p:nvPr/>
        </p:nvSpPr>
        <p:spPr>
          <a:xfrm>
            <a:off x="14972" y="14972"/>
            <a:ext cx="213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Supplementary</a:t>
            </a:r>
            <a:r>
              <a:rPr lang="fr-FR" sz="1600" dirty="0"/>
              <a:t> figure 8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E6655FD-9A24-0241-BCDD-045C05EF366F}"/>
              </a:ext>
            </a:extLst>
          </p:cNvPr>
          <p:cNvSpPr txBox="1"/>
          <p:nvPr/>
        </p:nvSpPr>
        <p:spPr>
          <a:xfrm>
            <a:off x="3185889" y="54303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F6C5B67-2EC6-B346-99D4-DFB5DA2A3E5C}"/>
              </a:ext>
            </a:extLst>
          </p:cNvPr>
          <p:cNvSpPr txBox="1"/>
          <p:nvPr/>
        </p:nvSpPr>
        <p:spPr>
          <a:xfrm>
            <a:off x="6004180" y="54303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B69741-3D14-9F43-879F-AC8A2F60006C}"/>
              </a:ext>
            </a:extLst>
          </p:cNvPr>
          <p:cNvSpPr txBox="1"/>
          <p:nvPr/>
        </p:nvSpPr>
        <p:spPr>
          <a:xfrm>
            <a:off x="3185889" y="312425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83DA41-74FA-C84C-81D2-D9F934959D0D}"/>
              </a:ext>
            </a:extLst>
          </p:cNvPr>
          <p:cNvSpPr txBox="1"/>
          <p:nvPr/>
        </p:nvSpPr>
        <p:spPr>
          <a:xfrm>
            <a:off x="6004180" y="300323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139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0EC0D87D-ADFE-574E-A445-997EDC369F70}"/>
              </a:ext>
            </a:extLst>
          </p:cNvPr>
          <p:cNvSpPr txBox="1"/>
          <p:nvPr/>
        </p:nvSpPr>
        <p:spPr>
          <a:xfrm>
            <a:off x="35292" y="14972"/>
            <a:ext cx="2134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Supplementary</a:t>
            </a:r>
            <a:r>
              <a:rPr lang="fr-FR" sz="1600" dirty="0"/>
              <a:t> figure 9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B07F8E6-DC87-E748-A26C-9E77CE826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43" t="1" r="47439" b="87556"/>
          <a:stretch/>
        </p:blipFill>
        <p:spPr>
          <a:xfrm>
            <a:off x="2229081" y="319699"/>
            <a:ext cx="1617674" cy="5194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D6BFD3-D1DA-764C-BF3E-0F113A47F4F3}"/>
              </a:ext>
            </a:extLst>
          </p:cNvPr>
          <p:cNvSpPr/>
          <p:nvPr/>
        </p:nvSpPr>
        <p:spPr>
          <a:xfrm>
            <a:off x="1648446" y="2985939"/>
            <a:ext cx="374755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32C77D-68E7-B64C-92A8-E433D526882B}"/>
              </a:ext>
            </a:extLst>
          </p:cNvPr>
          <p:cNvSpPr txBox="1"/>
          <p:nvPr/>
        </p:nvSpPr>
        <p:spPr>
          <a:xfrm>
            <a:off x="1676773" y="70076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861BC8-C0BC-3041-91DC-AE02539A2125}"/>
              </a:ext>
            </a:extLst>
          </p:cNvPr>
          <p:cNvSpPr txBox="1"/>
          <p:nvPr/>
        </p:nvSpPr>
        <p:spPr>
          <a:xfrm>
            <a:off x="3997885" y="70076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CEEADCC-3318-C14F-9915-DD0C3821C1C1}"/>
              </a:ext>
            </a:extLst>
          </p:cNvPr>
          <p:cNvGrpSpPr/>
          <p:nvPr/>
        </p:nvGrpSpPr>
        <p:grpSpPr>
          <a:xfrm>
            <a:off x="4077396" y="832302"/>
            <a:ext cx="3940158" cy="2417737"/>
            <a:chOff x="3762969" y="1028345"/>
            <a:chExt cx="4531449" cy="2774814"/>
          </a:xfrm>
        </p:grpSpPr>
        <p:pic>
          <p:nvPicPr>
            <p:cNvPr id="6" name="Image 5" descr="CD36 ox_1.tif">
              <a:extLst>
                <a:ext uri="{FF2B5EF4-FFF2-40B4-BE49-F238E27FC236}">
                  <a16:creationId xmlns:a16="http://schemas.microsoft.com/office/drawing/2014/main" id="{40DAA981-7F1F-7F40-B93B-3016476673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3" t="33770" r="8392" b="7235"/>
            <a:stretch/>
          </p:blipFill>
          <p:spPr>
            <a:xfrm>
              <a:off x="3762969" y="1369915"/>
              <a:ext cx="2238049" cy="2027104"/>
            </a:xfrm>
            <a:prstGeom prst="rect">
              <a:avLst/>
            </a:prstGeom>
          </p:spPr>
        </p:pic>
        <p:pic>
          <p:nvPicPr>
            <p:cNvPr id="7" name="Image 6" descr="CD36Card9 ox_35.tif">
              <a:extLst>
                <a:ext uri="{FF2B5EF4-FFF2-40B4-BE49-F238E27FC236}">
                  <a16:creationId xmlns:a16="http://schemas.microsoft.com/office/drawing/2014/main" id="{D88A44F5-BB64-064A-9AEF-D83F2600D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2" t="4826" r="10666" b="36178"/>
            <a:stretch/>
          </p:blipFill>
          <p:spPr>
            <a:xfrm>
              <a:off x="6156000" y="1369915"/>
              <a:ext cx="2138418" cy="2027104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52CBE99-D628-ED41-A406-C8CAA6774CD2}"/>
                </a:ext>
              </a:extLst>
            </p:cNvPr>
            <p:cNvSpPr txBox="1"/>
            <p:nvPr/>
          </p:nvSpPr>
          <p:spPr>
            <a:xfrm>
              <a:off x="4166223" y="3464605"/>
              <a:ext cx="1500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/>
                <a:t> Cd36</a:t>
              </a:r>
              <a:r>
                <a:rPr lang="fr-FR" sz="1600" i="1" baseline="30000"/>
                <a:t>-/- </a:t>
              </a:r>
              <a:r>
                <a:rPr lang="fr-FR" sz="1600" i="1"/>
                <a:t>Card9</a:t>
              </a:r>
              <a:r>
                <a:rPr lang="fr-FR" sz="1600" i="1" baseline="30000"/>
                <a:t>+/+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5F09B67-0A9C-374D-9788-84136A79A81D}"/>
                </a:ext>
              </a:extLst>
            </p:cNvPr>
            <p:cNvSpPr txBox="1"/>
            <p:nvPr/>
          </p:nvSpPr>
          <p:spPr>
            <a:xfrm>
              <a:off x="6495783" y="3464605"/>
              <a:ext cx="1449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/>
                <a:t> Cd36</a:t>
              </a:r>
              <a:r>
                <a:rPr lang="fr-FR" sz="1600" i="1" baseline="30000" dirty="0"/>
                <a:t>-/- </a:t>
              </a:r>
              <a:r>
                <a:rPr lang="fr-FR" sz="1600" i="1" dirty="0"/>
                <a:t>Card9</a:t>
              </a:r>
              <a:r>
                <a:rPr lang="fr-FR" sz="1600" i="1" baseline="30000" dirty="0"/>
                <a:t>-/-</a:t>
              </a:r>
            </a:p>
          </p:txBody>
        </p:sp>
        <p:sp>
          <p:nvSpPr>
            <p:cNvPr id="13" name="文本框 27">
              <a:extLst>
                <a:ext uri="{FF2B5EF4-FFF2-40B4-BE49-F238E27FC236}">
                  <a16:creationId xmlns:a16="http://schemas.microsoft.com/office/drawing/2014/main" id="{4823523F-96EE-424D-A63A-2D260ED63319}"/>
                </a:ext>
              </a:extLst>
            </p:cNvPr>
            <p:cNvSpPr txBox="1"/>
            <p:nvPr/>
          </p:nvSpPr>
          <p:spPr>
            <a:xfrm>
              <a:off x="5273418" y="1028345"/>
              <a:ext cx="16256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50"/>
                  </a:solidFill>
                  <a:latin typeface="Arial"/>
                  <a:cs typeface="Arial"/>
                </a:rPr>
                <a:t>BODIPY</a:t>
              </a:r>
              <a:r>
                <a:rPr lang="en-US" sz="1400" b="1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US" sz="1400" b="1" dirty="0">
                  <a:solidFill>
                    <a:srgbClr val="0000FF"/>
                  </a:solidFill>
                  <a:latin typeface="Arial"/>
                  <a:cs typeface="Arial"/>
                </a:rPr>
                <a:t>DAPI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7C0742B3-9860-9D4C-9197-49AF4BE64C7F}"/>
              </a:ext>
            </a:extLst>
          </p:cNvPr>
          <p:cNvSpPr txBox="1"/>
          <p:nvPr/>
        </p:nvSpPr>
        <p:spPr>
          <a:xfrm>
            <a:off x="306519" y="5507458"/>
            <a:ext cx="112525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/>
              <a:t>Lipid uptake in the absence of CD36. </a:t>
            </a:r>
            <a:r>
              <a:rPr lang="en-US" sz="1400" dirty="0"/>
              <a:t>A, quantification of intracellular ester cholesterol on BM-derived macrophages from </a:t>
            </a:r>
            <a:r>
              <a:rPr lang="en-US" sz="1400" i="1" dirty="0"/>
              <a:t>cd36</a:t>
            </a:r>
            <a:r>
              <a:rPr lang="en-US" sz="1400" i="1" baseline="30000" dirty="0"/>
              <a:t>-/-</a:t>
            </a:r>
            <a:r>
              <a:rPr lang="en-US" sz="1400" i="1" dirty="0"/>
              <a:t>Card9</a:t>
            </a:r>
            <a:r>
              <a:rPr lang="en-US" sz="1400" i="1" baseline="30000" dirty="0"/>
              <a:t>+/+</a:t>
            </a:r>
            <a:r>
              <a:rPr lang="en-US" sz="1400" dirty="0"/>
              <a:t> and </a:t>
            </a:r>
            <a:r>
              <a:rPr lang="en-US" sz="1400" i="1" dirty="0"/>
              <a:t>Cd36</a:t>
            </a:r>
            <a:r>
              <a:rPr lang="en-US" sz="1400" i="1" baseline="30000" dirty="0"/>
              <a:t>-/-</a:t>
            </a:r>
            <a:r>
              <a:rPr lang="en-US" sz="1400" i="1" dirty="0"/>
              <a:t>Card9</a:t>
            </a:r>
            <a:r>
              <a:rPr lang="en-US" sz="1400" i="1" baseline="30000" dirty="0"/>
              <a:t>-/- </a:t>
            </a:r>
            <a:r>
              <a:rPr lang="en-US" sz="1400" dirty="0"/>
              <a:t>mice after exposure to ox-LDL (n=5/group/timepoints).</a:t>
            </a:r>
            <a:r>
              <a:rPr lang="en-US" sz="1400" baseline="30000" dirty="0"/>
              <a:t> </a:t>
            </a:r>
            <a:r>
              <a:rPr lang="en-US" sz="1400" dirty="0"/>
              <a:t>B, Representative photomicrographs and quantitative analysis of </a:t>
            </a:r>
            <a:r>
              <a:rPr lang="en-US" sz="1400" dirty="0" err="1"/>
              <a:t>Bodipy</a:t>
            </a:r>
            <a:r>
              <a:rPr lang="en-US" sz="1400" dirty="0"/>
              <a:t>+ foam cells (green) after incubation of BM-derived macrophages from </a:t>
            </a:r>
            <a:r>
              <a:rPr lang="en-US" sz="1400" i="1" dirty="0"/>
              <a:t>CD36</a:t>
            </a:r>
            <a:r>
              <a:rPr lang="en-US" sz="1400" i="1" baseline="30000" dirty="0"/>
              <a:t>-/-</a:t>
            </a:r>
            <a:r>
              <a:rPr lang="en-US" sz="1400" i="1" dirty="0"/>
              <a:t>Card9</a:t>
            </a:r>
            <a:r>
              <a:rPr lang="en-US" sz="1400" i="1" baseline="30000" dirty="0"/>
              <a:t>+/+ </a:t>
            </a:r>
            <a:r>
              <a:rPr lang="en-US" sz="1400" dirty="0"/>
              <a:t>and </a:t>
            </a:r>
            <a:r>
              <a:rPr lang="en-US" sz="1400" i="1" dirty="0"/>
              <a:t>Cd36</a:t>
            </a:r>
            <a:r>
              <a:rPr lang="en-US" sz="1400" i="1" baseline="30000" dirty="0"/>
              <a:t>-/-</a:t>
            </a:r>
            <a:r>
              <a:rPr lang="en-US" sz="1400" i="1" dirty="0"/>
              <a:t>Card9</a:t>
            </a:r>
            <a:r>
              <a:rPr lang="en-US" sz="1400" i="1" baseline="30000" dirty="0"/>
              <a:t>-/- </a:t>
            </a:r>
            <a:r>
              <a:rPr lang="en-US" sz="1400" dirty="0"/>
              <a:t>mice with </a:t>
            </a:r>
            <a:r>
              <a:rPr lang="en-US" sz="1400" dirty="0" err="1"/>
              <a:t>oxLDL</a:t>
            </a:r>
            <a:r>
              <a:rPr lang="en-US" sz="1400" dirty="0"/>
              <a:t> during 24 hours (n=6/group/timepoints). **, P&lt;0.01. C, </a:t>
            </a:r>
            <a:r>
              <a:rPr lang="en-US" sz="1400" i="1" dirty="0"/>
              <a:t>Card9</a:t>
            </a:r>
            <a:r>
              <a:rPr lang="en-US" sz="1400" dirty="0"/>
              <a:t> mRNA expression in peritoneal macrophages of chimeric </a:t>
            </a:r>
            <a:r>
              <a:rPr lang="en-US" sz="1400" i="1" dirty="0" err="1"/>
              <a:t>Ldlr</a:t>
            </a:r>
            <a:r>
              <a:rPr lang="en-US" sz="1400" i="1" baseline="30000" dirty="0"/>
              <a:t>-/-</a:t>
            </a:r>
            <a:r>
              <a:rPr lang="en-US" sz="1400" i="1" dirty="0"/>
              <a:t>Cd36</a:t>
            </a:r>
            <a:r>
              <a:rPr lang="en-US" sz="1400" i="1" baseline="30000" dirty="0"/>
              <a:t>-/-</a:t>
            </a:r>
            <a:r>
              <a:rPr lang="en-US" sz="1400" i="1" dirty="0"/>
              <a:t>Card9</a:t>
            </a:r>
            <a:r>
              <a:rPr lang="en-US" sz="1400" i="1" baseline="30000" dirty="0"/>
              <a:t>+/+ </a:t>
            </a:r>
            <a:r>
              <a:rPr lang="en-US" sz="1400" dirty="0"/>
              <a:t>and </a:t>
            </a:r>
            <a:r>
              <a:rPr lang="en-US" sz="1400" i="1" dirty="0" err="1"/>
              <a:t>Ldlr</a:t>
            </a:r>
            <a:r>
              <a:rPr lang="en-US" sz="1400" i="1" baseline="30000" dirty="0"/>
              <a:t>-/-</a:t>
            </a:r>
            <a:r>
              <a:rPr lang="en-US" sz="1400" i="1" dirty="0"/>
              <a:t>Cd36</a:t>
            </a:r>
            <a:r>
              <a:rPr lang="en-US" sz="1400" i="1" baseline="30000" dirty="0"/>
              <a:t>-/-</a:t>
            </a:r>
            <a:r>
              <a:rPr lang="en-US" sz="1400" i="1" dirty="0"/>
              <a:t>Card9</a:t>
            </a:r>
            <a:r>
              <a:rPr lang="en-US" sz="1400" i="1" baseline="30000" dirty="0"/>
              <a:t>-/- </a:t>
            </a:r>
            <a:r>
              <a:rPr lang="en-US" sz="1400" dirty="0"/>
              <a:t>mice (n=8/group, **, ¨P&lt;0.001, ***, P&lt;0.001). </a:t>
            </a:r>
            <a:r>
              <a:rPr lang="fr-FR" sz="1400" b="1" dirty="0"/>
              <a:t> </a:t>
            </a:r>
            <a:endParaRPr lang="fr-FR" sz="14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C61BD8A-09B4-5848-B50D-B26D2BA174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6576"/>
          <a:stretch/>
        </p:blipFill>
        <p:spPr>
          <a:xfrm>
            <a:off x="1783626" y="3346848"/>
            <a:ext cx="2543604" cy="205973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0E7BFE-FE7E-1144-84CF-395D31329AE1}"/>
              </a:ext>
            </a:extLst>
          </p:cNvPr>
          <p:cNvSpPr txBox="1"/>
          <p:nvPr/>
        </p:nvSpPr>
        <p:spPr>
          <a:xfrm>
            <a:off x="1676773" y="310254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2BD44FC-E4C2-D349-9662-A83652A51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7866" y="1109600"/>
            <a:ext cx="2283437" cy="216388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ACEB8B3-8258-7A47-8993-22EA47FDA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1155" y="1071710"/>
            <a:ext cx="2100769" cy="19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822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6792</TotalTime>
  <Words>1383</Words>
  <Application>Microsoft Macintosh PowerPoint</Application>
  <PresentationFormat>Grand écran</PresentationFormat>
  <Paragraphs>153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等线</vt:lpstr>
      <vt:lpstr>Arial</vt:lpstr>
      <vt:lpstr>Calibri</vt:lpstr>
      <vt:lpstr>Calibri Light</vt:lpstr>
      <vt:lpstr>Symbol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339</cp:revision>
  <dcterms:created xsi:type="dcterms:W3CDTF">2019-09-05T08:31:19Z</dcterms:created>
  <dcterms:modified xsi:type="dcterms:W3CDTF">2022-07-15T12:20:49Z</dcterms:modified>
</cp:coreProperties>
</file>