
<file path=[Content_Types].xml><?xml version="1.0" encoding="utf-8"?>
<Types xmlns="http://schemas.openxmlformats.org/package/2006/content-types"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77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6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6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70.xml"/><Relationship Id="rId6" Type="http://schemas.openxmlformats.org/officeDocument/2006/relationships/image" Target="../media/image8.png"/><Relationship Id="rId5" Type="http://schemas.openxmlformats.org/officeDocument/2006/relationships/tags" Target="../tags/tag69.xml"/><Relationship Id="rId4" Type="http://schemas.openxmlformats.org/officeDocument/2006/relationships/image" Target="../media/image7.png"/><Relationship Id="rId3" Type="http://schemas.openxmlformats.org/officeDocument/2006/relationships/tags" Target="../tags/tag68.xml"/><Relationship Id="rId2" Type="http://schemas.openxmlformats.org/officeDocument/2006/relationships/image" Target="../media/image6.png"/><Relationship Id="rId1" Type="http://schemas.openxmlformats.org/officeDocument/2006/relationships/tags" Target="../tags/tag67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7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tags" Target="../tags/tag7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3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/>
          <p:cNvPicPr>
            <a:picLocks noChangeAspect="1"/>
          </p:cNvPicPr>
          <p:nvPr/>
        </p:nvPicPr>
        <p:blipFill rotWithShape="1">
          <a:blip r:embed="rId1"/>
          <a:srcRect r="50728"/>
          <a:stretch>
            <a:fillRect/>
          </a:stretch>
        </p:blipFill>
        <p:spPr>
          <a:xfrm>
            <a:off x="2275205" y="0"/>
            <a:ext cx="7641590" cy="58623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19350" y="5862320"/>
            <a:ext cx="7353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b="1" dirty="0"/>
              <a:t>Supplementary Figure 1</a:t>
            </a:r>
            <a:r>
              <a:rPr kumimoji="1" lang="en-US" altLang="zh-CN" dirty="0"/>
              <a:t> </a:t>
            </a:r>
            <a:r>
              <a:rPr lang="en-US" altLang="zh-CN" dirty="0"/>
              <a:t>Rarefaction Curves. OTU numbers tended to be stable when the number of reads exceeded 20,000.</a:t>
            </a:r>
            <a:endParaRPr lang="en-US" altLang="zh-CN" dirty="0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GDM-weight lefse_biomarkers_less_strict"/>
          <p:cNvPicPr>
            <a:picLocks noChangeAspect="1"/>
          </p:cNvPicPr>
          <p:nvPr/>
        </p:nvPicPr>
        <p:blipFill>
          <a:blip r:embed="rId1"/>
          <a:srcRect t="19477" r="15466"/>
          <a:stretch>
            <a:fillRect/>
          </a:stretch>
        </p:blipFill>
        <p:spPr>
          <a:xfrm>
            <a:off x="1598930" y="411480"/>
            <a:ext cx="4484370" cy="2837815"/>
          </a:xfrm>
          <a:prstGeom prst="rect">
            <a:avLst/>
          </a:prstGeom>
        </p:spPr>
      </p:pic>
      <p:pic>
        <p:nvPicPr>
          <p:cNvPr id="3" name="图片 2" descr="con-weight lefse_biomarkers_less_strict"/>
          <p:cNvPicPr>
            <a:picLocks noChangeAspect="1"/>
          </p:cNvPicPr>
          <p:nvPr/>
        </p:nvPicPr>
        <p:blipFill>
          <a:blip r:embed="rId2"/>
          <a:srcRect t="11469" r="9124"/>
          <a:stretch>
            <a:fillRect/>
          </a:stretch>
        </p:blipFill>
        <p:spPr>
          <a:xfrm>
            <a:off x="6257290" y="307340"/>
            <a:ext cx="4161790" cy="44310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773555" y="4625975"/>
            <a:ext cx="86448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b="1" dirty="0">
                <a:sym typeface="+mn-ea"/>
              </a:rPr>
              <a:t>Supplementary Figure 10</a:t>
            </a:r>
            <a:r>
              <a:rPr kumimoji="1" lang="en-US" altLang="zh-CN" dirty="0"/>
              <a:t> </a:t>
            </a:r>
            <a:r>
              <a:rPr lang="en-US" altLang="zh-CN">
                <a:sym typeface="+mn-ea"/>
              </a:rPr>
              <a:t>Differential taxa in meconium generated by </a:t>
            </a:r>
            <a:r>
              <a:rPr lang="en-US" altLang="zh-CN">
                <a:sym typeface="+mn-ea"/>
              </a:rPr>
              <a:t>linear discriminant analysis (</a:t>
            </a:r>
            <a:r>
              <a:rPr lang="en-US" altLang="zh-CN">
                <a:sym typeface="+mn-ea"/>
              </a:rPr>
              <a:t>LDA) in the GDM group </a:t>
            </a:r>
            <a:r>
              <a:rPr lang="en-US" altLang="zh-CN" b="1">
                <a:sym typeface="+mn-ea"/>
              </a:rPr>
              <a:t>(A)</a:t>
            </a:r>
            <a:r>
              <a:rPr lang="en-US" altLang="zh-CN">
                <a:sym typeface="+mn-ea"/>
              </a:rPr>
              <a:t> and the control group </a:t>
            </a:r>
            <a:r>
              <a:rPr lang="en-US" altLang="zh-CN" b="1">
                <a:sym typeface="+mn-ea"/>
              </a:rPr>
              <a:t>(B)</a:t>
            </a:r>
            <a:r>
              <a:rPr lang="en-US" altLang="zh-CN">
                <a:sym typeface="+mn-ea"/>
              </a:rPr>
              <a:t>. Blue bars indicate neonatal birth weight&gt;4000g; yellow bars indicate </a:t>
            </a:r>
            <a:r>
              <a:rPr lang="en-US" altLang="zh-CN">
                <a:sym typeface="+mn-ea"/>
              </a:rPr>
              <a:t>neonatal birth weight 3500g-3999g; green bars indicate neonatal birth weight 3000g-3499g; red bars indicate neonatal birth weight&lt;3000g</a:t>
            </a:r>
            <a:r>
              <a:rPr lang="en-US" altLang="zh-CN">
                <a:sym typeface="+mn-ea"/>
              </a:rPr>
              <a:t>.</a:t>
            </a:r>
            <a:r>
              <a:rPr lang="en-US" altLang="zh-CN">
                <a:sym typeface="+mn-ea"/>
              </a:rPr>
              <a:t> LDA scores were calculated by LDA effect size using linear discriminant analysis.</a:t>
            </a:r>
            <a:endParaRPr kumimoji="1"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1598930" y="307340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</a:t>
            </a:r>
            <a:endParaRPr lang="en-US" altLang="zh-CN"/>
          </a:p>
        </p:txBody>
      </p:sp>
      <p:sp>
        <p:nvSpPr>
          <p:cNvPr id="18" name="文本框 17"/>
          <p:cNvSpPr txBox="1"/>
          <p:nvPr/>
        </p:nvSpPr>
        <p:spPr>
          <a:xfrm>
            <a:off x="6257290" y="307340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t="5762" b="5647"/>
          <a:stretch>
            <a:fillRect/>
          </a:stretch>
        </p:blipFill>
        <p:spPr>
          <a:xfrm>
            <a:off x="3571875" y="618490"/>
            <a:ext cx="4099560" cy="36315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68395" y="4323080"/>
            <a:ext cx="418592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b="1" dirty="0">
                <a:sym typeface="+mn-ea"/>
              </a:rPr>
              <a:t>Supplementary Figure 2</a:t>
            </a:r>
            <a:r>
              <a:rPr lang="en-US" altLang="zh-CN"/>
              <a:t> </a:t>
            </a:r>
            <a:r>
              <a:rPr kumimoji="1" lang="en-US" altLang="zh-CN" dirty="0">
                <a:sym typeface="+mn-ea"/>
              </a:rPr>
              <a:t>The Alpha diversity (Shannon index) of the neonatal gut microbiota of obese mother</a:t>
            </a:r>
            <a:r>
              <a:rPr kumimoji="1" lang="en-US" altLang="zh-CN" dirty="0">
                <a:sym typeface="+mn-ea"/>
              </a:rPr>
              <a:t>s in the GDM group </a:t>
            </a:r>
            <a:r>
              <a:rPr kumimoji="1" lang="zh-CN" altLang="en-US" dirty="0">
                <a:sym typeface="+mn-ea"/>
              </a:rPr>
              <a:t>(</a:t>
            </a:r>
            <a:r>
              <a:rPr kumimoji="1" lang="en-US" altLang="zh-CN" dirty="0">
                <a:sym typeface="+mn-ea"/>
              </a:rPr>
              <a:t>blue</a:t>
            </a:r>
            <a:r>
              <a:rPr kumimoji="1" lang="zh-CN" altLang="en-US" dirty="0">
                <a:sym typeface="+mn-ea"/>
              </a:rPr>
              <a:t> bars) </a:t>
            </a:r>
            <a:r>
              <a:rPr kumimoji="1" lang="en-US" altLang="zh-CN" dirty="0">
                <a:sym typeface="+mn-ea"/>
              </a:rPr>
              <a:t>and the control group </a:t>
            </a:r>
            <a:r>
              <a:rPr kumimoji="1" lang="zh-CN" altLang="en-US" dirty="0">
                <a:sym typeface="+mn-ea"/>
              </a:rPr>
              <a:t>(</a:t>
            </a:r>
            <a:r>
              <a:rPr kumimoji="1" lang="en-US" altLang="zh-CN" dirty="0">
                <a:sym typeface="+mn-ea"/>
              </a:rPr>
              <a:t>green</a:t>
            </a:r>
            <a:r>
              <a:rPr kumimoji="1" lang="zh-CN" altLang="en-US" dirty="0">
                <a:sym typeface="+mn-ea"/>
              </a:rPr>
              <a:t> bars)</a:t>
            </a:r>
            <a:r>
              <a:rPr kumimoji="1" lang="en-US" altLang="zh-CN" dirty="0">
                <a:sym typeface="+mn-ea"/>
              </a:rPr>
              <a:t>. 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33029" t="5652" r="36129" b="1045"/>
          <a:stretch>
            <a:fillRect/>
          </a:stretch>
        </p:blipFill>
        <p:spPr>
          <a:xfrm>
            <a:off x="1811655" y="5080"/>
            <a:ext cx="3392170" cy="68427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14087" t="13129" r="22929" b="2179"/>
          <a:stretch>
            <a:fillRect/>
          </a:stretch>
        </p:blipFill>
        <p:spPr>
          <a:xfrm>
            <a:off x="5749290" y="5080"/>
            <a:ext cx="4674870" cy="4191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313680" y="4263390"/>
            <a:ext cx="552577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b="1" dirty="0">
                <a:sym typeface="+mn-ea"/>
              </a:rPr>
              <a:t>Supplementary Figure 3</a:t>
            </a:r>
            <a:r>
              <a:rPr kumimoji="1" lang="en-US" altLang="zh-CN" dirty="0"/>
              <a:t> </a:t>
            </a:r>
            <a:r>
              <a:rPr lang="en-US" altLang="zh-CN">
                <a:sym typeface="+mn-ea"/>
              </a:rPr>
              <a:t>Differential taxa in meconium generated by linear discriminant analysis (LDA) in the GDM group</a:t>
            </a:r>
            <a:r>
              <a:rPr lang="en-US" altLang="zh-CN" b="1">
                <a:sym typeface="+mn-ea"/>
              </a:rPr>
              <a:t> (A)</a:t>
            </a:r>
            <a:r>
              <a:rPr lang="en-US" altLang="zh-CN">
                <a:sym typeface="+mn-ea"/>
              </a:rPr>
              <a:t> and the control group </a:t>
            </a:r>
            <a:r>
              <a:rPr lang="en-US" altLang="zh-CN" b="1">
                <a:sym typeface="+mn-ea"/>
              </a:rPr>
              <a:t>(B)</a:t>
            </a:r>
            <a:r>
              <a:rPr lang="en-US" altLang="zh-CN">
                <a:sym typeface="+mn-ea"/>
              </a:rPr>
              <a:t>. Blue bars indicate BMI &lt;18.5 </a:t>
            </a:r>
            <a:r>
              <a:rPr lang="en-US" altLang="zh-CN">
                <a:sym typeface="+mn-ea"/>
              </a:rPr>
              <a:t>kg/m</a:t>
            </a:r>
            <a:r>
              <a:rPr lang="en-US" altLang="zh-CN" baseline="30000">
                <a:sym typeface="+mn-ea"/>
              </a:rPr>
              <a:t>2</a:t>
            </a:r>
            <a:r>
              <a:rPr lang="en-US" altLang="zh-CN">
                <a:sym typeface="+mn-ea"/>
              </a:rPr>
              <a:t>; yellow bars indicate BMI 18.5-23.9 kg/m</a:t>
            </a:r>
            <a:r>
              <a:rPr lang="en-US" altLang="zh-CN" baseline="30000">
                <a:sym typeface="+mn-ea"/>
              </a:rPr>
              <a:t>2</a:t>
            </a:r>
            <a:r>
              <a:rPr lang="en-US" altLang="zh-CN">
                <a:sym typeface="+mn-ea"/>
              </a:rPr>
              <a:t> ; green bars indicate BMI 24.0-27.9 kg/m</a:t>
            </a:r>
            <a:r>
              <a:rPr lang="en-US" altLang="zh-CN" baseline="30000">
                <a:sym typeface="+mn-ea"/>
              </a:rPr>
              <a:t>2</a:t>
            </a:r>
            <a:r>
              <a:rPr lang="en-US" altLang="zh-CN">
                <a:sym typeface="+mn-ea"/>
              </a:rPr>
              <a:t>; red bars indicate BMI ≥28.0 kg/m</a:t>
            </a:r>
            <a:r>
              <a:rPr lang="en-US" altLang="zh-CN" baseline="30000">
                <a:sym typeface="+mn-ea"/>
              </a:rPr>
              <a:t>2</a:t>
            </a:r>
            <a:r>
              <a:rPr lang="en-US" altLang="zh-CN">
                <a:sym typeface="+mn-ea"/>
              </a:rPr>
              <a:t>.</a:t>
            </a:r>
            <a:r>
              <a:rPr lang="en-US" altLang="zh-CN">
                <a:sym typeface="+mn-ea"/>
              </a:rPr>
              <a:t> LDA scores were calculated by LDA effect size using linear discriminant analysis.</a:t>
            </a:r>
            <a:endParaRPr kumimoji="1"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1659890" y="72390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</a:t>
            </a:r>
            <a:endParaRPr lang="en-US" altLang="zh-CN"/>
          </a:p>
        </p:txBody>
      </p:sp>
      <p:sp>
        <p:nvSpPr>
          <p:cNvPr id="18" name="文本框 17"/>
          <p:cNvSpPr txBox="1"/>
          <p:nvPr/>
        </p:nvSpPr>
        <p:spPr>
          <a:xfrm>
            <a:off x="5301615" y="72390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42125" t="4578" r="34866"/>
          <a:stretch>
            <a:fillRect/>
          </a:stretch>
        </p:blipFill>
        <p:spPr>
          <a:xfrm>
            <a:off x="6221730" y="-8255"/>
            <a:ext cx="2487930" cy="68802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38906" t="8871" r="29999"/>
          <a:stretch>
            <a:fillRect/>
          </a:stretch>
        </p:blipFill>
        <p:spPr>
          <a:xfrm>
            <a:off x="3138170" y="-8255"/>
            <a:ext cx="2461260" cy="47491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677795" y="4609465"/>
            <a:ext cx="37611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sz="1600" b="1" dirty="0"/>
              <a:t>Supplementary Figure 4</a:t>
            </a:r>
            <a:r>
              <a:rPr kumimoji="1" lang="en-US" altLang="zh-CN" sz="1600" dirty="0"/>
              <a:t> </a:t>
            </a:r>
            <a:r>
              <a:rPr lang="en-US" altLang="zh-CN" sz="1600">
                <a:sym typeface="+mn-ea"/>
              </a:rPr>
              <a:t>Differential taxa in meconium generated by </a:t>
            </a:r>
            <a:r>
              <a:rPr lang="en-US" altLang="zh-CN" sz="1600">
                <a:sym typeface="+mn-ea"/>
              </a:rPr>
              <a:t>linear discriminant analysis (LDA) in the GDM group </a:t>
            </a:r>
            <a:r>
              <a:rPr lang="en-US" altLang="zh-CN" sz="1600" b="1">
                <a:sym typeface="+mn-ea"/>
              </a:rPr>
              <a:t>(A)</a:t>
            </a:r>
            <a:r>
              <a:rPr lang="en-US" altLang="zh-CN" sz="1600">
                <a:sym typeface="+mn-ea"/>
              </a:rPr>
              <a:t> and the control group </a:t>
            </a:r>
            <a:r>
              <a:rPr lang="en-US" altLang="zh-CN" sz="1600" b="1">
                <a:sym typeface="+mn-ea"/>
              </a:rPr>
              <a:t>(B)</a:t>
            </a:r>
            <a:r>
              <a:rPr lang="en-US" altLang="zh-CN" sz="1600">
                <a:sym typeface="+mn-ea"/>
              </a:rPr>
              <a:t>. </a:t>
            </a:r>
            <a:r>
              <a:rPr lang="en-US" altLang="zh-CN" sz="1600">
                <a:sym typeface="+mn-ea"/>
              </a:rPr>
              <a:t>Blue bars indicate maternal age&gt;35; yellow bars indicate maternal age&lt;35. LDA scores were calculated by LDA effect size using linear discriminant analysis.</a:t>
            </a:r>
            <a:endParaRPr kumimoji="1" lang="zh-CN" altLang="en-US" sz="1600" dirty="0"/>
          </a:p>
        </p:txBody>
      </p:sp>
      <p:sp>
        <p:nvSpPr>
          <p:cNvPr id="17" name="文本框 16"/>
          <p:cNvSpPr txBox="1"/>
          <p:nvPr/>
        </p:nvSpPr>
        <p:spPr>
          <a:xfrm>
            <a:off x="3042920" y="-8255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</a:t>
            </a:r>
            <a:endParaRPr lang="en-US" altLang="zh-CN"/>
          </a:p>
        </p:txBody>
      </p:sp>
      <p:sp>
        <p:nvSpPr>
          <p:cNvPr id="18" name="文本框 17"/>
          <p:cNvSpPr txBox="1"/>
          <p:nvPr/>
        </p:nvSpPr>
        <p:spPr>
          <a:xfrm>
            <a:off x="6104255" y="-8255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592185" y="1684655"/>
            <a:ext cx="354076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b="1" dirty="0">
                <a:sym typeface="+mn-ea"/>
              </a:rPr>
              <a:t>Supplementary Figure 5 </a:t>
            </a:r>
            <a:r>
              <a:rPr lang="en-US" altLang="zh-CN">
                <a:sym typeface="+mn-ea"/>
              </a:rPr>
              <a:t>Differential taxa in meconium generated by linear discriminant analysis (LDA) in all samples </a:t>
            </a:r>
            <a:r>
              <a:rPr lang="en-US" altLang="zh-CN" b="1">
                <a:sym typeface="+mn-ea"/>
              </a:rPr>
              <a:t>(A)</a:t>
            </a:r>
            <a:r>
              <a:rPr lang="en-US" altLang="zh-CN">
                <a:sym typeface="+mn-ea"/>
              </a:rPr>
              <a:t> and the GDM group</a:t>
            </a:r>
            <a:r>
              <a:rPr lang="en-US" altLang="zh-CN" b="1">
                <a:sym typeface="+mn-ea"/>
              </a:rPr>
              <a:t> (B)</a:t>
            </a:r>
            <a:r>
              <a:rPr lang="en-US" altLang="zh-CN">
                <a:sym typeface="+mn-ea"/>
              </a:rPr>
              <a:t> and the control group </a:t>
            </a:r>
            <a:r>
              <a:rPr lang="en-US" altLang="zh-CN" b="1">
                <a:sym typeface="+mn-ea"/>
              </a:rPr>
              <a:t>(C) </a:t>
            </a:r>
            <a:r>
              <a:rPr lang="en-US" altLang="zh-CN">
                <a:sym typeface="+mn-ea"/>
              </a:rPr>
              <a:t>according to GWG. Blue bars indicate excessive weight gain; yellow bars indicate appropriate weight gain; green bars indicate insufficient weight gain.</a:t>
            </a:r>
            <a:r>
              <a:rPr lang="en-US" altLang="zh-CN">
                <a:sym typeface="+mn-ea"/>
              </a:rPr>
              <a:t> LDA scores were calculated by LDA effect size using linear discriminant analysis.</a:t>
            </a:r>
            <a:endParaRPr kumimoji="1" lang="zh-CN" altLang="en-US" dirty="0"/>
          </a:p>
        </p:txBody>
      </p:sp>
      <p:pic>
        <p:nvPicPr>
          <p:cNvPr id="5" name="图片 4" descr="all lefse_biomarkers_less_strict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935" t="16190" r="9960"/>
          <a:stretch>
            <a:fillRect/>
          </a:stretch>
        </p:blipFill>
        <p:spPr>
          <a:xfrm>
            <a:off x="600710" y="0"/>
            <a:ext cx="4133850" cy="2949575"/>
          </a:xfrm>
          <a:prstGeom prst="rect">
            <a:avLst/>
          </a:prstGeom>
        </p:spPr>
      </p:pic>
      <p:pic>
        <p:nvPicPr>
          <p:cNvPr id="6" name="图片 5" descr="GDM lefse_biomarkers_less_strict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6044" t="13948" r="9935"/>
          <a:stretch>
            <a:fillRect/>
          </a:stretch>
        </p:blipFill>
        <p:spPr>
          <a:xfrm>
            <a:off x="758825" y="2949575"/>
            <a:ext cx="3975735" cy="3868420"/>
          </a:xfrm>
          <a:prstGeom prst="rect">
            <a:avLst/>
          </a:prstGeom>
        </p:spPr>
      </p:pic>
      <p:pic>
        <p:nvPicPr>
          <p:cNvPr id="7" name="图片 6" descr="lefse_biomarkers_less_strict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5173" t="7347"/>
          <a:stretch>
            <a:fillRect/>
          </a:stretch>
        </p:blipFill>
        <p:spPr>
          <a:xfrm>
            <a:off x="5120005" y="0"/>
            <a:ext cx="3424555" cy="681736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00025" y="81280"/>
            <a:ext cx="410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</a:t>
            </a:r>
            <a:endParaRPr lang="en-US" altLang="zh-CN"/>
          </a:p>
        </p:txBody>
      </p:sp>
      <p:sp>
        <p:nvSpPr>
          <p:cNvPr id="18" name="文本框 17"/>
          <p:cNvSpPr txBox="1"/>
          <p:nvPr/>
        </p:nvSpPr>
        <p:spPr>
          <a:xfrm>
            <a:off x="200025" y="2949575"/>
            <a:ext cx="4197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</a:t>
            </a:r>
            <a:endParaRPr lang="en-US" altLang="zh-CN"/>
          </a:p>
        </p:txBody>
      </p:sp>
      <p:sp>
        <p:nvSpPr>
          <p:cNvPr id="2" name="文本框 1"/>
          <p:cNvSpPr txBox="1"/>
          <p:nvPr/>
        </p:nvSpPr>
        <p:spPr>
          <a:xfrm>
            <a:off x="4947920" y="81280"/>
            <a:ext cx="5372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C</a:t>
            </a:r>
            <a:endParaRPr lang="en-US" altLang="zh-CN"/>
          </a:p>
        </p:txBody>
      </p:sp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5745" b="5188"/>
          <a:stretch>
            <a:fillRect/>
          </a:stretch>
        </p:blipFill>
        <p:spPr>
          <a:xfrm>
            <a:off x="2553335" y="1332865"/>
            <a:ext cx="2674620" cy="34188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270125" y="4965065"/>
            <a:ext cx="70967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b="1" dirty="0">
                <a:sym typeface="+mn-ea"/>
              </a:rPr>
              <a:t>Supplementary Figure 6</a:t>
            </a:r>
            <a:r>
              <a:rPr lang="en-US" altLang="zh-CN"/>
              <a:t> </a:t>
            </a:r>
            <a:r>
              <a:rPr kumimoji="1" lang="en-US" altLang="zh-CN" dirty="0">
                <a:sym typeface="+mn-ea"/>
              </a:rPr>
              <a:t>The </a:t>
            </a:r>
            <a:r>
              <a:rPr kumimoji="1" lang="en-US" altLang="zh-CN" dirty="0">
                <a:sym typeface="+mn-ea"/>
              </a:rPr>
              <a:t>Alpha diversity (Shannon index) </a:t>
            </a:r>
            <a:r>
              <a:rPr kumimoji="1" lang="en-US" altLang="zh-CN" dirty="0">
                <a:sym typeface="+mn-ea"/>
              </a:rPr>
              <a:t>of the neonatal gut microbiota in the GDM group </a:t>
            </a:r>
            <a:r>
              <a:rPr kumimoji="1" lang="zh-CN" altLang="en-US" b="1" dirty="0">
                <a:sym typeface="+mn-ea"/>
              </a:rPr>
              <a:t>(</a:t>
            </a:r>
            <a:r>
              <a:rPr kumimoji="1" lang="en-US" b="1" dirty="0">
                <a:sym typeface="+mn-ea"/>
              </a:rPr>
              <a:t>A</a:t>
            </a:r>
            <a:r>
              <a:rPr kumimoji="1" lang="zh-CN" altLang="en-US" b="1" dirty="0">
                <a:sym typeface="+mn-ea"/>
              </a:rPr>
              <a:t>)</a:t>
            </a:r>
            <a:r>
              <a:rPr kumimoji="1" lang="zh-CN" altLang="en-US" dirty="0">
                <a:sym typeface="+mn-ea"/>
              </a:rPr>
              <a:t> </a:t>
            </a:r>
            <a:r>
              <a:rPr kumimoji="1" lang="en-US" altLang="zh-CN" dirty="0">
                <a:sym typeface="+mn-ea"/>
              </a:rPr>
              <a:t>and the control group</a:t>
            </a:r>
            <a:r>
              <a:rPr kumimoji="1" lang="en-US" altLang="zh-CN" b="1" dirty="0">
                <a:sym typeface="+mn-ea"/>
              </a:rPr>
              <a:t> </a:t>
            </a:r>
            <a:r>
              <a:rPr kumimoji="1" lang="zh-CN" altLang="en-US" b="1" dirty="0">
                <a:sym typeface="+mn-ea"/>
              </a:rPr>
              <a:t>(</a:t>
            </a:r>
            <a:r>
              <a:rPr kumimoji="1" lang="en-US" b="1" dirty="0">
                <a:sym typeface="+mn-ea"/>
              </a:rPr>
              <a:t>B</a:t>
            </a:r>
            <a:r>
              <a:rPr kumimoji="1" lang="zh-CN" altLang="en-US" b="1" dirty="0">
                <a:sym typeface="+mn-ea"/>
              </a:rPr>
              <a:t>) </a:t>
            </a:r>
            <a:r>
              <a:rPr kumimoji="1" lang="en-US" altLang="zh-CN" dirty="0">
                <a:sym typeface="+mn-ea"/>
              </a:rPr>
              <a:t>according to </a:t>
            </a:r>
            <a:r>
              <a:rPr kumimoji="1" lang="en-US" altLang="zh-CN" dirty="0">
                <a:sym typeface="+mn-ea"/>
              </a:rPr>
              <a:t>the delivery mode. </a:t>
            </a:r>
            <a:r>
              <a:rPr lang="en-US" altLang="zh-CN">
                <a:sym typeface="+mn-ea"/>
              </a:rPr>
              <a:t>Blue bars indicate </a:t>
            </a:r>
            <a:r>
              <a:rPr kumimoji="1" lang="en-US" altLang="zh-CN" dirty="0">
                <a:sym typeface="+mn-ea"/>
              </a:rPr>
              <a:t>cesarean, green bars indicate vaginal delivery.</a:t>
            </a:r>
            <a:endParaRPr kumimoji="1" lang="en-US" altLang="zh-CN" dirty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5942" r="27749" b="4981"/>
          <a:stretch>
            <a:fillRect/>
          </a:stretch>
        </p:blipFill>
        <p:spPr>
          <a:xfrm>
            <a:off x="5833745" y="1289050"/>
            <a:ext cx="3351530" cy="346202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270760" y="1132840"/>
            <a:ext cx="4908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5643245" y="1132840"/>
            <a:ext cx="5283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</a:t>
            </a:r>
            <a:endParaRPr lang="en-US" altLang="zh-CN"/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498475" y="622935"/>
            <a:ext cx="5735320" cy="4836795"/>
            <a:chOff x="8071" y="2607"/>
            <a:chExt cx="8799" cy="72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rcRect r="61678" b="8586"/>
            <a:stretch>
              <a:fillRect/>
            </a:stretch>
          </p:blipFill>
          <p:spPr>
            <a:xfrm>
              <a:off x="8071" y="2607"/>
              <a:ext cx="3894" cy="6590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rcRect l="53012"/>
            <a:stretch>
              <a:fillRect/>
            </a:stretch>
          </p:blipFill>
          <p:spPr>
            <a:xfrm>
              <a:off x="12096" y="2607"/>
              <a:ext cx="4775" cy="7209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5840730" y="608330"/>
            <a:ext cx="5809615" cy="4836160"/>
            <a:chOff x="1165" y="1637"/>
            <a:chExt cx="9149" cy="761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rcRect l="13612" r="46996" b="8914"/>
            <a:stretch>
              <a:fillRect/>
            </a:stretch>
          </p:blipFill>
          <p:spPr>
            <a:xfrm>
              <a:off x="2425" y="1637"/>
              <a:ext cx="2813" cy="693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rcRect l="53135"/>
            <a:stretch>
              <a:fillRect/>
            </a:stretch>
          </p:blipFill>
          <p:spPr>
            <a:xfrm>
              <a:off x="5642" y="1637"/>
              <a:ext cx="4672" cy="7617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rcRect l="1" r="86327"/>
            <a:stretch>
              <a:fillRect/>
            </a:stretch>
          </p:blipFill>
          <p:spPr>
            <a:xfrm>
              <a:off x="1165" y="1637"/>
              <a:ext cx="1363" cy="7617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/>
        </p:nvSpPr>
        <p:spPr>
          <a:xfrm>
            <a:off x="334645" y="5601970"/>
            <a:ext cx="111823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b="1" dirty="0">
                <a:sym typeface="+mn-ea"/>
              </a:rPr>
              <a:t>Supplementary Figure 7</a:t>
            </a:r>
            <a:r>
              <a:rPr lang="en-US" altLang="zh-CN"/>
              <a:t> </a:t>
            </a:r>
            <a:r>
              <a:rPr lang="zh-CN" altLang="en-US">
                <a:sym typeface="+mn-ea"/>
              </a:rPr>
              <a:t>The major gut bacterial genus </a:t>
            </a:r>
            <a:r>
              <a:rPr lang="en-US" altLang="zh-CN">
                <a:sym typeface="+mn-ea"/>
              </a:rPr>
              <a:t>according to the delivery mode (vaginal delivery or cesarean)</a:t>
            </a:r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.</a:t>
            </a:r>
            <a:r>
              <a:rPr lang="zh-CN" altLang="en-US">
                <a:sym typeface="+mn-ea"/>
              </a:rPr>
              <a:t> Bacterial </a:t>
            </a:r>
            <a:r>
              <a:rPr lang="zh-CN" altLang="en-US">
                <a:sym typeface="+mn-ea"/>
              </a:rPr>
              <a:t>genus</a:t>
            </a:r>
            <a:r>
              <a:rPr lang="zh-CN" altLang="en-US">
                <a:sym typeface="+mn-ea"/>
              </a:rPr>
              <a:t> average levels </a:t>
            </a:r>
            <a:r>
              <a:rPr lang="en-US" altLang="zh-CN">
                <a:sym typeface="+mn-ea"/>
              </a:rPr>
              <a:t>in the GDM group </a:t>
            </a:r>
            <a:r>
              <a:rPr lang="zh-CN" altLang="en-US" b="1">
                <a:sym typeface="+mn-ea"/>
              </a:rPr>
              <a:t>(A)</a:t>
            </a:r>
            <a:r>
              <a:rPr lang="en-US" altLang="zh-CN" b="1">
                <a:sym typeface="+mn-ea"/>
              </a:rPr>
              <a:t> </a:t>
            </a:r>
            <a:r>
              <a:rPr lang="en-US" altLang="zh-CN">
                <a:sym typeface="+mn-ea"/>
              </a:rPr>
              <a:t>and</a:t>
            </a:r>
            <a:r>
              <a:rPr lang="en-US" altLang="zh-CN">
                <a:sym typeface="+mn-ea"/>
              </a:rPr>
              <a:t> the control group </a:t>
            </a:r>
            <a:r>
              <a:rPr lang="zh-CN" altLang="en-US" b="1">
                <a:sym typeface="+mn-ea"/>
              </a:rPr>
              <a:t>(</a:t>
            </a:r>
            <a:r>
              <a:rPr lang="en-US" altLang="zh-CN" b="1">
                <a:sym typeface="+mn-ea"/>
              </a:rPr>
              <a:t>B</a:t>
            </a:r>
            <a:r>
              <a:rPr lang="zh-CN" altLang="en-US" b="1">
                <a:sym typeface="+mn-ea"/>
              </a:rPr>
              <a:t>)</a:t>
            </a:r>
            <a:r>
              <a:rPr lang="en-US" altLang="zh-CN">
                <a:sym typeface="+mn-ea"/>
              </a:rPr>
              <a:t>.</a:t>
            </a:r>
            <a:endParaRPr kumimoji="1" lang="en-US" altLang="zh-CN" dirty="0"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121535" y="5135880"/>
            <a:ext cx="10287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cesarean</a:t>
            </a:r>
            <a:endParaRPr lang="en-US" altLang="zh-CN" sz="1400"/>
          </a:p>
        </p:txBody>
      </p:sp>
      <p:sp>
        <p:nvSpPr>
          <p:cNvPr id="15" name="文本框 14"/>
          <p:cNvSpPr txBox="1"/>
          <p:nvPr/>
        </p:nvSpPr>
        <p:spPr>
          <a:xfrm>
            <a:off x="1188720" y="5031105"/>
            <a:ext cx="1028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400"/>
              <a:t>vaginal delivery</a:t>
            </a:r>
            <a:endParaRPr lang="en-US" altLang="zh-CN" sz="1400"/>
          </a:p>
        </p:txBody>
      </p:sp>
      <p:sp>
        <p:nvSpPr>
          <p:cNvPr id="16" name="文本框 15"/>
          <p:cNvSpPr txBox="1"/>
          <p:nvPr/>
        </p:nvSpPr>
        <p:spPr>
          <a:xfrm>
            <a:off x="7536815" y="5073015"/>
            <a:ext cx="10287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cesarean</a:t>
            </a:r>
            <a:endParaRPr lang="en-US" altLang="zh-CN" sz="1400"/>
          </a:p>
        </p:txBody>
      </p:sp>
      <p:sp>
        <p:nvSpPr>
          <p:cNvPr id="17" name="文本框 16"/>
          <p:cNvSpPr txBox="1"/>
          <p:nvPr/>
        </p:nvSpPr>
        <p:spPr>
          <a:xfrm>
            <a:off x="6504305" y="4975225"/>
            <a:ext cx="1028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400"/>
              <a:t>vaginal delivery</a:t>
            </a:r>
            <a:endParaRPr lang="en-US" altLang="zh-CN" sz="1400"/>
          </a:p>
        </p:txBody>
      </p:sp>
      <p:sp>
        <p:nvSpPr>
          <p:cNvPr id="18" name="文本框 17"/>
          <p:cNvSpPr txBox="1"/>
          <p:nvPr/>
        </p:nvSpPr>
        <p:spPr>
          <a:xfrm>
            <a:off x="334645" y="622935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</a:t>
            </a:r>
            <a:endParaRPr lang="en-US" altLang="zh-CN"/>
          </a:p>
        </p:txBody>
      </p:sp>
      <p:sp>
        <p:nvSpPr>
          <p:cNvPr id="19" name="文本框 18"/>
          <p:cNvSpPr txBox="1"/>
          <p:nvPr/>
        </p:nvSpPr>
        <p:spPr>
          <a:xfrm>
            <a:off x="5673090" y="586740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efse_biomarkers_less_strict"/>
          <p:cNvPicPr>
            <a:picLocks noChangeAspect="1"/>
          </p:cNvPicPr>
          <p:nvPr/>
        </p:nvPicPr>
        <p:blipFill>
          <a:blip r:embed="rId1"/>
          <a:srcRect t="1306"/>
          <a:stretch>
            <a:fillRect/>
          </a:stretch>
        </p:blipFill>
        <p:spPr>
          <a:xfrm>
            <a:off x="2830830" y="15875"/>
            <a:ext cx="2037080" cy="68383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06465" y="2785110"/>
            <a:ext cx="433133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b="1" dirty="0"/>
              <a:t>Supplementary Figure 8</a:t>
            </a:r>
            <a:r>
              <a:rPr kumimoji="1" lang="en-US" altLang="zh-CN" dirty="0"/>
              <a:t> </a:t>
            </a:r>
            <a:r>
              <a:rPr lang="en-US" altLang="zh-CN">
                <a:sym typeface="+mn-ea"/>
              </a:rPr>
              <a:t>Differential taxa in meconium generated by linear discriminant analysis (LDA) in the  control group. Blue bars indicate </a:t>
            </a:r>
            <a:r>
              <a:rPr kumimoji="1" lang="en-US" altLang="zh-CN" dirty="0">
                <a:sym typeface="+mn-ea"/>
              </a:rPr>
              <a:t>cesarean</a:t>
            </a:r>
            <a:r>
              <a:rPr lang="en-US" altLang="zh-CN">
                <a:sym typeface="+mn-ea"/>
              </a:rPr>
              <a:t>; yellow bars indicate </a:t>
            </a:r>
            <a:r>
              <a:rPr kumimoji="1" lang="en-US" altLang="zh-CN" dirty="0">
                <a:sym typeface="+mn-ea"/>
              </a:rPr>
              <a:t>vaginal delivery</a:t>
            </a:r>
            <a:r>
              <a:rPr lang="en-US" altLang="zh-CN">
                <a:sym typeface="+mn-ea"/>
              </a:rPr>
              <a:t>.</a:t>
            </a:r>
            <a:r>
              <a:rPr lang="en-US" altLang="zh-CN">
                <a:sym typeface="+mn-ea"/>
              </a:rPr>
              <a:t> LDA scores were calculated by LDA effect size using linear discriminant analysis.</a:t>
            </a:r>
            <a:endParaRPr kumimoji="1" lang="zh-CN" altLang="en-US" dirty="0"/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GDM-gender lefse_biomarkers_less_strict"/>
          <p:cNvPicPr>
            <a:picLocks noChangeAspect="1"/>
          </p:cNvPicPr>
          <p:nvPr/>
        </p:nvPicPr>
        <p:blipFill>
          <a:blip r:embed="rId1"/>
          <a:srcRect l="32165" t="4491"/>
          <a:stretch>
            <a:fillRect/>
          </a:stretch>
        </p:blipFill>
        <p:spPr>
          <a:xfrm>
            <a:off x="1710690" y="15240"/>
            <a:ext cx="2013585" cy="6843395"/>
          </a:xfrm>
          <a:prstGeom prst="rect">
            <a:avLst/>
          </a:prstGeom>
        </p:spPr>
      </p:pic>
      <p:pic>
        <p:nvPicPr>
          <p:cNvPr id="3" name="图片 2" descr="con-gender lefse_biomarkers_less_strict"/>
          <p:cNvPicPr>
            <a:picLocks noChangeAspect="1"/>
          </p:cNvPicPr>
          <p:nvPr/>
        </p:nvPicPr>
        <p:blipFill>
          <a:blip r:embed="rId2"/>
          <a:srcRect l="34911" t="32208" r="9633"/>
          <a:stretch>
            <a:fillRect/>
          </a:stretch>
        </p:blipFill>
        <p:spPr>
          <a:xfrm>
            <a:off x="4105910" y="401320"/>
            <a:ext cx="2841625" cy="13646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001135" y="2065020"/>
            <a:ext cx="308483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sz="1600" b="1" dirty="0">
                <a:sym typeface="+mn-ea"/>
              </a:rPr>
              <a:t>Supplementary Figure 9</a:t>
            </a:r>
            <a:r>
              <a:rPr kumimoji="1" lang="en-US" altLang="zh-CN" sz="1600" dirty="0"/>
              <a:t> </a:t>
            </a:r>
            <a:r>
              <a:rPr lang="en-US" altLang="zh-CN" sz="1600">
                <a:sym typeface="+mn-ea"/>
              </a:rPr>
              <a:t>Differential taxa in meconium generated by linear discriminant analysis (LDA) in the GDM group </a:t>
            </a:r>
            <a:r>
              <a:rPr lang="en-US" altLang="zh-CN" sz="1600" b="1">
                <a:sym typeface="+mn-ea"/>
              </a:rPr>
              <a:t>(A)</a:t>
            </a:r>
            <a:r>
              <a:rPr lang="en-US" altLang="zh-CN" sz="1600">
                <a:sym typeface="+mn-ea"/>
              </a:rPr>
              <a:t> and the control group </a:t>
            </a:r>
            <a:r>
              <a:rPr lang="en-US" altLang="zh-CN" sz="1600" b="1">
                <a:sym typeface="+mn-ea"/>
              </a:rPr>
              <a:t>(B)</a:t>
            </a:r>
            <a:r>
              <a:rPr lang="en-US" altLang="zh-CN" sz="1600">
                <a:sym typeface="+mn-ea"/>
              </a:rPr>
              <a:t>. Blue bars indicate female newborns; yellow bars indicate male newborns. LDA scores were calculated by LDA effect size using linear discriminant analysis.</a:t>
            </a:r>
            <a:endParaRPr kumimoji="1" lang="zh-CN" altLang="en-US" sz="1600" dirty="0"/>
          </a:p>
        </p:txBody>
      </p:sp>
      <p:sp>
        <p:nvSpPr>
          <p:cNvPr id="17" name="文本框 16"/>
          <p:cNvSpPr txBox="1"/>
          <p:nvPr/>
        </p:nvSpPr>
        <p:spPr>
          <a:xfrm>
            <a:off x="1521460" y="33020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</a:t>
            </a:r>
            <a:endParaRPr lang="en-US" altLang="zh-CN"/>
          </a:p>
        </p:txBody>
      </p:sp>
      <p:sp>
        <p:nvSpPr>
          <p:cNvPr id="18" name="文本框 17"/>
          <p:cNvSpPr txBox="1"/>
          <p:nvPr/>
        </p:nvSpPr>
        <p:spPr>
          <a:xfrm>
            <a:off x="3951605" y="15240"/>
            <a:ext cx="854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UNIT_PLACING_PICTURE_USER_VIEWPORT" val="{&quot;height&quot;:7560,&quot;width&quot;:10080}"/>
</p:tagLst>
</file>

<file path=ppt/tags/tag68.xml><?xml version="1.0" encoding="utf-8"?>
<p:tagLst xmlns:p="http://schemas.openxmlformats.org/presentationml/2006/main">
  <p:tag name="KSO_WM_UNIT_PLACING_PICTURE_USER_VIEWPORT" val="{&quot;height&quot;:9576,&quot;width&quot;:10080}"/>
</p:tagLst>
</file>

<file path=ppt/tags/tag69.xml><?xml version="1.0" encoding="utf-8"?>
<p:tagLst xmlns:p="http://schemas.openxmlformats.org/presentationml/2006/main">
  <p:tag name="KSO_WM_UNIT_PLACING_PICTURE_USER_VIEWPORT" val="{&quot;height&quot;:15840,&quot;width&quot;:9856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UNIT_PLACING_PICTURE_USER_VIEWPORT" val="{&quot;height&quot;:6109.8598425196851,&quot;width&quot;:6109.8598425196851}"/>
</p:tagLst>
</file>

<file path=ppt/tags/tag7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7.xml><?xml version="1.0" encoding="utf-8"?>
<p:tagLst xmlns:p="http://schemas.openxmlformats.org/presentationml/2006/main">
  <p:tag name="COMMONDATA" val="eyJoZGlkIjoiZjY2NjVjODg0ZDljYThmNjQxNmIxMjk2YzA1Nzc1YjI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2883</Words>
  <Application>WPS 演示</Application>
  <PresentationFormat>宽屏</PresentationFormat>
  <Paragraphs>58</Paragraphs>
  <Slides>10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佳</cp:lastModifiedBy>
  <cp:revision>154</cp:revision>
  <dcterms:created xsi:type="dcterms:W3CDTF">2019-06-19T02:08:00Z</dcterms:created>
  <dcterms:modified xsi:type="dcterms:W3CDTF">2022-07-12T01:37:03Z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2052-11.1.0.11365</vt:lpwstr>
  </property>
  <property fmtid="{D5CDD505-2E9C-101B-9397-08002B2CF9AE}" pid="3" name="ICV">
    <vt:lpwstr>88F2A183BBF144259C4706B4FABBF2AB</vt:lpwstr>
  </property>
</Properties>
</file>