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FF9999"/>
    <a:srgbClr val="66FFFF"/>
    <a:srgbClr val="33CCFF"/>
    <a:srgbClr val="00FFCC"/>
    <a:srgbClr val="FFFF66"/>
    <a:srgbClr val="CCFF66"/>
    <a:srgbClr val="FFFF00"/>
    <a:srgbClr val="FF505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474" y="-105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AE386-6C79-4017-8CB8-1606DC48834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DB11A-7E0D-452D-AC88-96D3B85927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144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DB11A-7E0D-452D-AC88-96D3B859270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961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microsoft.com/office/2007/relationships/hdphoto" Target="../media/hdphoto1.wdp"/><Relationship Id="rId11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tiff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201740" y="457780"/>
            <a:ext cx="2807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Graphic abstract</a:t>
            </a:r>
            <a:endParaRPr lang="zh-CN" alt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43" name="组合 1042"/>
          <p:cNvGrpSpPr/>
          <p:nvPr/>
        </p:nvGrpSpPr>
        <p:grpSpPr>
          <a:xfrm>
            <a:off x="857284" y="1592248"/>
            <a:ext cx="5164004" cy="1620399"/>
            <a:chOff x="857284" y="1592248"/>
            <a:chExt cx="4670918" cy="1209685"/>
          </a:xfrm>
        </p:grpSpPr>
        <p:grpSp>
          <p:nvGrpSpPr>
            <p:cNvPr id="1042" name="组合 1041"/>
            <p:cNvGrpSpPr/>
            <p:nvPr/>
          </p:nvGrpSpPr>
          <p:grpSpPr>
            <a:xfrm>
              <a:off x="857284" y="1592248"/>
              <a:ext cx="4670918" cy="1209685"/>
              <a:chOff x="673366" y="1448232"/>
              <a:chExt cx="4670918" cy="1209685"/>
            </a:xfrm>
          </p:grpSpPr>
          <p:grpSp>
            <p:nvGrpSpPr>
              <p:cNvPr id="1040" name="组合 1039"/>
              <p:cNvGrpSpPr/>
              <p:nvPr/>
            </p:nvGrpSpPr>
            <p:grpSpPr>
              <a:xfrm>
                <a:off x="673366" y="1448232"/>
                <a:ext cx="4670918" cy="1209685"/>
                <a:chOff x="529350" y="2471287"/>
                <a:chExt cx="4670918" cy="1209685"/>
              </a:xfrm>
            </p:grpSpPr>
            <p:pic>
              <p:nvPicPr>
                <p:cNvPr id="1039" name="图片 1038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01" t="6385" r="1701" b="60177"/>
                <a:stretch/>
              </p:blipFill>
              <p:spPr>
                <a:xfrm>
                  <a:off x="4200252" y="2730173"/>
                  <a:ext cx="1000016" cy="564256"/>
                </a:xfrm>
                <a:prstGeom prst="rect">
                  <a:avLst/>
                </a:prstGeom>
              </p:spPr>
            </p:pic>
            <p:grpSp>
              <p:nvGrpSpPr>
                <p:cNvPr id="1038" name="组合 1037"/>
                <p:cNvGrpSpPr/>
                <p:nvPr/>
              </p:nvGrpSpPr>
              <p:grpSpPr>
                <a:xfrm>
                  <a:off x="529350" y="2471287"/>
                  <a:ext cx="3762781" cy="1209685"/>
                  <a:chOff x="529350" y="2471287"/>
                  <a:chExt cx="3762781" cy="1209685"/>
                </a:xfrm>
              </p:grpSpPr>
              <p:pic>
                <p:nvPicPr>
                  <p:cNvPr id="2" name="图片 1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duotone>
                      <a:prstClr val="black"/>
                      <a:srgbClr val="99FFCC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6">
                            <a14:imgEffect>
                              <a14:backgroundRemoval t="0" b="100000" l="0" r="1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08539" y="2519671"/>
                    <a:ext cx="292327" cy="900000"/>
                  </a:xfrm>
                  <a:prstGeom prst="rect">
                    <a:avLst/>
                  </a:prstGeom>
                </p:spPr>
              </p:pic>
              <p:pic>
                <p:nvPicPr>
                  <p:cNvPr id="39" name="图片 38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duotone>
                      <a:prstClr val="black"/>
                      <a:srgbClr val="FF9999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6">
                            <a14:imgEffect>
                              <a14:backgroundRemoval t="0" b="100000" l="0" r="1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44552" y="2521357"/>
                    <a:ext cx="292327" cy="900000"/>
                  </a:xfrm>
                  <a:prstGeom prst="rect">
                    <a:avLst/>
                  </a:prstGeom>
                </p:spPr>
              </p:pic>
              <p:pic>
                <p:nvPicPr>
                  <p:cNvPr id="40" name="Picture 15" descr="http://p0.so.qhmsg.com/t01cd897a5863a02491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3786" t="4167" r="27362" b="6166"/>
                  <a:stretch/>
                </p:blipFill>
                <p:spPr bwMode="auto">
                  <a:xfrm>
                    <a:off x="1493500" y="2795260"/>
                    <a:ext cx="303180" cy="50155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42" name="TextBox 8"/>
                  <p:cNvSpPr txBox="1"/>
                  <p:nvPr/>
                </p:nvSpPr>
                <p:spPr>
                  <a:xfrm>
                    <a:off x="2766947" y="2613474"/>
                    <a:ext cx="608583" cy="16083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800" dirty="0">
                        <a:latin typeface="Times New Roman" pitchFamily="18" charset="0"/>
                        <a:cs typeface="Times New Roman" pitchFamily="18" charset="0"/>
                      </a:rPr>
                      <a:t>LC-MS/MS</a:t>
                    </a:r>
                    <a:endParaRPr lang="zh-CN" alt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3" name="图片 2"/>
                  <p:cNvPicPr>
                    <a:picLocks noChangeAspect="1"/>
                  </p:cNvPicPr>
                  <p:nvPr/>
                </p:nvPicPr>
                <p:blipFill rotWithShape="1"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1505" t="27320" r="23179" b="22280"/>
                  <a:stretch/>
                </p:blipFill>
                <p:spPr>
                  <a:xfrm>
                    <a:off x="2462812" y="2634106"/>
                    <a:ext cx="355779" cy="238220"/>
                  </a:xfrm>
                  <a:prstGeom prst="rect">
                    <a:avLst/>
                  </a:prstGeom>
                </p:spPr>
              </p:pic>
              <p:pic>
                <p:nvPicPr>
                  <p:cNvPr id="44" name="图片 27647" descr="图片包含 杯子, 餐桌, 下一个, 室内&#10;&#10;已生成极高可信度的说明">
                    <a:extLst>
                      <a:ext uri="{FF2B5EF4-FFF2-40B4-BE49-F238E27FC236}">
                        <a16:creationId xmlns:a16="http://schemas.microsoft.com/office/drawing/2014/main" xmlns="" id="{2BE888B6-3D6A-489F-A395-E41B1BB5B9F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44454" y="2499101"/>
                    <a:ext cx="191278" cy="4176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cxnSp>
                <p:nvCxnSpPr>
                  <p:cNvPr id="46" name="直接箭头连接符 45"/>
                  <p:cNvCxnSpPr>
                    <a:cxnSpLocks/>
                  </p:cNvCxnSpPr>
                  <p:nvPr/>
                </p:nvCxnSpPr>
                <p:spPr>
                  <a:xfrm>
                    <a:off x="1284099" y="3052791"/>
                    <a:ext cx="236543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直接箭头连接符 49"/>
                  <p:cNvCxnSpPr>
                    <a:cxnSpLocks/>
                  </p:cNvCxnSpPr>
                  <p:nvPr/>
                </p:nvCxnSpPr>
                <p:spPr>
                  <a:xfrm flipV="1">
                    <a:off x="1817217" y="2792760"/>
                    <a:ext cx="183388" cy="154344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直接箭头连接符 55"/>
                  <p:cNvCxnSpPr>
                    <a:cxnSpLocks/>
                  </p:cNvCxnSpPr>
                  <p:nvPr/>
                </p:nvCxnSpPr>
                <p:spPr>
                  <a:xfrm>
                    <a:off x="2277656" y="2739322"/>
                    <a:ext cx="143232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直接箭头连接符 56"/>
                  <p:cNvCxnSpPr>
                    <a:cxnSpLocks/>
                  </p:cNvCxnSpPr>
                  <p:nvPr/>
                </p:nvCxnSpPr>
                <p:spPr>
                  <a:xfrm flipV="1">
                    <a:off x="2865972" y="2748923"/>
                    <a:ext cx="426189" cy="1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直接箭头连接符 57"/>
                  <p:cNvCxnSpPr>
                    <a:cxnSpLocks/>
                  </p:cNvCxnSpPr>
                  <p:nvPr/>
                </p:nvCxnSpPr>
                <p:spPr>
                  <a:xfrm>
                    <a:off x="1807988" y="3233875"/>
                    <a:ext cx="183388" cy="154344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直接箭头连接符 65"/>
                  <p:cNvCxnSpPr>
                    <a:cxnSpLocks/>
                  </p:cNvCxnSpPr>
                  <p:nvPr/>
                </p:nvCxnSpPr>
                <p:spPr>
                  <a:xfrm>
                    <a:off x="2433721" y="3388219"/>
                    <a:ext cx="458704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7" name="TextBox 8"/>
                  <p:cNvSpPr txBox="1"/>
                  <p:nvPr/>
                </p:nvSpPr>
                <p:spPr>
                  <a:xfrm>
                    <a:off x="529350" y="3405253"/>
                    <a:ext cx="515023" cy="275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900" dirty="0">
                        <a:latin typeface="Times New Roman" pitchFamily="18" charset="0"/>
                        <a:cs typeface="Times New Roman" pitchFamily="18" charset="0"/>
                      </a:rPr>
                      <a:t>CRC </a:t>
                    </a:r>
                  </a:p>
                  <a:p>
                    <a:pPr algn="ctr"/>
                    <a:r>
                      <a:rPr lang="en-US" altLang="zh-CN" sz="900" dirty="0">
                        <a:latin typeface="Times New Roman" pitchFamily="18" charset="0"/>
                        <a:cs typeface="Times New Roman" pitchFamily="18" charset="0"/>
                      </a:rPr>
                      <a:t>patients</a:t>
                    </a:r>
                    <a:endParaRPr lang="zh-CN" altLang="en-US" sz="9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8" name="TextBox 8"/>
                  <p:cNvSpPr txBox="1"/>
                  <p:nvPr/>
                </p:nvSpPr>
                <p:spPr>
                  <a:xfrm>
                    <a:off x="910251" y="3405253"/>
                    <a:ext cx="524226" cy="2757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900" dirty="0" smtClean="0">
                        <a:latin typeface="Times New Roman" pitchFamily="18" charset="0"/>
                        <a:cs typeface="Times New Roman" pitchFamily="18" charset="0"/>
                      </a:rPr>
                      <a:t>Healthy</a:t>
                    </a:r>
                    <a:endParaRPr lang="en-US" altLang="zh-CN" sz="900" dirty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 algn="ctr"/>
                    <a:r>
                      <a:rPr lang="en-US" altLang="zh-CN" sz="900" dirty="0">
                        <a:latin typeface="Times New Roman" pitchFamily="18" charset="0"/>
                        <a:cs typeface="Times New Roman" pitchFamily="18" charset="0"/>
                      </a:rPr>
                      <a:t>subjects</a:t>
                    </a:r>
                    <a:endParaRPr lang="zh-CN" altLang="en-US" sz="9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9" name="TextBox 8"/>
                  <p:cNvSpPr txBox="1"/>
                  <p:nvPr/>
                </p:nvSpPr>
                <p:spPr>
                  <a:xfrm>
                    <a:off x="1180319" y="3265061"/>
                    <a:ext cx="822788" cy="17232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900" dirty="0">
                        <a:latin typeface="Times New Roman" pitchFamily="18" charset="0"/>
                        <a:cs typeface="Times New Roman" pitchFamily="18" charset="0"/>
                      </a:rPr>
                      <a:t>Gut </a:t>
                    </a:r>
                    <a:r>
                      <a:rPr lang="en-US" altLang="zh-CN" sz="900" dirty="0" err="1">
                        <a:latin typeface="Times New Roman" pitchFamily="18" charset="0"/>
                        <a:cs typeface="Times New Roman" pitchFamily="18" charset="0"/>
                      </a:rPr>
                      <a:t>microbiota</a:t>
                    </a:r>
                    <a:endParaRPr lang="zh-CN" altLang="en-US" sz="9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71" name="Picture 8"/>
                  <p:cNvPicPr>
                    <a:picLocks noChangeAspect="1" noChangeArrowheads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264043" y="3104669"/>
                    <a:ext cx="871003" cy="56709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72" name="TextBox 8"/>
                  <p:cNvSpPr txBox="1"/>
                  <p:nvPr/>
                </p:nvSpPr>
                <p:spPr>
                  <a:xfrm>
                    <a:off x="2238212" y="3243266"/>
                    <a:ext cx="743621" cy="17232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Ion S5</a:t>
                    </a:r>
                    <a:r>
                      <a:rPr lang="en-US" altLang="zh-CN" sz="900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TM</a:t>
                    </a:r>
                    <a:r>
                      <a:rPr lang="en-US" altLang="zh-C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XL</a:t>
                    </a:r>
                    <a:endParaRPr lang="zh-CN" altLang="en-US" sz="9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73" name="直接箭头连接符 72"/>
                  <p:cNvCxnSpPr>
                    <a:cxnSpLocks/>
                  </p:cNvCxnSpPr>
                  <p:nvPr/>
                </p:nvCxnSpPr>
                <p:spPr>
                  <a:xfrm>
                    <a:off x="2950219" y="3392323"/>
                    <a:ext cx="294863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5" name="TextBox 8"/>
                  <p:cNvSpPr txBox="1"/>
                  <p:nvPr/>
                </p:nvSpPr>
                <p:spPr>
                  <a:xfrm>
                    <a:off x="2753918" y="3246737"/>
                    <a:ext cx="636460" cy="17232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QIIME2</a:t>
                    </a:r>
                    <a:endParaRPr lang="zh-CN" altLang="en-US" sz="9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76" name="直接箭头连接符 75"/>
                  <p:cNvCxnSpPr>
                    <a:cxnSpLocks/>
                  </p:cNvCxnSpPr>
                  <p:nvPr/>
                </p:nvCxnSpPr>
                <p:spPr>
                  <a:xfrm>
                    <a:off x="2044169" y="3388219"/>
                    <a:ext cx="348275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7" name="TextBox 8"/>
                  <p:cNvSpPr txBox="1"/>
                  <p:nvPr/>
                </p:nvSpPr>
                <p:spPr>
                  <a:xfrm>
                    <a:off x="1736940" y="3147919"/>
                    <a:ext cx="464374" cy="17232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DNA</a:t>
                    </a:r>
                    <a:endParaRPr lang="zh-CN" altLang="en-US" sz="9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8" name="TextBox 8"/>
                  <p:cNvSpPr txBox="1"/>
                  <p:nvPr/>
                </p:nvSpPr>
                <p:spPr>
                  <a:xfrm>
                    <a:off x="1954320" y="3245551"/>
                    <a:ext cx="464374" cy="17232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PCR</a:t>
                    </a:r>
                    <a:endParaRPr lang="zh-CN" altLang="en-US" sz="9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graphicFrame>
                <p:nvGraphicFramePr>
                  <p:cNvPr id="1030" name="对象 1029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653846758"/>
                      </p:ext>
                    </p:extLst>
                  </p:nvPr>
                </p:nvGraphicFramePr>
                <p:xfrm>
                  <a:off x="3291694" y="2471287"/>
                  <a:ext cx="903450" cy="58150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056" name="Prism 7" r:id="rId11" imgW="5611995" imgH="3137662" progId="Prism7.Document">
                          <p:embed/>
                        </p:oleObj>
                      </mc:Choice>
                      <mc:Fallback>
                        <p:oleObj name="Prism 7" r:id="rId11" imgW="5611995" imgH="3137662" progId="Prism7.Document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12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291694" y="2471287"/>
                                <a:ext cx="903450" cy="58150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cxnSp>
                <p:nvCxnSpPr>
                  <p:cNvPr id="89" name="直接箭头连接符 88"/>
                  <p:cNvCxnSpPr>
                    <a:cxnSpLocks/>
                  </p:cNvCxnSpPr>
                  <p:nvPr/>
                </p:nvCxnSpPr>
                <p:spPr>
                  <a:xfrm flipV="1">
                    <a:off x="4108743" y="3178031"/>
                    <a:ext cx="183388" cy="154344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40" name="直接箭头连接符 139"/>
              <p:cNvCxnSpPr>
                <a:cxnSpLocks/>
              </p:cNvCxnSpPr>
              <p:nvPr/>
            </p:nvCxnSpPr>
            <p:spPr>
              <a:xfrm>
                <a:off x="4188075" y="1738411"/>
                <a:ext cx="183388" cy="15434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2" name="TextBox 8"/>
            <p:cNvSpPr txBox="1"/>
            <p:nvPr/>
          </p:nvSpPr>
          <p:spPr>
            <a:xfrm>
              <a:off x="2136944" y="1985950"/>
              <a:ext cx="885609" cy="17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 err="1">
                  <a:latin typeface="Times New Roman" pitchFamily="18" charset="0"/>
                  <a:cs typeface="Times New Roman" pitchFamily="18" charset="0"/>
                </a:rPr>
                <a:t>Ginsenoside</a:t>
              </a:r>
              <a:r>
                <a:rPr lang="en-US" altLang="zh-CN" sz="900" dirty="0">
                  <a:latin typeface="Times New Roman" pitchFamily="18" charset="0"/>
                  <a:cs typeface="Times New Roman" pitchFamily="18" charset="0"/>
                </a:rPr>
                <a:t> CK</a:t>
              </a:r>
              <a:endParaRPr lang="zh-CN" altLang="en-US" sz="9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5" name="TextBox 8"/>
          <p:cNvSpPr txBox="1"/>
          <p:nvPr/>
        </p:nvSpPr>
        <p:spPr>
          <a:xfrm>
            <a:off x="2423545" y="2836138"/>
            <a:ext cx="14620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16S </a:t>
            </a:r>
            <a:r>
              <a:rPr lang="en-US" altLang="zh-CN" sz="900" dirty="0" err="1" smtClean="0">
                <a:latin typeface="Times New Roman" pitchFamily="18" charset="0"/>
                <a:cs typeface="Times New Roman" pitchFamily="18" charset="0"/>
              </a:rPr>
              <a:t>rRNA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gene sequencing</a:t>
            </a:r>
            <a:endParaRPr lang="zh-CN" altLang="en-US" sz="9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58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21</Words>
  <Application>Microsoft Office PowerPoint</Application>
  <PresentationFormat>A4 纸张(210x297 毫米)</PresentationFormat>
  <Paragraphs>14</Paragraphs>
  <Slides>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Times New Roman</vt:lpstr>
      <vt:lpstr>Office 主题</vt:lpstr>
      <vt:lpstr>Prism 7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</dc:creator>
  <cp:lastModifiedBy>Admini</cp:lastModifiedBy>
  <cp:revision>23</cp:revision>
  <dcterms:created xsi:type="dcterms:W3CDTF">2018-12-14T08:52:29Z</dcterms:created>
  <dcterms:modified xsi:type="dcterms:W3CDTF">2020-12-23T08:35:08Z</dcterms:modified>
</cp:coreProperties>
</file>