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68" r:id="rId3"/>
    <p:sldId id="256" r:id="rId4"/>
    <p:sldId id="290" r:id="rId5"/>
    <p:sldId id="302" r:id="rId6"/>
  </p:sldIdLst>
  <p:sldSz cx="9144000" cy="6858000" type="screen4x3"/>
  <p:notesSz cx="6858000" cy="9144000"/>
  <p:custDataLst>
    <p:tags r:id="rId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8">
          <p15:clr>
            <a:srgbClr val="A4A3A4"/>
          </p15:clr>
        </p15:guide>
        <p15:guide id="2" pos="297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Zhou" initials="MZ" lastIdx="6" clrIdx="0"/>
  <p:cmAuthor id="2" name="Juan Zhu" initials="JZ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59" d="100"/>
          <a:sy n="159" d="100"/>
        </p:scale>
        <p:origin x="4440" y="132"/>
      </p:cViewPr>
      <p:guideLst>
        <p:guide orient="horz" pos="2058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ixue Zhou" userId="3dc3ab9b-1a2c-4f9a-8a77-dece756a8974" providerId="ADAL" clId="{9C74839B-29A4-40CF-A4AA-C44146B8AAA7}"/>
    <pc:docChg chg="delSld">
      <pc:chgData name="Meixue Zhou" userId="3dc3ab9b-1a2c-4f9a-8a77-dece756a8974" providerId="ADAL" clId="{9C74839B-29A4-40CF-A4AA-C44146B8AAA7}" dt="2022-07-02T06:50:39.771" v="0" actId="47"/>
      <pc:docMkLst>
        <pc:docMk/>
      </pc:docMkLst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69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70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71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72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76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84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85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87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88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89"/>
        </pc:sldMkLst>
      </pc:sldChg>
      <pc:sldChg chg="del">
        <pc:chgData name="Meixue Zhou" userId="3dc3ab9b-1a2c-4f9a-8a77-dece756a8974" providerId="ADAL" clId="{9C74839B-29A4-40CF-A4AA-C44146B8AAA7}" dt="2022-07-02T06:50:39.771" v="0" actId="47"/>
        <pc:sldMkLst>
          <pc:docMk/>
          <pc:sldMk cId="0" sldId="29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26032;&#24314;%20XLSX%20&#24037;&#20316;&#34920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D9-45DF-B741-61A061FB87CC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ED9-45DF-B741-61A061FB87C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D9-45DF-B741-61A061FB87CC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ED9-45DF-B741-61A061FB87CC}"/>
              </c:ext>
            </c:extLst>
          </c:dPt>
          <c:dPt>
            <c:idx val="6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D9-45DF-B741-61A061FB87CC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ED9-45DF-B741-61A061FB87CC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D9-45DF-B741-61A061FB87CC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ED9-45DF-B741-61A061FB87CC}"/>
              </c:ext>
            </c:extLst>
          </c:dPt>
          <c:dLbls>
            <c:numFmt formatCode="#,##0.00_);[Red]\(#,##0.00\)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.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Sheet1!$N$12:$N$22</c:f>
                <c:numCache>
                  <c:formatCode>General</c:formatCode>
                  <c:ptCount val="11"/>
                  <c:pt idx="0">
                    <c:v>7.1919999999999996E-3</c:v>
                  </c:pt>
                  <c:pt idx="1">
                    <c:v>1.0125E-2</c:v>
                  </c:pt>
                  <c:pt idx="3">
                    <c:v>6.2490000000000002E-3</c:v>
                  </c:pt>
                  <c:pt idx="4">
                    <c:v>5.1110000000000001E-3</c:v>
                  </c:pt>
                  <c:pt idx="6">
                    <c:v>1.8114849999999998E-2</c:v>
                  </c:pt>
                  <c:pt idx="7">
                    <c:v>1.3679999999999999E-2</c:v>
                  </c:pt>
                  <c:pt idx="9">
                    <c:v>3.1484999999999999E-2</c:v>
                  </c:pt>
                  <c:pt idx="10">
                    <c:v>3.968E-2</c:v>
                  </c:pt>
                </c:numCache>
              </c:numRef>
            </c:plus>
            <c:minus>
              <c:numRef>
                <c:f>Sheet1!$N$12:$N$22</c:f>
                <c:numCache>
                  <c:formatCode>General</c:formatCode>
                  <c:ptCount val="11"/>
                  <c:pt idx="0">
                    <c:v>7.1919999999999996E-3</c:v>
                  </c:pt>
                  <c:pt idx="1">
                    <c:v>1.0125E-2</c:v>
                  </c:pt>
                  <c:pt idx="3">
                    <c:v>6.2490000000000002E-3</c:v>
                  </c:pt>
                  <c:pt idx="4">
                    <c:v>5.1110000000000001E-3</c:v>
                  </c:pt>
                  <c:pt idx="6">
                    <c:v>1.8114849999999998E-2</c:v>
                  </c:pt>
                  <c:pt idx="7">
                    <c:v>1.3679999999999999E-2</c:v>
                  </c:pt>
                  <c:pt idx="9">
                    <c:v>3.1484999999999999E-2</c:v>
                  </c:pt>
                  <c:pt idx="10">
                    <c:v>3.968E-2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Sheet1!$L$12:$L$22</c:f>
              <c:strCache>
                <c:ptCount val="11"/>
                <c:pt idx="0">
                  <c:v>F-24ck</c:v>
                </c:pt>
                <c:pt idx="1">
                  <c:v>T-24ck</c:v>
                </c:pt>
                <c:pt idx="3">
                  <c:v>F-24h</c:v>
                </c:pt>
                <c:pt idx="4">
                  <c:v>T-24h</c:v>
                </c:pt>
                <c:pt idx="6">
                  <c:v>F-48ck</c:v>
                </c:pt>
                <c:pt idx="7">
                  <c:v>T-48ck</c:v>
                </c:pt>
                <c:pt idx="9">
                  <c:v>F-48h</c:v>
                </c:pt>
                <c:pt idx="10">
                  <c:v>T-48h</c:v>
                </c:pt>
              </c:strCache>
            </c:strRef>
          </c:cat>
          <c:val>
            <c:numRef>
              <c:f>Sheet1!$M$12:$M$22</c:f>
              <c:numCache>
                <c:formatCode>General</c:formatCode>
                <c:ptCount val="11"/>
                <c:pt idx="0">
                  <c:v>7.1919999999999998E-2</c:v>
                </c:pt>
                <c:pt idx="1">
                  <c:v>7.1249999999999994E-2</c:v>
                </c:pt>
                <c:pt idx="3">
                  <c:v>6.2489999999999997E-2</c:v>
                </c:pt>
                <c:pt idx="4">
                  <c:v>5.1110000000000003E-2</c:v>
                </c:pt>
                <c:pt idx="6">
                  <c:v>8.1148499999999998E-2</c:v>
                </c:pt>
                <c:pt idx="7">
                  <c:v>5.6800000000000003E-2</c:v>
                </c:pt>
                <c:pt idx="9">
                  <c:v>0.11484999999999999</c:v>
                </c:pt>
                <c:pt idx="10">
                  <c:v>9.6799999999999997E-2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ED9-45DF-B741-61A061FB87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-27"/>
        <c:axId val="750286111"/>
        <c:axId val="208260858"/>
      </c:barChart>
      <c:catAx>
        <c:axId val="750286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pPr>
            <a:endParaRPr lang="en-US"/>
          </a:p>
        </c:txPr>
        <c:crossAx val="208260858"/>
        <c:crosses val="autoZero"/>
        <c:auto val="1"/>
        <c:lblAlgn val="ctr"/>
        <c:lblOffset val="100"/>
        <c:noMultiLvlLbl val="0"/>
      </c:catAx>
      <c:valAx>
        <c:axId val="208260858"/>
        <c:scaling>
          <c:orientation val="minMax"/>
          <c:max val="0.2"/>
        </c:scaling>
        <c:delete val="0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zh-CN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sz="1200" i="1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Hvp10 </a:t>
                </a:r>
                <a:r>
                  <a:rPr sz="120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expression leve</a:t>
                </a:r>
                <a:r>
                  <a:rPr lang="en-US" altLang="zh-CN" sz="120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0" vertOverflow="ellipsis" vert="horz" wrap="square" anchor="ctr" anchorCtr="1"/>
            <a:lstStyle/>
            <a:p>
              <a:pPr defTabSz="914400">
                <a:defRPr lang="zh-CN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pPr>
            <a:endParaRPr lang="en-US"/>
          </a:p>
        </c:txPr>
        <c:crossAx val="750286111"/>
        <c:crosses val="autoZero"/>
        <c:crossBetween val="between"/>
        <c:majorUnit val="0.0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宋体" panose="02010600030101010101" pitchFamily="2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宋体" panose="02010600030101010101" pitchFamily="2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内容占位符 1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87133" y="980440"/>
            <a:ext cx="7158037" cy="4525963"/>
          </a:xfrm>
        </p:spPr>
      </p:pic>
      <p:sp>
        <p:nvSpPr>
          <p:cNvPr id="2" name="文本框 1"/>
          <p:cNvSpPr txBox="1"/>
          <p:nvPr/>
        </p:nvSpPr>
        <p:spPr>
          <a:xfrm>
            <a:off x="1475740" y="908685"/>
            <a:ext cx="69773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 1H                    2H                  3H                   4H                  5H                   6H                   7H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5733415"/>
            <a:ext cx="975233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000">
                <a:cs typeface="Arial" panose="020B0604020202020204" pitchFamily="34" charset="0"/>
              </a:rPr>
              <a:t>Fig. S1.</a:t>
            </a:r>
            <a:r>
              <a:rPr lang="en-US" altLang="zh-CN" sz="1000">
                <a:cs typeface="Arial" panose="020B0604020202020204" pitchFamily="34" charset="0"/>
              </a:rPr>
              <a:t> Genotypes of the two DH lines used for </a:t>
            </a:r>
            <a:r>
              <a:rPr lang="en-US" altLang="zh-CN" sz="1000" i="1">
                <a:cs typeface="Arial" panose="020B0604020202020204" pitchFamily="34" charset="0"/>
              </a:rPr>
              <a:t>qS7.1</a:t>
            </a:r>
            <a:r>
              <a:rPr lang="en-US" altLang="zh-CN" sz="1000">
                <a:cs typeface="Arial" panose="020B0604020202020204" pitchFamily="34" charset="0"/>
              </a:rPr>
              <a:t> fine mapping</a:t>
            </a:r>
          </a:p>
          <a:p>
            <a:pPr algn="ctr"/>
            <a:r>
              <a:rPr lang="en-US" altLang="zh-CN" sz="1000">
                <a:cs typeface="Arial" panose="020B0604020202020204" pitchFamily="34" charset="0"/>
              </a:rPr>
              <a:t> Left: salinity sensitive DH line (DH158) with salinity damage score 5.08; Right: salinity tolerance line(DH95) with salinity damage score 1.94;</a:t>
            </a:r>
          </a:p>
          <a:p>
            <a:pPr algn="ctr"/>
            <a:r>
              <a:rPr lang="en-US" altLang="zh-CN" sz="1000">
                <a:cs typeface="Arial" panose="020B0604020202020204" pitchFamily="34" charset="0"/>
                <a:sym typeface="+mn-ea"/>
              </a:rPr>
              <a:t>Yellow: allele from Franklin, Red, allele from Tam407227.</a:t>
            </a:r>
            <a:endParaRPr lang="en-US" altLang="zh-CN" sz="1000"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59840" y="3933190"/>
            <a:ext cx="113220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DH158   DH95   </a:t>
            </a:r>
            <a:r>
              <a:rPr lang="en-US" altLang="zh-CN" sz="800"/>
              <a:t> 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88125" y="5064125"/>
            <a:ext cx="504000" cy="1440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588125" y="5265420"/>
            <a:ext cx="504000" cy="14400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zh-CN" altLang="en-US">
              <a:highlight>
                <a:srgbClr val="FF00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019925" y="5020310"/>
            <a:ext cx="144970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Franklin type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019925" y="5215255"/>
            <a:ext cx="144970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Tam407227 type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标题 3073"/>
          <p:cNvSpPr>
            <a:spLocks noGrp="1"/>
          </p:cNvSpPr>
          <p:nvPr>
            <p:ph type="ctrTitle"/>
          </p:nvPr>
        </p:nvSpPr>
        <p:spPr>
          <a:xfrm>
            <a:off x="3420110" y="980440"/>
            <a:ext cx="1822450" cy="307975"/>
          </a:xfrm>
        </p:spPr>
        <p:txBody>
          <a:bodyPr vert="horz" wrap="square" lIns="91440" tIns="45720" rIns="91440" bIns="45720" anchor="ctr" anchorCtr="0"/>
          <a:lstStyle/>
          <a:p>
            <a:pPr eaLnBrk="1" hangingPunct="1">
              <a:buClrTx/>
              <a:buSzTx/>
              <a:buFontTx/>
            </a:pPr>
            <a:r>
              <a:rPr lang="en-US" altLang="zh-CN" sz="1200" kern="1200" dirty="0">
                <a:latin typeface="+mj-lt"/>
                <a:ea typeface="宋体" panose="02010600030101010101" pitchFamily="2" charset="-122"/>
                <a:cs typeface="+mj-cs"/>
              </a:rPr>
              <a:t>Tam407227 </a:t>
            </a:r>
            <a:r>
              <a:rPr lang="en-US" altLang="zh-CN" sz="1200" b="1" kern="1200" dirty="0">
                <a:latin typeface="+mj-lt"/>
                <a:ea typeface="宋体" panose="02010600030101010101" pitchFamily="2" charset="-122"/>
                <a:cs typeface="+mj-cs"/>
              </a:rPr>
              <a:t>×</a:t>
            </a:r>
            <a:r>
              <a:rPr lang="en-US" altLang="zh-CN" sz="1200" kern="1200" dirty="0">
                <a:latin typeface="+mj-lt"/>
                <a:ea typeface="宋体" panose="02010600030101010101" pitchFamily="2" charset="-122"/>
                <a:cs typeface="+mj-cs"/>
              </a:rPr>
              <a:t>  Franklin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4428173" y="1196340"/>
            <a:ext cx="3175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1" name="标题 3073"/>
          <p:cNvSpPr>
            <a:spLocks noGrp="1"/>
          </p:cNvSpPr>
          <p:nvPr/>
        </p:nvSpPr>
        <p:spPr>
          <a:xfrm>
            <a:off x="3791585" y="1483678"/>
            <a:ext cx="1276350" cy="3079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DH population</a:t>
            </a:r>
          </a:p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163 lines</a:t>
            </a: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4431348" y="1839278"/>
            <a:ext cx="1588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3" name="文本框 9"/>
          <p:cNvSpPr txBox="1"/>
          <p:nvPr/>
        </p:nvSpPr>
        <p:spPr>
          <a:xfrm>
            <a:off x="4428173" y="1809115"/>
            <a:ext cx="1192212" cy="336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salinity damage score</a:t>
            </a:r>
          </a:p>
          <a:p>
            <a:pPr algn="ctr"/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 Na</a:t>
            </a:r>
            <a:r>
              <a:rPr lang="en-US" altLang="zh-CN" sz="800" baseline="30000" dirty="0">
                <a:latin typeface="Arial" panose="020B0604020202020204" pitchFamily="34" charset="0"/>
                <a:ea typeface="宋体" panose="02010600030101010101" pitchFamily="2" charset="-122"/>
              </a:rPr>
              <a:t>+</a:t>
            </a:r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 content</a:t>
            </a:r>
          </a:p>
        </p:txBody>
      </p:sp>
      <p:sp>
        <p:nvSpPr>
          <p:cNvPr id="2054" name="标题 3073"/>
          <p:cNvSpPr>
            <a:spLocks noGrp="1"/>
          </p:cNvSpPr>
          <p:nvPr/>
        </p:nvSpPr>
        <p:spPr>
          <a:xfrm>
            <a:off x="3636010" y="2083753"/>
            <a:ext cx="1706563" cy="3079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i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055" name="标题 3073"/>
          <p:cNvSpPr>
            <a:spLocks noGrp="1"/>
          </p:cNvSpPr>
          <p:nvPr/>
        </p:nvSpPr>
        <p:spPr>
          <a:xfrm>
            <a:off x="3794760" y="2099628"/>
            <a:ext cx="1276350" cy="309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Two DH lines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H="1">
            <a:off x="4432935" y="2347278"/>
            <a:ext cx="3175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7" name="标题 3073"/>
          <p:cNvSpPr>
            <a:spLocks noGrp="1"/>
          </p:cNvSpPr>
          <p:nvPr/>
        </p:nvSpPr>
        <p:spPr>
          <a:xfrm>
            <a:off x="3799523" y="2555240"/>
            <a:ext cx="1276350" cy="3079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F1</a:t>
            </a:r>
          </a:p>
        </p:txBody>
      </p:sp>
      <p:sp>
        <p:nvSpPr>
          <p:cNvPr id="2058" name="标题 3073"/>
          <p:cNvSpPr>
            <a:spLocks noGrp="1"/>
          </p:cNvSpPr>
          <p:nvPr/>
        </p:nvSpPr>
        <p:spPr>
          <a:xfrm>
            <a:off x="3799523" y="3026728"/>
            <a:ext cx="1276350" cy="309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F3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4436110" y="2780665"/>
            <a:ext cx="3175" cy="239713"/>
          </a:xfrm>
          <a:prstGeom prst="straightConnector1">
            <a:avLst/>
          </a:prstGeom>
          <a:ln w="12700">
            <a:prstDash val="dash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0" name="标题 3073"/>
          <p:cNvSpPr>
            <a:spLocks noGrp="1"/>
          </p:cNvSpPr>
          <p:nvPr/>
        </p:nvSpPr>
        <p:spPr>
          <a:xfrm>
            <a:off x="3851910" y="3571240"/>
            <a:ext cx="1276350" cy="309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Recombinations selection </a:t>
            </a:r>
          </a:p>
        </p:txBody>
      </p:sp>
      <p:cxnSp>
        <p:nvCxnSpPr>
          <p:cNvPr id="19" name="直接箭头连接符 18"/>
          <p:cNvCxnSpPr/>
          <p:nvPr/>
        </p:nvCxnSpPr>
        <p:spPr>
          <a:xfrm flipH="1">
            <a:off x="4426585" y="3283903"/>
            <a:ext cx="1588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H="1">
            <a:off x="4423410" y="3953828"/>
            <a:ext cx="3175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标题 3073"/>
          <p:cNvSpPr>
            <a:spLocks noGrp="1"/>
          </p:cNvSpPr>
          <p:nvPr/>
        </p:nvSpPr>
        <p:spPr>
          <a:xfrm>
            <a:off x="3651885" y="4230053"/>
            <a:ext cx="1554163" cy="309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Genotyping by additional markers</a:t>
            </a:r>
          </a:p>
        </p:txBody>
      </p:sp>
      <p:sp>
        <p:nvSpPr>
          <p:cNvPr id="2064" name="文本框 22"/>
          <p:cNvSpPr txBox="1"/>
          <p:nvPr/>
        </p:nvSpPr>
        <p:spPr>
          <a:xfrm>
            <a:off x="4283710" y="2347278"/>
            <a:ext cx="647700" cy="2143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MAS</a:t>
            </a:r>
          </a:p>
        </p:txBody>
      </p:sp>
      <p:sp>
        <p:nvSpPr>
          <p:cNvPr id="2065" name="文本框 23"/>
          <p:cNvSpPr txBox="1"/>
          <p:nvPr/>
        </p:nvSpPr>
        <p:spPr>
          <a:xfrm>
            <a:off x="4283710" y="2777490"/>
            <a:ext cx="647700" cy="212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MAS</a:t>
            </a:r>
          </a:p>
        </p:txBody>
      </p:sp>
      <p:sp>
        <p:nvSpPr>
          <p:cNvPr id="2066" name="文本框 24"/>
          <p:cNvSpPr txBox="1"/>
          <p:nvPr/>
        </p:nvSpPr>
        <p:spPr>
          <a:xfrm>
            <a:off x="4283710" y="3301365"/>
            <a:ext cx="647700" cy="2143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MAS</a:t>
            </a:r>
          </a:p>
        </p:txBody>
      </p:sp>
      <p:cxnSp>
        <p:nvCxnSpPr>
          <p:cNvPr id="26" name="直接箭头连接符 25"/>
          <p:cNvCxnSpPr/>
          <p:nvPr/>
        </p:nvCxnSpPr>
        <p:spPr>
          <a:xfrm flipH="1">
            <a:off x="4420235" y="4580890"/>
            <a:ext cx="3175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8" name="标题 3073"/>
          <p:cNvSpPr>
            <a:spLocks noGrp="1"/>
          </p:cNvSpPr>
          <p:nvPr/>
        </p:nvSpPr>
        <p:spPr>
          <a:xfrm>
            <a:off x="3475673" y="4888865"/>
            <a:ext cx="2027237" cy="3079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Genotyping and salinity tolerance investigating </a:t>
            </a:r>
          </a:p>
        </p:txBody>
      </p:sp>
      <p:sp>
        <p:nvSpPr>
          <p:cNvPr id="2069" name="标题 3073"/>
          <p:cNvSpPr txBox="1">
            <a:spLocks noGrp="1"/>
          </p:cNvSpPr>
          <p:nvPr/>
        </p:nvSpPr>
        <p:spPr>
          <a:xfrm>
            <a:off x="4356735" y="4588828"/>
            <a:ext cx="1300163" cy="2143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ea typeface="宋体" panose="02010600030101010101" pitchFamily="2" charset="-122"/>
              </a:rPr>
              <a:t>progeny F3 families</a:t>
            </a:r>
          </a:p>
        </p:txBody>
      </p:sp>
      <p:cxnSp>
        <p:nvCxnSpPr>
          <p:cNvPr id="30" name="直接箭头连接符 29"/>
          <p:cNvCxnSpPr/>
          <p:nvPr/>
        </p:nvCxnSpPr>
        <p:spPr>
          <a:xfrm flipH="1">
            <a:off x="4428173" y="5231765"/>
            <a:ext cx="1588" cy="239713"/>
          </a:xfrm>
          <a:prstGeom prst="straightConnector1">
            <a:avLst/>
          </a:prstGeom>
          <a:ln w="1270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71" name="标题 3073"/>
          <p:cNvSpPr>
            <a:spLocks noGrp="1"/>
          </p:cNvSpPr>
          <p:nvPr/>
        </p:nvSpPr>
        <p:spPr>
          <a:xfrm>
            <a:off x="3791585" y="5469890"/>
            <a:ext cx="1276350" cy="309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Fine mapping</a:t>
            </a:r>
          </a:p>
        </p:txBody>
      </p:sp>
      <p:sp>
        <p:nvSpPr>
          <p:cNvPr id="2" name="标题 3073"/>
          <p:cNvSpPr txBox="1">
            <a:spLocks noGrp="1"/>
          </p:cNvSpPr>
          <p:nvPr/>
        </p:nvSpPr>
        <p:spPr>
          <a:xfrm>
            <a:off x="3190240" y="6093460"/>
            <a:ext cx="2764155" cy="245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buClrTx/>
              <a:buSzTx/>
              <a:buNone/>
            </a:pPr>
            <a:r>
              <a:rPr lang="zh-CN" altLang="en-US" sz="1000">
                <a:cs typeface="Arial" panose="020B0604020202020204" pitchFamily="34" charset="0"/>
                <a:sym typeface="+mn-ea"/>
              </a:rPr>
              <a:t>Fig.S2  </a:t>
            </a:r>
            <a:r>
              <a:rPr lang="en-US" altLang="zh-CN" sz="1000">
                <a:cs typeface="Arial" panose="020B0604020202020204" pitchFamily="34" charset="0"/>
                <a:sym typeface="+mn-ea"/>
              </a:rPr>
              <a:t>F</a:t>
            </a:r>
            <a:r>
              <a:rPr lang="zh-CN" altLang="en-US" sz="1000">
                <a:cs typeface="Arial" panose="020B0604020202020204" pitchFamily="34" charset="0"/>
                <a:sym typeface="+mn-ea"/>
              </a:rPr>
              <a:t>ine mapping strategy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63395" y="3860800"/>
            <a:ext cx="555752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000">
                <a:cs typeface="Arial" panose="020B0604020202020204" pitchFamily="34" charset="0"/>
              </a:rPr>
              <a:t>Fig. </a:t>
            </a:r>
            <a:r>
              <a:rPr lang="en-US" altLang="zh-CN" sz="1000">
                <a:cs typeface="Arial" panose="020B0604020202020204" pitchFamily="34" charset="0"/>
              </a:rPr>
              <a:t>S3</a:t>
            </a:r>
            <a:r>
              <a:rPr lang="zh-CN" altLang="en-US" sz="1000">
                <a:cs typeface="Arial" panose="020B0604020202020204" pitchFamily="34" charset="0"/>
              </a:rPr>
              <a:t> The </a:t>
            </a:r>
            <a:r>
              <a:rPr lang="en-US" altLang="zh-CN" sz="1000">
                <a:cs typeface="Arial" panose="020B0604020202020204" pitchFamily="34" charset="0"/>
              </a:rPr>
              <a:t>transcriptions</a:t>
            </a:r>
            <a:r>
              <a:rPr lang="zh-CN" altLang="en-US" sz="1000">
                <a:cs typeface="Arial" panose="020B0604020202020204" pitchFamily="34" charset="0"/>
              </a:rPr>
              <a:t> of </a:t>
            </a:r>
            <a:r>
              <a:rPr lang="zh-CN" altLang="en-US" sz="1000" i="1">
                <a:cs typeface="Arial" panose="020B0604020202020204" pitchFamily="34" charset="0"/>
              </a:rPr>
              <a:t>H</a:t>
            </a:r>
            <a:r>
              <a:rPr lang="en-US" altLang="zh-CN" sz="1000" i="1">
                <a:cs typeface="Arial" panose="020B0604020202020204" pitchFamily="34" charset="0"/>
              </a:rPr>
              <a:t>V</a:t>
            </a:r>
            <a:r>
              <a:rPr lang="zh-CN" altLang="en-US" sz="1000" i="1">
                <a:cs typeface="Arial" panose="020B0604020202020204" pitchFamily="34" charset="0"/>
              </a:rPr>
              <a:t>P10</a:t>
            </a:r>
            <a:r>
              <a:rPr lang="zh-CN" altLang="en-US" sz="1000">
                <a:cs typeface="Arial" panose="020B0604020202020204" pitchFamily="34" charset="0"/>
              </a:rPr>
              <a:t> in Franklin and TAM407227</a:t>
            </a:r>
            <a:r>
              <a:rPr lang="en-US" altLang="zh-CN" sz="1000">
                <a:cs typeface="Arial" panose="020B0604020202020204" pitchFamily="34" charset="0"/>
              </a:rPr>
              <a:t> in roots under salinity stress</a:t>
            </a:r>
          </a:p>
        </p:txBody>
      </p:sp>
      <p:graphicFrame>
        <p:nvGraphicFramePr>
          <p:cNvPr id="3" name="图表 2"/>
          <p:cNvGraphicFramePr/>
          <p:nvPr/>
        </p:nvGraphicFramePr>
        <p:xfrm>
          <a:off x="1331595" y="1340485"/>
          <a:ext cx="5609590" cy="2562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369695" y="5805170"/>
            <a:ext cx="640461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1000">
                <a:cs typeface="Arial" panose="020B0604020202020204" pitchFamily="34" charset="0"/>
                <a:sym typeface="+mn-ea"/>
              </a:rPr>
              <a:t>Fig. </a:t>
            </a:r>
            <a:r>
              <a:rPr lang="en-US" altLang="zh-CN" sz="1000">
                <a:cs typeface="Arial" panose="020B0604020202020204" pitchFamily="34" charset="0"/>
                <a:sym typeface="+mn-ea"/>
              </a:rPr>
              <a:t>S4</a:t>
            </a:r>
            <a:r>
              <a:rPr lang="zh-CN" altLang="en-US" sz="1000">
                <a:cs typeface="Arial" panose="020B0604020202020204" pitchFamily="34" charset="0"/>
                <a:sym typeface="+mn-ea"/>
              </a:rPr>
              <a:t> The </a:t>
            </a:r>
            <a:r>
              <a:rPr lang="en-US" altLang="zh-CN" sz="1000">
                <a:cs typeface="Arial" panose="020B0604020202020204" pitchFamily="34" charset="0"/>
                <a:sym typeface="+mn-ea"/>
              </a:rPr>
              <a:t>CDS sequence</a:t>
            </a:r>
            <a:r>
              <a:rPr lang="zh-CN" altLang="en-US" sz="1000">
                <a:cs typeface="Arial" panose="020B0604020202020204" pitchFamily="34" charset="0"/>
                <a:sym typeface="+mn-ea"/>
              </a:rPr>
              <a:t> of </a:t>
            </a:r>
            <a:r>
              <a:rPr sz="1000" i="1">
                <a:cs typeface="Arial" panose="020B0604020202020204" pitchFamily="34" charset="0"/>
                <a:sym typeface="+mn-ea"/>
              </a:rPr>
              <a:t>HORVU.MOREX.r3.7HG0665490</a:t>
            </a:r>
            <a:r>
              <a:rPr lang="en-US" sz="1000" i="1"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1000">
                <a:cs typeface="Arial" panose="020B0604020202020204" pitchFamily="34" charset="0"/>
                <a:sym typeface="+mn-ea"/>
              </a:rPr>
              <a:t> in</a:t>
            </a:r>
            <a:r>
              <a:rPr lang="en-US" altLang="zh-CN" sz="1000">
                <a:cs typeface="Arial" panose="020B0604020202020204" pitchFamily="34" charset="0"/>
                <a:sym typeface="+mn-ea"/>
              </a:rPr>
              <a:t> Morex,</a:t>
            </a:r>
            <a:r>
              <a:rPr lang="zh-CN" altLang="en-US" sz="1000">
                <a:cs typeface="Arial" panose="020B0604020202020204" pitchFamily="34" charset="0"/>
                <a:sym typeface="+mn-ea"/>
              </a:rPr>
              <a:t> Franklin and TAM407227</a:t>
            </a:r>
            <a:r>
              <a:rPr lang="en-US" altLang="zh-CN" sz="1000">
                <a:cs typeface="Arial" panose="020B0604020202020204" pitchFamily="34" charset="0"/>
                <a:sym typeface="+mn-ea"/>
              </a:rPr>
              <a:t> </a:t>
            </a:r>
            <a:endParaRPr lang="zh-CN" altLang="en-US" sz="10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" y="2637155"/>
            <a:ext cx="8942070" cy="286639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DM2YTA0ZmFkZTcwYTBkY2RiMzc4YmYwMTg4MDFjYmM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128,&quot;width&quot;:11273}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161</Words>
  <Application>Microsoft Office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默认设计模板</vt:lpstr>
      <vt:lpstr>1_默认设计模板</vt:lpstr>
      <vt:lpstr>PowerPoint Presentation</vt:lpstr>
      <vt:lpstr>Tam407227 ×  Franklin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Tam407227 ×  Franklin</dc:title>
  <dc:creator>zhu juan</dc:creator>
  <cp:lastModifiedBy>Meixue Zhou</cp:lastModifiedBy>
  <cp:revision>106</cp:revision>
  <dcterms:created xsi:type="dcterms:W3CDTF">2022-05-26T14:01:00Z</dcterms:created>
  <dcterms:modified xsi:type="dcterms:W3CDTF">2022-07-02T06:50:48Z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2052-11.1.0.11830</vt:lpwstr>
  </property>
  <property fmtid="{D5CDD505-2E9C-101B-9397-08002B2CF9AE}" pid="3" name="ICV">
    <vt:lpwstr>E23FCDCBA8F643DA97E31DDE58CC2460</vt:lpwstr>
  </property>
</Properties>
</file>