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268" r:id="rId2"/>
    <p:sldId id="270" r:id="rId3"/>
    <p:sldId id="265" r:id="rId4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淡色スタイル 1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057" autoAdjust="0"/>
  </p:normalViewPr>
  <p:slideViewPr>
    <p:cSldViewPr snapToGrid="0">
      <p:cViewPr>
        <p:scale>
          <a:sx n="110" d="100"/>
          <a:sy n="110" d="100"/>
        </p:scale>
        <p:origin x="1478" y="-22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3410B6-91C0-4AFB-BDF7-BF5C8C46BED2}" type="datetimeFigureOut">
              <a:rPr kumimoji="1" lang="ja-JP" altLang="en-US" smtClean="0"/>
              <a:t>2022/5/17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4D366-9923-44B0-B6FD-444D1F7F5C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6279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スライド イメージ プレースホルダー 1">
            <a:extLst>
              <a:ext uri="{FF2B5EF4-FFF2-40B4-BE49-F238E27FC236}">
                <a16:creationId xmlns:a16="http://schemas.microsoft.com/office/drawing/2014/main" id="{459CB09E-04E5-4013-8890-795A7E277D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216150" y="1233488"/>
            <a:ext cx="2303463" cy="33289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ノート プレースホルダー 2">
            <a:extLst>
              <a:ext uri="{FF2B5EF4-FFF2-40B4-BE49-F238E27FC236}">
                <a16:creationId xmlns:a16="http://schemas.microsoft.com/office/drawing/2014/main" id="{AD47896A-543F-43E7-9AD3-D94E74EF3D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ja-JP" dirty="0"/>
          </a:p>
        </p:txBody>
      </p:sp>
      <p:sp>
        <p:nvSpPr>
          <p:cNvPr id="23556" name="スライド番号プレースホルダー 3">
            <a:extLst>
              <a:ext uri="{FF2B5EF4-FFF2-40B4-BE49-F238E27FC236}">
                <a16:creationId xmlns:a16="http://schemas.microsoft.com/office/drawing/2014/main" id="{FA407DF6-438B-4844-B9DE-1FA0EC56E2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6C4A4496-2EC3-4071-AC59-8B8574393D95}" type="slidenum">
              <a:rPr lang="ja-JP" altLang="en-US"/>
              <a:pPr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94315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スライド イメージ プレースホルダー 1">
            <a:extLst>
              <a:ext uri="{FF2B5EF4-FFF2-40B4-BE49-F238E27FC236}">
                <a16:creationId xmlns:a16="http://schemas.microsoft.com/office/drawing/2014/main" id="{459CB09E-04E5-4013-8890-795A7E277D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216150" y="1233488"/>
            <a:ext cx="2303463" cy="33289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ノート プレースホルダー 2">
            <a:extLst>
              <a:ext uri="{FF2B5EF4-FFF2-40B4-BE49-F238E27FC236}">
                <a16:creationId xmlns:a16="http://schemas.microsoft.com/office/drawing/2014/main" id="{AD47896A-543F-43E7-9AD3-D94E74EF3D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ja-JP" dirty="0"/>
          </a:p>
        </p:txBody>
      </p:sp>
      <p:sp>
        <p:nvSpPr>
          <p:cNvPr id="23556" name="スライド番号プレースホルダー 3">
            <a:extLst>
              <a:ext uri="{FF2B5EF4-FFF2-40B4-BE49-F238E27FC236}">
                <a16:creationId xmlns:a16="http://schemas.microsoft.com/office/drawing/2014/main" id="{FA407DF6-438B-4844-B9DE-1FA0EC56E2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6C4A4496-2EC3-4071-AC59-8B8574393D95}" type="slidenum">
              <a:rPr lang="ja-JP" altLang="en-US"/>
              <a:pPr/>
              <a:t>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22417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200E-BE9B-4863-A9C2-9800C4BA0B7B}" type="datetimeFigureOut">
              <a:rPr kumimoji="1" lang="ja-JP" altLang="en-US" smtClean="0"/>
              <a:t>2022/5/17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C597C-715C-4989-B5E3-FB78DE5F6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5343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200E-BE9B-4863-A9C2-9800C4BA0B7B}" type="datetimeFigureOut">
              <a:rPr kumimoji="1" lang="ja-JP" altLang="en-US" smtClean="0"/>
              <a:t>2022/5/17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C597C-715C-4989-B5E3-FB78DE5F6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1938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200E-BE9B-4863-A9C2-9800C4BA0B7B}" type="datetimeFigureOut">
              <a:rPr kumimoji="1" lang="ja-JP" altLang="en-US" smtClean="0"/>
              <a:t>2022/5/17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C597C-715C-4989-B5E3-FB78DE5F6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218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200E-BE9B-4863-A9C2-9800C4BA0B7B}" type="datetimeFigureOut">
              <a:rPr kumimoji="1" lang="ja-JP" altLang="en-US" smtClean="0"/>
              <a:t>2022/5/17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C597C-715C-4989-B5E3-FB78DE5F6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9750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200E-BE9B-4863-A9C2-9800C4BA0B7B}" type="datetimeFigureOut">
              <a:rPr kumimoji="1" lang="ja-JP" altLang="en-US" smtClean="0"/>
              <a:t>2022/5/17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C597C-715C-4989-B5E3-FB78DE5F6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4587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200E-BE9B-4863-A9C2-9800C4BA0B7B}" type="datetimeFigureOut">
              <a:rPr kumimoji="1" lang="ja-JP" altLang="en-US" smtClean="0"/>
              <a:t>2022/5/17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C597C-715C-4989-B5E3-FB78DE5F6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8097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200E-BE9B-4863-A9C2-9800C4BA0B7B}" type="datetimeFigureOut">
              <a:rPr kumimoji="1" lang="ja-JP" altLang="en-US" smtClean="0"/>
              <a:t>2022/5/17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C597C-715C-4989-B5E3-FB78DE5F6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7316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200E-BE9B-4863-A9C2-9800C4BA0B7B}" type="datetimeFigureOut">
              <a:rPr kumimoji="1" lang="ja-JP" altLang="en-US" smtClean="0"/>
              <a:t>2022/5/17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C597C-715C-4989-B5E3-FB78DE5F6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2811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200E-BE9B-4863-A9C2-9800C4BA0B7B}" type="datetimeFigureOut">
              <a:rPr kumimoji="1" lang="ja-JP" altLang="en-US" smtClean="0"/>
              <a:t>2022/5/17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C597C-715C-4989-B5E3-FB78DE5F6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0878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200E-BE9B-4863-A9C2-9800C4BA0B7B}" type="datetimeFigureOut">
              <a:rPr kumimoji="1" lang="ja-JP" altLang="en-US" smtClean="0"/>
              <a:t>2022/5/17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C597C-715C-4989-B5E3-FB78DE5F6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8682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200E-BE9B-4863-A9C2-9800C4BA0B7B}" type="datetimeFigureOut">
              <a:rPr kumimoji="1" lang="ja-JP" altLang="en-US" smtClean="0"/>
              <a:t>2022/5/17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C597C-715C-4989-B5E3-FB78DE5F6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367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8200E-BE9B-4863-A9C2-9800C4BA0B7B}" type="datetimeFigureOut">
              <a:rPr kumimoji="1" lang="ja-JP" altLang="en-US" smtClean="0"/>
              <a:t>2022/5/17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C597C-715C-4989-B5E3-FB78DE5F63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2486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C39272AF-D56C-4C20-88D0-3374CEE889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76299"/>
              </p:ext>
            </p:extLst>
          </p:nvPr>
        </p:nvGraphicFramePr>
        <p:xfrm>
          <a:off x="533795" y="388209"/>
          <a:ext cx="5652000" cy="792289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47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004867933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1313689227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1948880835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2864132907"/>
                    </a:ext>
                  </a:extLst>
                </a:gridCol>
              </a:tblGrid>
              <a:tr h="198000">
                <a:tc gridSpan="7">
                  <a:txBody>
                    <a:bodyPr/>
                    <a:lstStyle/>
                    <a:p>
                      <a:r>
                        <a:rPr kumimoji="1" lang="en-US" altLang="ja-JP" sz="9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Table 1. The characteristics of hospitalized patients with COVID-19 and influenza </a:t>
                      </a:r>
                      <a:endParaRPr kumimoji="1" lang="ja-JP" alt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en-US" altLang="ja-JP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7352287"/>
                  </a:ext>
                </a:extLst>
              </a:tr>
              <a:tr h="198000">
                <a:tc rowSpan="2">
                  <a:txBody>
                    <a:bodyPr/>
                    <a:lstStyle/>
                    <a:p>
                      <a:endParaRPr kumimoji="1" lang="ja-JP" altLang="en-US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Before</a:t>
                      </a:r>
                      <a:r>
                        <a:rPr kumimoji="1" lang="ja-JP" altLang="en-US" sz="9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9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Matched</a:t>
                      </a: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Propensity</a:t>
                      </a:r>
                      <a:r>
                        <a:rPr kumimoji="1" lang="ja-JP" altLang="en-US" sz="9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9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Score-Matched</a:t>
                      </a: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9988002"/>
                  </a:ext>
                </a:extLst>
              </a:tr>
              <a:tr h="280781"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COVID-19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(n=153†)</a:t>
                      </a:r>
                    </a:p>
                  </a:txBody>
                  <a:tcPr marL="51435" marR="51435" marT="25712" marB="2571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Influenza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(n=90‡)</a:t>
                      </a:r>
                      <a:endParaRPr kumimoji="1" lang="en-US" altLang="ja-JP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</a:p>
                  </a:txBody>
                  <a:tcPr marL="51435" marR="51435" marT="25712" marB="2571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COVID-19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(n=37)</a:t>
                      </a:r>
                    </a:p>
                  </a:txBody>
                  <a:tcPr marL="51435" marR="51435" marT="25712" marB="2571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Influenza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(n=37)</a:t>
                      </a:r>
                    </a:p>
                  </a:txBody>
                  <a:tcPr marL="51435" marR="51435" marT="25712" marB="2571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</a:p>
                  </a:txBody>
                  <a:tcPr marL="51435" marR="51435" marT="25712" marB="2571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Bradycardia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 (43.1)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(7.8)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˂0.0001</a:t>
                      </a:r>
                      <a:endParaRPr kumimoji="1" lang="ja-JP" altLang="en-US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(37.8)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(10.8)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0.0067</a:t>
                      </a:r>
                    </a:p>
                  </a:txBody>
                  <a:tcPr marT="45710" marB="4571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5982868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Age, median (range)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(years)</a:t>
                      </a:r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a:txBody>
                  <a:tcPr marL="51435" marR="51435" marT="25712" marB="2571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 (16-94)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79.5 (23-95)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˂0.0001</a:t>
                      </a:r>
                      <a:endParaRPr kumimoji="1" lang="ja-JP" altLang="en-US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(24-94)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 (23-94)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0.91</a:t>
                      </a:r>
                    </a:p>
                  </a:txBody>
                  <a:tcPr marT="45710" marB="4571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Hospitalization days,</a:t>
                      </a:r>
                      <a:r>
                        <a:rPr kumimoji="1" lang="en-US" altLang="ja-JP" sz="9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median (range)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(day)</a:t>
                      </a:r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(1-66)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(1-45)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0.022</a:t>
                      </a:r>
                      <a:endParaRPr kumimoji="1" lang="ja-JP" altLang="en-US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(2-47)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(1-45)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0.85</a:t>
                      </a: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Sex,</a:t>
                      </a:r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male</a:t>
                      </a:r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 (62.8)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(46.7)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0.015</a:t>
                      </a:r>
                      <a:endParaRPr kumimoji="1" lang="ja-JP" altLang="en-US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(62.2)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(62.2)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</a:t>
                      </a: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Pneumonia</a:t>
                      </a:r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 (77.1)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 (48.9)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˂0.0001</a:t>
                      </a:r>
                      <a:endParaRPr kumimoji="1" lang="ja-JP" altLang="en-US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(73.0)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(68.3)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0.45</a:t>
                      </a: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Oxygen supplement</a:t>
                      </a:r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kumimoji="1" lang="en-US" altLang="ja-JP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 (29.4)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(46.7)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0.0067</a:t>
                      </a:r>
                      <a:endParaRPr kumimoji="1" lang="ja-JP" altLang="en-US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(54.1)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(45.9)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0.49</a:t>
                      </a: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Comorbidity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(5.2)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(6.7)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0.64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(5.4)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(10.8)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0.67</a:t>
                      </a: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CD other than AF</a:t>
                      </a: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(3.9)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(17.8)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0.0003</a:t>
                      </a:r>
                      <a:endParaRPr kumimoji="1" lang="ja-JP" altLang="en-US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(5.4)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(13.5)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0.43</a:t>
                      </a: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Malignancy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(7.2)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(25.6)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˂0.0001</a:t>
                      </a:r>
                      <a:endParaRPr kumimoji="1" lang="ja-JP" altLang="en-US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(18.9)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(21.6)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0.77</a:t>
                      </a: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CKD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(5.2)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(10.0)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(8.1)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(2.7)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0.61</a:t>
                      </a: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COPD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(1.3)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(8.9)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0.0062</a:t>
                      </a:r>
                      <a:endParaRPr kumimoji="1" lang="ja-JP" altLang="en-US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(2.7)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(5.4)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(11.1)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(11.1)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(8.1)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(8.1)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</a:t>
                      </a: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(14.4)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(23.3)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0.077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(24.3)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(21.6)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0.78</a:t>
                      </a: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HT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(32.7)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 (42.2)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0.14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(48.6)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(27.0)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0.055</a:t>
                      </a: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Smoking history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(45.8)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(38.9)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(87.4)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(43.2)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0.48</a:t>
                      </a: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0670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Medications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Remdesivir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 (55.6)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(39.0)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Steroid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＃ 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(65.4)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21§ (23.6)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˂0.0001</a:t>
                      </a:r>
                      <a:endParaRPr kumimoji="1" lang="ja-JP" altLang="en-US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(56.8)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(16.2)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0.0003</a:t>
                      </a:r>
                      <a:endParaRPr kumimoji="1" lang="ja-JP" altLang="en-US" sz="9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7594921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kumimoji="1" lang="en-US" altLang="ja-JP" sz="9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Baricitinib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(11.1)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(7.3)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0395820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kumimoji="1" lang="en-US" altLang="ja-JP" sz="9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Casirivimab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9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imdevimab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(6.5)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b="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b="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(17.1)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1456" marR="91456" marT="45719" marB="4571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4940092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Oseltamivir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(11.1)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(8.1)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1456" marR="91456" marT="45719" marB="4571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7412108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Zanamivir</a:t>
                      </a: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(1.1)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 (2.7)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9853267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Peramivir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(77.8)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(73.0)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1464998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kumimoji="1" lang="en-US" altLang="ja-JP" sz="9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Laninamivir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(12.2)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(18.9)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6712474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kumimoji="1" lang="en-US" altLang="ja-JP" sz="9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Baloxavir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(2.2)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(5.4)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1456" marR="91456" marT="45719" marB="4571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2947197"/>
                  </a:ext>
                </a:extLst>
              </a:tr>
              <a:tr h="198000">
                <a:tc gridSpan="7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  <a:r>
                        <a:rPr kumimoji="1" lang="en-US" altLang="ja-JP" sz="9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&lt;0.05 was considered as significant (red color).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*; variables using propensity score matching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† including 3 fatal cases; ‡ including 3 fatal cases.</a:t>
                      </a:r>
                      <a:endParaRPr kumimoji="1" lang="en-US" altLang="ja-JP" sz="9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  including 84 cases of 6 mg or 6.6 mg dexamethasone, 14 cases of steroid pulse or semi-pulse therapy, and 2 cases of the other treatment.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§including 8 cases of routine oral steroid use.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Abbreviations:</a:t>
                      </a:r>
                      <a:r>
                        <a:rPr kumimoji="1" lang="ja-JP" altLang="en-US" sz="9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9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COVID-19, coronavirus disease 2019; AF, atrial fibrillation; CD, cardiac disease; CKD, chronic kidney disease; COPD, chronic obstructive pulmonary disease; BA, bronchial asthma; DM, diabetes mellitus; HT, hypertension</a:t>
                      </a:r>
                    </a:p>
                  </a:txBody>
                  <a:tcPr marL="51435" marR="51435" marT="25712" marB="25712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7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7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7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7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7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7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525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2512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EB27C159-51BE-4651-94B1-A0B21BA5BE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511462"/>
              </p:ext>
            </p:extLst>
          </p:nvPr>
        </p:nvGraphicFramePr>
        <p:xfrm>
          <a:off x="540145" y="388209"/>
          <a:ext cx="5688000" cy="60306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2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220254226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614081113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04867933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1313689227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1948880835"/>
                    </a:ext>
                  </a:extLst>
                </a:gridCol>
              </a:tblGrid>
              <a:tr h="198000">
                <a:tc gridSpan="7">
                  <a:txBody>
                    <a:bodyPr/>
                    <a:lstStyle/>
                    <a:p>
                      <a:r>
                        <a:rPr kumimoji="1" lang="en-US" altLang="ja-JP" sz="9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Table 2. Analyses evaluating the risk factors for bradycardia in COVID-19 patients</a:t>
                      </a:r>
                      <a:endParaRPr kumimoji="1" lang="ja-JP" alt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en-US" altLang="ja-JP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7352287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endParaRPr kumimoji="1" lang="ja-JP" altLang="en-US" sz="900" dirty="0"/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Univariate analysis</a:t>
                      </a: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Multivariate analysis</a:t>
                      </a: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2985475"/>
                  </a:ext>
                </a:extLst>
              </a:tr>
              <a:tr h="198000">
                <a:tc>
                  <a:txBody>
                    <a:bodyPr/>
                    <a:lstStyle/>
                    <a:p>
                      <a:endParaRPr kumimoji="1" lang="ja-JP" altLang="en-US" sz="900" dirty="0"/>
                    </a:p>
                  </a:txBody>
                  <a:tcPr marL="51435" marR="51435" marT="25712" marB="2571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 bradycardia (n=66)</a:t>
                      </a:r>
                    </a:p>
                  </a:txBody>
                  <a:tcPr marL="51435" marR="51435" marT="25712" marB="2571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Without bradycardia (n=87)</a:t>
                      </a:r>
                    </a:p>
                  </a:txBody>
                  <a:tcPr marL="51435" marR="51435" marT="25712" marB="2571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 (95% CI)</a:t>
                      </a:r>
                    </a:p>
                  </a:txBody>
                  <a:tcPr marL="51435" marR="51435" marT="25712" marB="2571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</a:p>
                  </a:txBody>
                  <a:tcPr marL="51435" marR="51435" marT="25712" marB="2571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 (95% CI)</a:t>
                      </a:r>
                    </a:p>
                  </a:txBody>
                  <a:tcPr marL="51435" marR="51435" marT="25712" marB="2571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</a:p>
                  </a:txBody>
                  <a:tcPr marL="51435" marR="51435" marT="25712" marB="2571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 (years), ≥65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(24.2)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(27.6)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0.84 (0.40-1.75)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0.64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0.96 (</a:t>
                      </a:r>
                      <a:r>
                        <a:rPr lang="en-US" altLang="ja-JP" sz="900" u="none" strike="noStrike" dirty="0">
                          <a:effectLst/>
                        </a:rPr>
                        <a:t>0.42-2.21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0.93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Hospitalization days, ≥11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(50.0)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 (43.7)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1.29 (0.68-2.45)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0.44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1.42 (0.69-2.95)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0.34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Sex, male</a:t>
                      </a: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(60.6)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 (64.4)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0.85 (0.44-1.65)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0.64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Pneumonia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(87.8)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 (71.3)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2.25 (1.00-5.11)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0.048</a:t>
                      </a:r>
                      <a:endParaRPr kumimoji="1" lang="ja-JP" altLang="en-US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0.71 (0.22-2.32)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0.57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Oxygen supplement</a:t>
                      </a: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(34.9)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(25.3)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1.58 (0.78-3.18)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Comorbidity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(4.6)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(5.8)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0.78 (0.18-3.39)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CD other than AF</a:t>
                      </a: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(1.5)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(5.8)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 (0.029-2.21)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0.24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Malignancy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(3.0)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(10.3)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0.27 (0.056-1.30)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CKD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(4.6)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(5.8)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0.78 (0.18-3.39)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COPD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(1.5)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(1.2)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1.32 (0.081-21.55)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(10.6)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(11.4)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0.91 (0.33-2.54)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0.86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(10.6)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(17.2)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0.57 (0.22-1.49)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HT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(34.9)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(31.0)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1.19 (0.60-2.35)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0.62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Smoking history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 (48.5)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 (43.7)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1.21 (0.64-2.31)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0.55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7594921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Medications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0395820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Remdesivir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(69.7)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 (44.8)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2.83 (1.44-5.55)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0.0022</a:t>
                      </a:r>
                      <a:endParaRPr kumimoji="1" lang="ja-JP" altLang="en-US" sz="9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1.24 (0.42-3.68)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0.69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4940092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Steroid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 (81.8)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(52.9)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4.01 (1.89-8.52)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0.0002</a:t>
                      </a:r>
                      <a:endParaRPr kumimoji="1" lang="ja-JP" altLang="en-US" sz="9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3.67 (1.12-11.96)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0.031</a:t>
                      </a:r>
                      <a:endParaRPr kumimoji="1" lang="ja-JP" altLang="en-US" sz="9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7412108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kumimoji="1" lang="en-US" altLang="ja-JP" sz="9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Baricitinib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(18.2)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(5.8)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3.64 (1.22-10.93)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0.015</a:t>
                      </a:r>
                      <a:endParaRPr kumimoji="1" lang="ja-JP" altLang="en-US" sz="9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2.25 (0.70-7.21)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0.17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9853267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kumimoji="1" lang="en-US" altLang="ja-JP" sz="9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Casirivimab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9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imdevimab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(6.1)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(6.9)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0.87 (0.24-3.22)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6" marR="91456" marT="45719" marB="4571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1464998"/>
                  </a:ext>
                </a:extLst>
              </a:tr>
              <a:tr h="198000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 &lt;0.05 </a:t>
                      </a:r>
                      <a:r>
                        <a:rPr kumimoji="1" lang="en-US" altLang="ja-JP" sz="9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was considered as significant (red color).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Abbreviations:</a:t>
                      </a:r>
                      <a:r>
                        <a:rPr kumimoji="1" lang="ja-JP" altLang="en-US" sz="9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9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COVID-19, coronavirus disease 2019; OR, odds ratio; AF, atrial fibrillation; CD, cardiac disease; CKD, chronic kidney disease; COPD, chronic obstructive pulmonary disease; BA, bronchial asthma; DM, diabetes mellitus; HT, hypertension</a:t>
                      </a:r>
                    </a:p>
                  </a:txBody>
                  <a:tcPr marL="51435" marR="51435" marT="25712" marB="25712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7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L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7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7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L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7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525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202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C39272AF-D56C-4C20-88D0-3374CEE889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696861"/>
              </p:ext>
            </p:extLst>
          </p:nvPr>
        </p:nvGraphicFramePr>
        <p:xfrm>
          <a:off x="533795" y="388209"/>
          <a:ext cx="4176000" cy="186872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47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4867933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1313689227"/>
                    </a:ext>
                  </a:extLst>
                </a:gridCol>
              </a:tblGrid>
              <a:tr h="198000">
                <a:tc gridSpan="4">
                  <a:txBody>
                    <a:bodyPr/>
                    <a:lstStyle/>
                    <a:p>
                      <a:r>
                        <a:rPr kumimoji="1" lang="en-US" altLang="ja-JP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Table 3. The comparison of physical examination data in COVID-19 patents with 6 mg or 6.6 mg of dexamethasone treatment</a:t>
                      </a:r>
                      <a:endParaRPr kumimoji="1" lang="ja-JP" altLang="en-US" sz="9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7352287"/>
                  </a:ext>
                </a:extLst>
              </a:tr>
              <a:tr h="280781">
                <a:tc>
                  <a:txBody>
                    <a:bodyPr/>
                    <a:lstStyle/>
                    <a:p>
                      <a:endParaRPr kumimoji="1" lang="ja-JP" altLang="en-US" sz="900" dirty="0"/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 bradycardia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(n=39)</a:t>
                      </a: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Without bradycardia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(n=29)</a:t>
                      </a: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Height, mean (SD)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(cm)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168.6 (9.97)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165.3 (11.2)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0.21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Body weight,</a:t>
                      </a:r>
                      <a:r>
                        <a:rPr kumimoji="1" lang="en-US" altLang="ja-JP" sz="9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mean (SD)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(kg)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67.9 (13.4)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69.7 (15.3)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0.61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BMI, </a:t>
                      </a:r>
                      <a:r>
                        <a:rPr kumimoji="1" lang="en-US" altLang="ja-JP" sz="9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 (SD)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(kg) (kg/m</a:t>
                      </a:r>
                      <a:r>
                        <a:rPr kumimoji="1" lang="en-US" altLang="ja-JP" sz="900" b="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23.8 (3.93)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25.3 (4.57)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0.14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5535"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BSA, </a:t>
                      </a:r>
                      <a:r>
                        <a:rPr kumimoji="1" lang="en-US" altLang="ja-JP" sz="9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 (SD)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(kg) (m</a:t>
                      </a:r>
                      <a:r>
                        <a:rPr kumimoji="1" lang="en-US" altLang="ja-JP" sz="900" b="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1.77 (0.20)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1.76 (0.23)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0.91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8000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 </a:t>
                      </a:r>
                      <a:r>
                        <a:rPr kumimoji="1" lang="en-US" altLang="ja-JP" sz="9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&lt;0.05 was considered as significant.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Abbreviations: COVID-19, coronavirus disease 2019; BMI, body mass index; BSA, body surface area</a:t>
                      </a:r>
                    </a:p>
                  </a:txBody>
                  <a:tcPr marL="51435" marR="51435" marT="25712" marB="25712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7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7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7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2" marB="2571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525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2271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1966</TotalTime>
  <Words>1210</Words>
  <Application>Microsoft Office PowerPoint</Application>
  <PresentationFormat>A4 210 x 297 mm</PresentationFormat>
  <Paragraphs>354</Paragraphs>
  <Slides>3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游ゴシック</vt:lpstr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患者背景</dc:title>
  <dc:creator>井原宏彰</dc:creator>
  <cp:lastModifiedBy>井原 宏彰</cp:lastModifiedBy>
  <cp:revision>189</cp:revision>
  <cp:lastPrinted>2018-04-02T11:11:57Z</cp:lastPrinted>
  <dcterms:created xsi:type="dcterms:W3CDTF">2018-01-10T08:38:10Z</dcterms:created>
  <dcterms:modified xsi:type="dcterms:W3CDTF">2022-05-17T05:49:42Z</dcterms:modified>
</cp:coreProperties>
</file>