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3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9"/>
  </p:normalViewPr>
  <p:slideViewPr>
    <p:cSldViewPr snapToGrid="0" snapToObjects="1" showGuides="1">
      <p:cViewPr varScale="1">
        <p:scale>
          <a:sx n="98" d="100"/>
          <a:sy n="98" d="100"/>
        </p:scale>
        <p:origin x="1944" y="200"/>
      </p:cViewPr>
      <p:guideLst>
        <p:guide orient="horz" pos="2160"/>
        <p:guide pos="231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ilvioZaina:Documents:Data_PATRICIA_MAE_2014:2017:suero%20fin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silviozaina/Documents/PROJECTS_MEX_MYOWN/PATRICIA_MAE_2014/2022/ROCs/ROC_Meth_PF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Stats_SD_WB_FF!$C$8</c:f>
              <c:strCache>
                <c:ptCount val="1"/>
                <c:pt idx="0">
                  <c:v>serum</c:v>
                </c:pt>
              </c:strCache>
            </c:strRef>
          </c:tx>
          <c:spPr>
            <a:ln w="31750">
              <a:noFill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/>
            </c:spPr>
          </c:marker>
          <c:xVal>
            <c:strRef>
              <c:f>Stats_SD_WB_FF!$B$9:$B$21</c:f>
              <c:strCache>
                <c:ptCount val="13"/>
                <c:pt idx="0">
                  <c:v>C:14</c:v>
                </c:pt>
                <c:pt idx="1">
                  <c:v>C16:1</c:v>
                </c:pt>
                <c:pt idx="2">
                  <c:v>C16:0</c:v>
                </c:pt>
                <c:pt idx="3">
                  <c:v>C18:2</c:v>
                </c:pt>
                <c:pt idx="4">
                  <c:v>OA</c:v>
                </c:pt>
                <c:pt idx="5">
                  <c:v>EA</c:v>
                </c:pt>
                <c:pt idx="6">
                  <c:v>C18:0</c:v>
                </c:pt>
                <c:pt idx="7">
                  <c:v>AA</c:v>
                </c:pt>
                <c:pt idx="8">
                  <c:v>C20:3</c:v>
                </c:pt>
                <c:pt idx="9">
                  <c:v>C20:2</c:v>
                </c:pt>
                <c:pt idx="10">
                  <c:v>SFA</c:v>
                </c:pt>
                <c:pt idx="11">
                  <c:v>MUFA</c:v>
                </c:pt>
                <c:pt idx="12">
                  <c:v>PUFA</c:v>
                </c:pt>
              </c:strCache>
            </c:strRef>
          </c:xVal>
          <c:yVal>
            <c:numRef>
              <c:f>Stats_SD_WB_FF!$C$9:$C$21</c:f>
              <c:numCache>
                <c:formatCode>General</c:formatCode>
                <c:ptCount val="13"/>
                <c:pt idx="0">
                  <c:v>40.800126307098218</c:v>
                </c:pt>
                <c:pt idx="1">
                  <c:v>32.582929165710091</c:v>
                </c:pt>
                <c:pt idx="2">
                  <c:v>12.0957047580553</c:v>
                </c:pt>
                <c:pt idx="3">
                  <c:v>16.820791395550781</c:v>
                </c:pt>
                <c:pt idx="4">
                  <c:v>26.274183879679502</c:v>
                </c:pt>
                <c:pt idx="5">
                  <c:v>114.5360206306857</c:v>
                </c:pt>
                <c:pt idx="6">
                  <c:v>31.50345865557269</c:v>
                </c:pt>
                <c:pt idx="7">
                  <c:v>36.589847773715839</c:v>
                </c:pt>
                <c:pt idx="8">
                  <c:v>32.947341435664462</c:v>
                </c:pt>
                <c:pt idx="9">
                  <c:v>80.885740215779961</c:v>
                </c:pt>
                <c:pt idx="10">
                  <c:v>8.6048791414669097</c:v>
                </c:pt>
                <c:pt idx="11">
                  <c:v>20.029992104591219</c:v>
                </c:pt>
                <c:pt idx="12">
                  <c:v>9.4859416032463368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8A2-E644-A532-479A32D597E3}"/>
            </c:ext>
          </c:extLst>
        </c:ser>
        <c:ser>
          <c:idx val="1"/>
          <c:order val="1"/>
          <c:tx>
            <c:strRef>
              <c:f>Stats_SD_WB_FF!$D$8</c:f>
              <c:strCache>
                <c:ptCount val="1"/>
                <c:pt idx="0">
                  <c:v>FF</c:v>
                </c:pt>
              </c:strCache>
            </c:strRef>
          </c:tx>
          <c:spPr>
            <a:ln w="31750">
              <a:noFill/>
            </a:ln>
            <a:effectLst/>
          </c:spPr>
          <c:marker>
            <c:symbol val="x"/>
            <c:size val="9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</c:marker>
          <c:xVal>
            <c:strRef>
              <c:f>Stats_SD_WB_FF!$B$9:$B$21</c:f>
              <c:strCache>
                <c:ptCount val="13"/>
                <c:pt idx="0">
                  <c:v>C:14</c:v>
                </c:pt>
                <c:pt idx="1">
                  <c:v>C16:1</c:v>
                </c:pt>
                <c:pt idx="2">
                  <c:v>C16:0</c:v>
                </c:pt>
                <c:pt idx="3">
                  <c:v>C18:2</c:v>
                </c:pt>
                <c:pt idx="4">
                  <c:v>OA</c:v>
                </c:pt>
                <c:pt idx="5">
                  <c:v>EA</c:v>
                </c:pt>
                <c:pt idx="6">
                  <c:v>C18:0</c:v>
                </c:pt>
                <c:pt idx="7">
                  <c:v>AA</c:v>
                </c:pt>
                <c:pt idx="8">
                  <c:v>C20:3</c:v>
                </c:pt>
                <c:pt idx="9">
                  <c:v>C20:2</c:v>
                </c:pt>
                <c:pt idx="10">
                  <c:v>SFA</c:v>
                </c:pt>
                <c:pt idx="11">
                  <c:v>MUFA</c:v>
                </c:pt>
                <c:pt idx="12">
                  <c:v>PUFA</c:v>
                </c:pt>
              </c:strCache>
            </c:strRef>
          </c:xVal>
          <c:yVal>
            <c:numRef>
              <c:f>Stats_SD_WB_FF!$D$9:$D$21</c:f>
              <c:numCache>
                <c:formatCode>General</c:formatCode>
                <c:ptCount val="13"/>
                <c:pt idx="0">
                  <c:v>45.4761864763231</c:v>
                </c:pt>
                <c:pt idx="1">
                  <c:v>38.463868304923103</c:v>
                </c:pt>
                <c:pt idx="2">
                  <c:v>19.753725585904601</c:v>
                </c:pt>
                <c:pt idx="3">
                  <c:v>25.555643905761031</c:v>
                </c:pt>
                <c:pt idx="4">
                  <c:v>18.42389515200238</c:v>
                </c:pt>
                <c:pt idx="5">
                  <c:v>37.536423024059573</c:v>
                </c:pt>
                <c:pt idx="6">
                  <c:v>26.80308893500295</c:v>
                </c:pt>
                <c:pt idx="7">
                  <c:v>29.668740532268519</c:v>
                </c:pt>
                <c:pt idx="8">
                  <c:v>37.435045109401408</c:v>
                </c:pt>
                <c:pt idx="9">
                  <c:v>51.409533857636198</c:v>
                </c:pt>
                <c:pt idx="10">
                  <c:v>12.5328772732557</c:v>
                </c:pt>
                <c:pt idx="11">
                  <c:v>19.636435797975938</c:v>
                </c:pt>
                <c:pt idx="12">
                  <c:v>14.54069397225755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8A2-E644-A532-479A32D597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4049976"/>
        <c:axId val="2114054408"/>
      </c:scatterChart>
      <c:valAx>
        <c:axId val="2114049976"/>
        <c:scaling>
          <c:orientation val="minMax"/>
        </c:scaling>
        <c:delete val="1"/>
        <c:axPos val="b"/>
        <c:majorTickMark val="out"/>
        <c:minorTickMark val="none"/>
        <c:tickLblPos val="nextTo"/>
        <c:crossAx val="2114054408"/>
        <c:crosses val="autoZero"/>
        <c:crossBetween val="midCat"/>
      </c:valAx>
      <c:valAx>
        <c:axId val="2114054408"/>
        <c:scaling>
          <c:orientation val="minMax"/>
          <c:max val="120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/>
              </a:defRPr>
            </a:pPr>
            <a:endParaRPr lang="en-MX"/>
          </a:p>
        </c:txPr>
        <c:crossAx val="2114049976"/>
        <c:crosses val="autoZero"/>
        <c:crossBetween val="midCat"/>
      </c:valAx>
    </c:plotArea>
    <c:legend>
      <c:legendPos val="r"/>
      <c:overlay val="0"/>
      <c:txPr>
        <a:bodyPr/>
        <a:lstStyle/>
        <a:p>
          <a:pPr>
            <a:defRPr sz="1100" b="0" i="0">
              <a:latin typeface="Arial"/>
            </a:defRPr>
          </a:pPr>
          <a:endParaRPr lang="en-MX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ROC Curve (18.8293) AUC=0.661</c:v>
          </c:tx>
          <c:spPr>
            <a:ln w="12700">
              <a:solidFill>
                <a:srgbClr val="FF0000">
                  <a:alpha val="100000"/>
                </a:srgbClr>
              </a:solidFill>
            </a:ln>
          </c:spPr>
          <c:marker>
            <c:symbol val="none"/>
          </c:marker>
          <c:xVal>
            <c:numRef>
              <c:f>Results!$AMF$1:$AMF$76</c:f>
              <c:numCache>
                <c:formatCode>General</c:formatCode>
                <c:ptCount val="76"/>
                <c:pt idx="0">
                  <c:v>1</c:v>
                </c:pt>
                <c:pt idx="1">
                  <c:v>0.97916666666666696</c:v>
                </c:pt>
                <c:pt idx="2">
                  <c:v>0.95833333333333304</c:v>
                </c:pt>
                <c:pt idx="3">
                  <c:v>0.9375</c:v>
                </c:pt>
                <c:pt idx="4">
                  <c:v>0.91666666666666696</c:v>
                </c:pt>
                <c:pt idx="5">
                  <c:v>0.89583333333333304</c:v>
                </c:pt>
                <c:pt idx="6">
                  <c:v>0.89583333333333304</c:v>
                </c:pt>
                <c:pt idx="7">
                  <c:v>0.875</c:v>
                </c:pt>
                <c:pt idx="8">
                  <c:v>0.85416666666666696</c:v>
                </c:pt>
                <c:pt idx="9">
                  <c:v>0.85416666666666696</c:v>
                </c:pt>
                <c:pt idx="10">
                  <c:v>0.83333333333333304</c:v>
                </c:pt>
                <c:pt idx="11">
                  <c:v>0.8125</c:v>
                </c:pt>
                <c:pt idx="12">
                  <c:v>0.8125</c:v>
                </c:pt>
                <c:pt idx="13">
                  <c:v>0.79166666666666696</c:v>
                </c:pt>
                <c:pt idx="14">
                  <c:v>0.77083333333333304</c:v>
                </c:pt>
                <c:pt idx="15">
                  <c:v>0.75</c:v>
                </c:pt>
                <c:pt idx="16">
                  <c:v>0.72916666666666696</c:v>
                </c:pt>
                <c:pt idx="17">
                  <c:v>0.72916666666666696</c:v>
                </c:pt>
                <c:pt idx="18">
                  <c:v>0.70833333333333304</c:v>
                </c:pt>
                <c:pt idx="19">
                  <c:v>0.70833333333333304</c:v>
                </c:pt>
                <c:pt idx="20">
                  <c:v>0.6875</c:v>
                </c:pt>
                <c:pt idx="21">
                  <c:v>0.6875</c:v>
                </c:pt>
                <c:pt idx="22">
                  <c:v>0.66666666666666696</c:v>
                </c:pt>
                <c:pt idx="23">
                  <c:v>0.66666666666666696</c:v>
                </c:pt>
                <c:pt idx="24">
                  <c:v>0.64583333333333304</c:v>
                </c:pt>
                <c:pt idx="25">
                  <c:v>0.625</c:v>
                </c:pt>
                <c:pt idx="26">
                  <c:v>0.60416666666666696</c:v>
                </c:pt>
                <c:pt idx="27">
                  <c:v>0.58333333333333304</c:v>
                </c:pt>
                <c:pt idx="28">
                  <c:v>0.58333333333333304</c:v>
                </c:pt>
                <c:pt idx="29">
                  <c:v>0.5625</c:v>
                </c:pt>
                <c:pt idx="30">
                  <c:v>0.5625</c:v>
                </c:pt>
                <c:pt idx="31">
                  <c:v>0.54166666666666696</c:v>
                </c:pt>
                <c:pt idx="32">
                  <c:v>0.52083333333333304</c:v>
                </c:pt>
                <c:pt idx="33">
                  <c:v>0.52083333333333304</c:v>
                </c:pt>
                <c:pt idx="34">
                  <c:v>0.5</c:v>
                </c:pt>
                <c:pt idx="35">
                  <c:v>0.5</c:v>
                </c:pt>
                <c:pt idx="36">
                  <c:v>0.5</c:v>
                </c:pt>
                <c:pt idx="37">
                  <c:v>0.47916666666666702</c:v>
                </c:pt>
                <c:pt idx="38">
                  <c:v>0.45833333333333298</c:v>
                </c:pt>
                <c:pt idx="39">
                  <c:v>0.4375</c:v>
                </c:pt>
                <c:pt idx="40">
                  <c:v>0.41666666666666702</c:v>
                </c:pt>
                <c:pt idx="41">
                  <c:v>0.39583333333333298</c:v>
                </c:pt>
                <c:pt idx="42">
                  <c:v>0.39583333333333298</c:v>
                </c:pt>
                <c:pt idx="43">
                  <c:v>0.375</c:v>
                </c:pt>
                <c:pt idx="44">
                  <c:v>0.35416666666666702</c:v>
                </c:pt>
                <c:pt idx="45">
                  <c:v>0.3125</c:v>
                </c:pt>
                <c:pt idx="46">
                  <c:v>0.29166666666666702</c:v>
                </c:pt>
                <c:pt idx="47">
                  <c:v>0.29166666666666702</c:v>
                </c:pt>
                <c:pt idx="48">
                  <c:v>0.27083333333333298</c:v>
                </c:pt>
                <c:pt idx="49">
                  <c:v>0.25</c:v>
                </c:pt>
                <c:pt idx="50">
                  <c:v>0.22916666666666699</c:v>
                </c:pt>
                <c:pt idx="51">
                  <c:v>0.20833333333333301</c:v>
                </c:pt>
                <c:pt idx="52">
                  <c:v>0.1875</c:v>
                </c:pt>
                <c:pt idx="53">
                  <c:v>0.16666666666666699</c:v>
                </c:pt>
                <c:pt idx="54">
                  <c:v>0.16666666666666699</c:v>
                </c:pt>
                <c:pt idx="55">
                  <c:v>0.16666666666666699</c:v>
                </c:pt>
                <c:pt idx="56">
                  <c:v>0.16666666666666699</c:v>
                </c:pt>
                <c:pt idx="57">
                  <c:v>0.14583333333333301</c:v>
                </c:pt>
                <c:pt idx="58">
                  <c:v>0.14583333333333301</c:v>
                </c:pt>
                <c:pt idx="59">
                  <c:v>0.125</c:v>
                </c:pt>
                <c:pt idx="60">
                  <c:v>0.104166666666667</c:v>
                </c:pt>
                <c:pt idx="61">
                  <c:v>8.3333333333333398E-2</c:v>
                </c:pt>
                <c:pt idx="62">
                  <c:v>6.25E-2</c:v>
                </c:pt>
                <c:pt idx="63">
                  <c:v>4.1666666666666602E-2</c:v>
                </c:pt>
                <c:pt idx="64">
                  <c:v>2.0833333333333402E-2</c:v>
                </c:pt>
                <c:pt idx="65">
                  <c:v>2.0833333333333402E-2</c:v>
                </c:pt>
                <c:pt idx="66">
                  <c:v>2.0833333333333402E-2</c:v>
                </c:pt>
                <c:pt idx="67">
                  <c:v>2.0833333333333402E-2</c:v>
                </c:pt>
                <c:pt idx="68">
                  <c:v>2.0833333333333402E-2</c:v>
                </c:pt>
                <c:pt idx="69">
                  <c:v>2.0833333333333402E-2</c:v>
                </c:pt>
                <c:pt idx="70">
                  <c:v>2.0833333333333402E-2</c:v>
                </c:pt>
                <c:pt idx="71">
                  <c:v>2.0833333333333402E-2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</c:numCache>
            </c:numRef>
          </c:xVal>
          <c:yVal>
            <c:numRef>
              <c:f>Results!$AME$1:$AME$76</c:f>
              <c:numCache>
                <c:formatCode>General</c:formatCode>
                <c:ptCount val="7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0.96428571428571397</c:v>
                </c:pt>
                <c:pt idx="7">
                  <c:v>0.96428571428571397</c:v>
                </c:pt>
                <c:pt idx="8">
                  <c:v>0.96428571428571397</c:v>
                </c:pt>
                <c:pt idx="9">
                  <c:v>0.92857142857142905</c:v>
                </c:pt>
                <c:pt idx="10">
                  <c:v>0.92857142857142905</c:v>
                </c:pt>
                <c:pt idx="11">
                  <c:v>0.92857142857142905</c:v>
                </c:pt>
                <c:pt idx="12">
                  <c:v>0.89285714285714302</c:v>
                </c:pt>
                <c:pt idx="13">
                  <c:v>0.89285714285714302</c:v>
                </c:pt>
                <c:pt idx="14">
                  <c:v>0.89285714285714302</c:v>
                </c:pt>
                <c:pt idx="15">
                  <c:v>0.89285714285714302</c:v>
                </c:pt>
                <c:pt idx="16">
                  <c:v>0.89285714285714302</c:v>
                </c:pt>
                <c:pt idx="17">
                  <c:v>0.85714285714285698</c:v>
                </c:pt>
                <c:pt idx="18">
                  <c:v>0.85714285714285698</c:v>
                </c:pt>
                <c:pt idx="19">
                  <c:v>0.82142857142857095</c:v>
                </c:pt>
                <c:pt idx="20">
                  <c:v>0.82142857142857095</c:v>
                </c:pt>
                <c:pt idx="21">
                  <c:v>0.78571428571428603</c:v>
                </c:pt>
                <c:pt idx="22">
                  <c:v>0.78571428571428603</c:v>
                </c:pt>
                <c:pt idx="23">
                  <c:v>0.75</c:v>
                </c:pt>
                <c:pt idx="24">
                  <c:v>0.75</c:v>
                </c:pt>
                <c:pt idx="25">
                  <c:v>0.75</c:v>
                </c:pt>
                <c:pt idx="26">
                  <c:v>0.75</c:v>
                </c:pt>
                <c:pt idx="27">
                  <c:v>0.75</c:v>
                </c:pt>
                <c:pt idx="28">
                  <c:v>0.71428571428571397</c:v>
                </c:pt>
                <c:pt idx="29">
                  <c:v>0.71428571428571397</c:v>
                </c:pt>
                <c:pt idx="30">
                  <c:v>0.67857142857142905</c:v>
                </c:pt>
                <c:pt idx="31">
                  <c:v>0.67857142857142905</c:v>
                </c:pt>
                <c:pt idx="32">
                  <c:v>0.67857142857142905</c:v>
                </c:pt>
                <c:pt idx="33">
                  <c:v>0.64285714285714302</c:v>
                </c:pt>
                <c:pt idx="34">
                  <c:v>0.64285714285714302</c:v>
                </c:pt>
                <c:pt idx="35">
                  <c:v>0.60714285714285698</c:v>
                </c:pt>
                <c:pt idx="36">
                  <c:v>0.57142857142857095</c:v>
                </c:pt>
                <c:pt idx="37">
                  <c:v>0.57142857142857095</c:v>
                </c:pt>
                <c:pt idx="38">
                  <c:v>0.57142857142857095</c:v>
                </c:pt>
                <c:pt idx="39">
                  <c:v>0.57142857142857095</c:v>
                </c:pt>
                <c:pt idx="40">
                  <c:v>0.57142857142857095</c:v>
                </c:pt>
                <c:pt idx="41">
                  <c:v>0.57142857142857095</c:v>
                </c:pt>
                <c:pt idx="42">
                  <c:v>0.53571428571428603</c:v>
                </c:pt>
                <c:pt idx="43">
                  <c:v>0.53571428571428603</c:v>
                </c:pt>
                <c:pt idx="44">
                  <c:v>0.53571428571428603</c:v>
                </c:pt>
                <c:pt idx="45">
                  <c:v>0.53571428571428603</c:v>
                </c:pt>
                <c:pt idx="46">
                  <c:v>0.53571428571428603</c:v>
                </c:pt>
                <c:pt idx="47">
                  <c:v>0.5</c:v>
                </c:pt>
                <c:pt idx="48">
                  <c:v>0.5</c:v>
                </c:pt>
                <c:pt idx="49">
                  <c:v>0.5</c:v>
                </c:pt>
                <c:pt idx="50">
                  <c:v>0.5</c:v>
                </c:pt>
                <c:pt idx="51">
                  <c:v>0.5</c:v>
                </c:pt>
                <c:pt idx="52">
                  <c:v>0.5</c:v>
                </c:pt>
                <c:pt idx="53">
                  <c:v>0.5</c:v>
                </c:pt>
                <c:pt idx="54">
                  <c:v>0.46428571428571402</c:v>
                </c:pt>
                <c:pt idx="55">
                  <c:v>0.42857142857142899</c:v>
                </c:pt>
                <c:pt idx="56">
                  <c:v>0.39285714285714302</c:v>
                </c:pt>
                <c:pt idx="57">
                  <c:v>0.39285714285714302</c:v>
                </c:pt>
                <c:pt idx="58">
                  <c:v>0.35714285714285698</c:v>
                </c:pt>
                <c:pt idx="59">
                  <c:v>0.35714285714285698</c:v>
                </c:pt>
                <c:pt idx="60">
                  <c:v>0.35714285714285698</c:v>
                </c:pt>
                <c:pt idx="61">
                  <c:v>0.35714285714285698</c:v>
                </c:pt>
                <c:pt idx="62">
                  <c:v>0.35714285714285698</c:v>
                </c:pt>
                <c:pt idx="63">
                  <c:v>0.35714285714285698</c:v>
                </c:pt>
                <c:pt idx="64">
                  <c:v>0.35714285714285698</c:v>
                </c:pt>
                <c:pt idx="65">
                  <c:v>0.32142857142857101</c:v>
                </c:pt>
                <c:pt idx="66">
                  <c:v>0.28571428571428598</c:v>
                </c:pt>
                <c:pt idx="67">
                  <c:v>0.25</c:v>
                </c:pt>
                <c:pt idx="68">
                  <c:v>0.214285714285714</c:v>
                </c:pt>
                <c:pt idx="69">
                  <c:v>0.17857142857142899</c:v>
                </c:pt>
                <c:pt idx="70">
                  <c:v>0.14285714285714299</c:v>
                </c:pt>
                <c:pt idx="71">
                  <c:v>0.107142857142857</c:v>
                </c:pt>
                <c:pt idx="72">
                  <c:v>0.107142857142857</c:v>
                </c:pt>
                <c:pt idx="73">
                  <c:v>7.1428571428571397E-2</c:v>
                </c:pt>
                <c:pt idx="74">
                  <c:v>3.5714285714285698E-2</c:v>
                </c:pt>
                <c:pt idx="75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278-DE4E-9815-58FABC772D7B}"/>
            </c:ext>
          </c:extLst>
        </c:ser>
        <c:ser>
          <c:idx val="1"/>
          <c:order val="1"/>
          <c:tx>
            <c:v>Reference line</c:v>
          </c:tx>
          <c:spPr>
            <a:ln w="12700">
              <a:solidFill>
                <a:srgbClr val="000000">
                  <a:alpha val="100000"/>
                </a:srgbClr>
              </a:solidFill>
            </a:ln>
          </c:spPr>
          <c:marker>
            <c:symbol val="none"/>
          </c:marker>
          <c:xVal>
            <c:numRef>
              <c:f>Results!$AMH$1:$AMH$2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xVal>
          <c:yVal>
            <c:numRef>
              <c:f>Results!$AMG$1:$AMG$2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278-DE4E-9815-58FABC772D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1"/>
        <c:axId val="1002"/>
      </c:scatterChart>
      <c:valAx>
        <c:axId val="1001"/>
        <c:scaling>
          <c:orientation val="minMax"/>
          <c:max val="1"/>
          <c:min val="0"/>
        </c:scaling>
        <c:delete val="0"/>
        <c:axPos val="b"/>
        <c:majorGridlines>
          <c:spPr>
            <a:ln>
              <a:noFill/>
            </a:ln>
          </c:spPr>
        </c:majorGridlines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MX"/>
          </a:p>
        </c:txPr>
        <c:crossAx val="1002"/>
        <c:crosses val="min"/>
        <c:crossBetween val="midCat"/>
        <c:majorUnit val="0.2"/>
      </c:valAx>
      <c:valAx>
        <c:axId val="1002"/>
        <c:scaling>
          <c:orientation val="minMax"/>
          <c:max val="1"/>
          <c:min val="0"/>
        </c:scaling>
        <c:delete val="0"/>
        <c:axPos val="l"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MX"/>
          </a:p>
        </c:txPr>
        <c:crossAx val="1001"/>
        <c:crosses val="min"/>
        <c:crossBetween val="midCat"/>
        <c:majorUnit val="0.2"/>
      </c:valAx>
      <c:spPr>
        <a:noFill/>
      </c:spPr>
    </c:plotArea>
    <c:plotVisOnly val="0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X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76EB3-ED49-C643-B7E2-81872E7A6FF0}" type="datetimeFigureOut">
              <a:rPr lang="en-MX" smtClean="0"/>
              <a:t>30/06/22</a:t>
            </a:fld>
            <a:endParaRPr lang="en-MX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X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F3998-D512-014B-BB7D-6ECD407D6176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703505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1BA0E0-B485-414E-8C74-474B5C11C637}" type="slidenum">
              <a:rPr lang="en-MX" smtClean="0"/>
              <a:t>2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518167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061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494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587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148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218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2515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289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265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842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4205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DE5DE-C8CB-6043-9134-02D8DD2811E6}" type="datetimeFigureOut">
              <a:rPr lang="es-ES" smtClean="0"/>
              <a:t>30/6/22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0C42B-594E-BE43-88AD-F7225F5B407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419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3596878"/>
              </p:ext>
            </p:extLst>
          </p:nvPr>
        </p:nvGraphicFramePr>
        <p:xfrm>
          <a:off x="2286000" y="111228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/>
          <p:cNvSpPr txBox="1"/>
          <p:nvPr/>
        </p:nvSpPr>
        <p:spPr>
          <a:xfrm rot="18881140">
            <a:off x="2591470" y="3832969"/>
            <a:ext cx="5610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C14:0</a:t>
            </a:r>
          </a:p>
        </p:txBody>
      </p:sp>
      <p:sp>
        <p:nvSpPr>
          <p:cNvPr id="6" name="CuadroTexto 5"/>
          <p:cNvSpPr txBox="1"/>
          <p:nvPr/>
        </p:nvSpPr>
        <p:spPr>
          <a:xfrm rot="18881140">
            <a:off x="2850993" y="3832969"/>
            <a:ext cx="5610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C16:1</a:t>
            </a:r>
          </a:p>
        </p:txBody>
      </p:sp>
      <p:sp>
        <p:nvSpPr>
          <p:cNvPr id="7" name="CuadroTexto 6"/>
          <p:cNvSpPr txBox="1"/>
          <p:nvPr/>
        </p:nvSpPr>
        <p:spPr>
          <a:xfrm rot="18881140">
            <a:off x="3091051" y="3832969"/>
            <a:ext cx="5610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C16:0</a:t>
            </a:r>
          </a:p>
        </p:txBody>
      </p:sp>
      <p:sp>
        <p:nvSpPr>
          <p:cNvPr id="8" name="CuadroTexto 7"/>
          <p:cNvSpPr txBox="1"/>
          <p:nvPr/>
        </p:nvSpPr>
        <p:spPr>
          <a:xfrm rot="18881140">
            <a:off x="3319531" y="3832969"/>
            <a:ext cx="5610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C18:2</a:t>
            </a:r>
          </a:p>
        </p:txBody>
      </p:sp>
      <p:sp>
        <p:nvSpPr>
          <p:cNvPr id="9" name="CuadroTexto 8"/>
          <p:cNvSpPr txBox="1"/>
          <p:nvPr/>
        </p:nvSpPr>
        <p:spPr>
          <a:xfrm rot="18881140">
            <a:off x="3671532" y="3764489"/>
            <a:ext cx="4026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 err="1">
                <a:latin typeface="Arial"/>
                <a:cs typeface="Arial"/>
              </a:rPr>
              <a:t>OA</a:t>
            </a:r>
            <a:endParaRPr lang="es-ES" sz="1100" dirty="0">
              <a:latin typeface="Arial"/>
              <a:cs typeface="Arial"/>
            </a:endParaRPr>
          </a:p>
        </p:txBody>
      </p:sp>
      <p:sp>
        <p:nvSpPr>
          <p:cNvPr id="10" name="CuadroTexto 9"/>
          <p:cNvSpPr txBox="1"/>
          <p:nvPr/>
        </p:nvSpPr>
        <p:spPr>
          <a:xfrm rot="18881140">
            <a:off x="3930602" y="3759930"/>
            <a:ext cx="3770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 err="1">
                <a:latin typeface="Arial"/>
                <a:cs typeface="Arial"/>
              </a:rPr>
              <a:t>EA</a:t>
            </a:r>
            <a:endParaRPr lang="es-ES" sz="1100" dirty="0">
              <a:latin typeface="Arial"/>
              <a:cs typeface="Arial"/>
            </a:endParaRPr>
          </a:p>
        </p:txBody>
      </p:sp>
      <p:sp>
        <p:nvSpPr>
          <p:cNvPr id="11" name="CuadroTexto 10"/>
          <p:cNvSpPr txBox="1"/>
          <p:nvPr/>
        </p:nvSpPr>
        <p:spPr>
          <a:xfrm rot="18881140">
            <a:off x="4027654" y="3832969"/>
            <a:ext cx="5610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C18:0</a:t>
            </a:r>
          </a:p>
        </p:txBody>
      </p:sp>
      <p:sp>
        <p:nvSpPr>
          <p:cNvPr id="12" name="CuadroTexto 11"/>
          <p:cNvSpPr txBox="1"/>
          <p:nvPr/>
        </p:nvSpPr>
        <p:spPr>
          <a:xfrm rot="18881140">
            <a:off x="4395209" y="3764489"/>
            <a:ext cx="3738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AA</a:t>
            </a:r>
          </a:p>
        </p:txBody>
      </p:sp>
      <p:sp>
        <p:nvSpPr>
          <p:cNvPr id="13" name="CuadroTexto 12"/>
          <p:cNvSpPr txBox="1"/>
          <p:nvPr/>
        </p:nvSpPr>
        <p:spPr>
          <a:xfrm rot="18881140">
            <a:off x="4456494" y="3832969"/>
            <a:ext cx="5610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C20:3</a:t>
            </a:r>
          </a:p>
        </p:txBody>
      </p:sp>
      <p:sp>
        <p:nvSpPr>
          <p:cNvPr id="14" name="CuadroTexto 13"/>
          <p:cNvSpPr txBox="1"/>
          <p:nvPr/>
        </p:nvSpPr>
        <p:spPr>
          <a:xfrm rot="18881140">
            <a:off x="4717480" y="3832969"/>
            <a:ext cx="5610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C20:2</a:t>
            </a:r>
          </a:p>
        </p:txBody>
      </p:sp>
      <p:sp>
        <p:nvSpPr>
          <p:cNvPr id="15" name="CuadroTexto 14"/>
          <p:cNvSpPr txBox="1"/>
          <p:nvPr/>
        </p:nvSpPr>
        <p:spPr>
          <a:xfrm rot="18881140">
            <a:off x="5033290" y="3797169"/>
            <a:ext cx="4603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SFA</a:t>
            </a:r>
          </a:p>
        </p:txBody>
      </p:sp>
      <p:sp>
        <p:nvSpPr>
          <p:cNvPr id="16" name="CuadroTexto 15"/>
          <p:cNvSpPr txBox="1"/>
          <p:nvPr/>
        </p:nvSpPr>
        <p:spPr>
          <a:xfrm rot="18881140">
            <a:off x="5148938" y="3841617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MUFA</a:t>
            </a:r>
          </a:p>
        </p:txBody>
      </p:sp>
      <p:sp>
        <p:nvSpPr>
          <p:cNvPr id="17" name="CuadroTexto 16"/>
          <p:cNvSpPr txBox="1"/>
          <p:nvPr/>
        </p:nvSpPr>
        <p:spPr>
          <a:xfrm rot="18881140">
            <a:off x="5416258" y="3833639"/>
            <a:ext cx="5629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100" dirty="0">
                <a:latin typeface="Arial"/>
                <a:cs typeface="Arial"/>
              </a:rPr>
              <a:t>PUFA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580494" y="36171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Arial"/>
                <a:cs typeface="Arial"/>
              </a:rPr>
              <a:t>Supplementary</a:t>
            </a:r>
            <a:r>
              <a:rPr lang="es-ES" sz="1400" dirty="0">
                <a:latin typeface="Arial"/>
                <a:cs typeface="Arial"/>
              </a:rPr>
              <a:t> Figure 1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2158557" y="4403331"/>
            <a:ext cx="4540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effectLst/>
                <a:latin typeface="Arial"/>
                <a:cs typeface="Arial"/>
              </a:rPr>
              <a:t>Supplementary Figure 1 – Variability of serum and FF FA.</a:t>
            </a:r>
            <a:r>
              <a:rPr lang="en-GB" sz="1200" dirty="0">
                <a:effectLst/>
                <a:latin typeface="Arial"/>
                <a:cs typeface="Arial"/>
              </a:rPr>
              <a:t> </a:t>
            </a:r>
            <a:endParaRPr lang="en-US" sz="1200" dirty="0">
              <a:effectLst/>
              <a:latin typeface="Arial"/>
              <a:cs typeface="Arial"/>
            </a:endParaRPr>
          </a:p>
        </p:txBody>
      </p:sp>
      <p:sp>
        <p:nvSpPr>
          <p:cNvPr id="20" name="CuadroTexto 19"/>
          <p:cNvSpPr txBox="1"/>
          <p:nvPr/>
        </p:nvSpPr>
        <p:spPr>
          <a:xfrm rot="16200000">
            <a:off x="1326759" y="2335368"/>
            <a:ext cx="1848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latin typeface="Arial"/>
                <a:cs typeface="Arial"/>
              </a:rPr>
              <a:t>FA SD, % of </a:t>
            </a:r>
            <a:r>
              <a:rPr lang="es-ES" sz="1400" dirty="0" err="1">
                <a:latin typeface="Arial"/>
                <a:cs typeface="Arial"/>
              </a:rPr>
              <a:t>average</a:t>
            </a:r>
            <a:endParaRPr lang="es-E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0834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uadroTexto 34"/>
          <p:cNvSpPr txBox="1"/>
          <p:nvPr/>
        </p:nvSpPr>
        <p:spPr>
          <a:xfrm>
            <a:off x="580494" y="361714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latin typeface="Arial"/>
                <a:cs typeface="Arial"/>
              </a:rPr>
              <a:t>Supplementary</a:t>
            </a:r>
            <a:r>
              <a:rPr lang="es-ES" sz="1400" dirty="0">
                <a:latin typeface="Arial"/>
                <a:cs typeface="Arial"/>
              </a:rPr>
              <a:t> Figure 2</a:t>
            </a:r>
          </a:p>
        </p:txBody>
      </p:sp>
      <p:graphicFrame>
        <p:nvGraphicFramePr>
          <p:cNvPr id="31" name="Chart 30" descr=".xml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2704" y="1007228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" name="CuadroTexto 19">
            <a:extLst>
              <a:ext uri="{FF2B5EF4-FFF2-40B4-BE49-F238E27FC236}">
                <a16:creationId xmlns:a16="http://schemas.microsoft.com/office/drawing/2014/main" id="{7D9BD60F-D1DF-C64B-B18C-B427063DD4FE}"/>
              </a:ext>
            </a:extLst>
          </p:cNvPr>
          <p:cNvSpPr txBox="1"/>
          <p:nvPr/>
        </p:nvSpPr>
        <p:spPr>
          <a:xfrm rot="16200000">
            <a:off x="1706823" y="2910927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 err="1">
                <a:latin typeface="Arial"/>
                <a:cs typeface="Arial"/>
              </a:rPr>
              <a:t>Sensitivity</a:t>
            </a:r>
            <a:endParaRPr lang="es-ES" sz="1400" dirty="0">
              <a:latin typeface="Arial"/>
              <a:cs typeface="Arial"/>
            </a:endParaRPr>
          </a:p>
        </p:txBody>
      </p:sp>
      <p:sp>
        <p:nvSpPr>
          <p:cNvPr id="44" name="CuadroTexto 19">
            <a:extLst>
              <a:ext uri="{FF2B5EF4-FFF2-40B4-BE49-F238E27FC236}">
                <a16:creationId xmlns:a16="http://schemas.microsoft.com/office/drawing/2014/main" id="{AE8717B2-9663-F247-AF67-EF2DCD8DD566}"/>
              </a:ext>
            </a:extLst>
          </p:cNvPr>
          <p:cNvSpPr txBox="1"/>
          <p:nvPr/>
        </p:nvSpPr>
        <p:spPr>
          <a:xfrm>
            <a:off x="4069343" y="5329821"/>
            <a:ext cx="12506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>
                <a:latin typeface="Arial"/>
                <a:cs typeface="Arial"/>
              </a:rPr>
              <a:t>1 - </a:t>
            </a:r>
            <a:r>
              <a:rPr lang="es-ES" sz="1400" dirty="0" err="1">
                <a:latin typeface="Arial"/>
                <a:cs typeface="Arial"/>
              </a:rPr>
              <a:t>Specificity</a:t>
            </a:r>
            <a:endParaRPr lang="es-ES" sz="1400" dirty="0">
              <a:latin typeface="Arial"/>
              <a:cs typeface="Arial"/>
            </a:endParaRPr>
          </a:p>
        </p:txBody>
      </p:sp>
      <p:sp>
        <p:nvSpPr>
          <p:cNvPr id="45" name="CuadroTexto 18">
            <a:extLst>
              <a:ext uri="{FF2B5EF4-FFF2-40B4-BE49-F238E27FC236}">
                <a16:creationId xmlns:a16="http://schemas.microsoft.com/office/drawing/2014/main" id="{9AE1ED84-2EF9-4D46-BBC4-919DBB2AF75B}"/>
              </a:ext>
            </a:extLst>
          </p:cNvPr>
          <p:cNvSpPr txBox="1"/>
          <p:nvPr/>
        </p:nvSpPr>
        <p:spPr>
          <a:xfrm>
            <a:off x="1188975" y="5880277"/>
            <a:ext cx="6988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>
                <a:effectLst/>
                <a:latin typeface="Arial"/>
                <a:cs typeface="Arial"/>
              </a:rPr>
              <a:t>Supplementary Figure 2 – </a:t>
            </a:r>
            <a:r>
              <a:rPr lang="en-GB" sz="1200" b="1" dirty="0">
                <a:latin typeface="Arial"/>
                <a:cs typeface="Arial"/>
              </a:rPr>
              <a:t>﻿Receiver operating characteristic (ROC) curve of peripheral blood global DNA methylation as predictor of percentage fertilized oocytes.</a:t>
            </a:r>
            <a:r>
              <a:rPr lang="en-GB" sz="1200" dirty="0">
                <a:latin typeface="Arial"/>
                <a:cs typeface="Arial"/>
              </a:rPr>
              <a:t> AUC, area under the curve.</a:t>
            </a:r>
            <a:endParaRPr lang="en-US" sz="1200" dirty="0">
              <a:effectLst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05A7FB-6859-504B-BA6F-8BE3AF1F90CB}"/>
              </a:ext>
            </a:extLst>
          </p:cNvPr>
          <p:cNvSpPr txBox="1"/>
          <p:nvPr/>
        </p:nvSpPr>
        <p:spPr>
          <a:xfrm>
            <a:off x="2916192" y="1181866"/>
            <a:ext cx="1260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X" sz="1200" dirty="0">
                <a:latin typeface="Arial" panose="020B0604020202020204" pitchFamily="34" charset="0"/>
                <a:cs typeface="Arial" panose="020B0604020202020204" pitchFamily="34" charset="0"/>
              </a:rPr>
              <a:t>AUC=0.66</a:t>
            </a:r>
          </a:p>
          <a:p>
            <a:r>
              <a:rPr lang="en-MX" sz="1200" dirty="0">
                <a:latin typeface="Arial" panose="020B0604020202020204" pitchFamily="34" charset="0"/>
                <a:cs typeface="Arial" panose="020B0604020202020204" pitchFamily="34" charset="0"/>
              </a:rPr>
              <a:t>Sensitivity: 0.36</a:t>
            </a:r>
          </a:p>
          <a:p>
            <a:r>
              <a:rPr lang="en-MX" sz="1200" dirty="0">
                <a:latin typeface="Arial" panose="020B0604020202020204" pitchFamily="34" charset="0"/>
                <a:cs typeface="Arial" panose="020B0604020202020204" pitchFamily="34" charset="0"/>
              </a:rPr>
              <a:t>Specificity: 0.98</a:t>
            </a:r>
          </a:p>
        </p:txBody>
      </p:sp>
    </p:spTree>
    <p:extLst>
      <p:ext uri="{BB962C8B-B14F-4D97-AF65-F5344CB8AC3E}">
        <p14:creationId xmlns:p14="http://schemas.microsoft.com/office/powerpoint/2010/main" val="25064423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81</Words>
  <Application>Microsoft Macintosh PowerPoint</Application>
  <PresentationFormat>On-screen Show (4:3)</PresentationFormat>
  <Paragraphs>24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PowerPoint Presentation</vt:lpstr>
      <vt:lpstr>PowerPoint Presentation</vt:lpstr>
    </vt:vector>
  </TitlesOfParts>
  <Manager/>
  <Company>Home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Silvio Zaina</dc:creator>
  <cp:keywords/>
  <dc:description/>
  <cp:lastModifiedBy>szaina</cp:lastModifiedBy>
  <cp:revision>15</cp:revision>
  <dcterms:created xsi:type="dcterms:W3CDTF">2020-07-06T19:59:47Z</dcterms:created>
  <dcterms:modified xsi:type="dcterms:W3CDTF">2022-06-30T07:53:05Z</dcterms:modified>
  <cp:category/>
</cp:coreProperties>
</file>