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02" r:id="rId5"/>
    <p:sldId id="303" r:id="rId6"/>
    <p:sldId id="297" r:id="rId7"/>
    <p:sldId id="301" r:id="rId8"/>
    <p:sldId id="304" r:id="rId9"/>
    <p:sldId id="291" r:id="rId10"/>
    <p:sldId id="292" r:id="rId11"/>
    <p:sldId id="293" r:id="rId12"/>
    <p:sldId id="294" r:id="rId13"/>
    <p:sldId id="295" r:id="rId14"/>
    <p:sldId id="296" r:id="rId15"/>
    <p:sldId id="290" r:id="rId16"/>
    <p:sldId id="305" r:id="rId17"/>
    <p:sldId id="257"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F1930E-80F1-73F0-8732-23C5992FA88E}" name="Sonia Mercedes Polo Murcia" initials="SM" userId="S::spolo@agrosavia.co::b888c007-8781-456f-b4aa-e73cbe1f438c" providerId="AD"/>
  <p188:author id="{BB02EBBE-EBDB-9315-BA96-93DA3355C4AE}" name="Ivania Ceron Souza" initials="IS" userId="S::iceron@agrosavia.co::6aeb5af3-9025-41ba-8111-f0b45407c3fe" providerId="AD"/>
  <p188:author id="{F32DF9BF-8ADC-1F38-D37E-BA6F930E9A83}" name="Zaida Xiomara Sarmiento Naizaque" initials="ZN" userId="S::zsarmiento@agrosavia.co::7c2a8873-1910-4974-b0a3-358265f0dcee" providerId="AD"/>
  <p188:author id="{473EF3C4-D5D3-42CE-C023-0E19F0B210F4}" name="Paula Helena Reyes Herrera" initials="PHRH" userId="S::phreyes@agrosavia.co::d1017509-2d97-46d7-b0d8-9c1d48c12d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ula Helena Reyes Herrera" initials="PHRH" lastIdx="3" clrIdx="0">
    <p:extLst>
      <p:ext uri="{19B8F6BF-5375-455C-9EA6-DF929625EA0E}">
        <p15:presenceInfo xmlns:p15="http://schemas.microsoft.com/office/powerpoint/2012/main" userId="S::phreyes@agrosavia.co::d1017509-2d97-46d7-b0d8-9c1d48c12de4" providerId="AD"/>
      </p:ext>
    </p:extLst>
  </p:cmAuthor>
  <p:cmAuthor id="2" name="Sonia Mercedes Polo Murcia" initials="SM" lastIdx="5" clrIdx="1">
    <p:extLst>
      <p:ext uri="{19B8F6BF-5375-455C-9EA6-DF929625EA0E}">
        <p15:presenceInfo xmlns:p15="http://schemas.microsoft.com/office/powerpoint/2012/main" userId="S::spolo@agrosavia.co::b888c007-8781-456f-b4aa-e73cbe1f438c" providerId="AD"/>
      </p:ext>
    </p:extLst>
  </p:cmAuthor>
  <p:cmAuthor id="3" name="Zaida Xiomara Sarmiento Naizaque" initials="ZN" lastIdx="1" clrIdx="2">
    <p:extLst>
      <p:ext uri="{19B8F6BF-5375-455C-9EA6-DF929625EA0E}">
        <p15:presenceInfo xmlns:p15="http://schemas.microsoft.com/office/powerpoint/2012/main" userId="S::zsarmiento@agrosavia.co::7c2a8873-1910-4974-b0a3-358265f0dcee" providerId="AD"/>
      </p:ext>
    </p:extLst>
  </p:cmAuthor>
  <p:cmAuthor id="4" name="Ivania Ceron Souza" initials="IS" lastIdx="4" clrIdx="3">
    <p:extLst>
      <p:ext uri="{19B8F6BF-5375-455C-9EA6-DF929625EA0E}">
        <p15:presenceInfo xmlns:p15="http://schemas.microsoft.com/office/powerpoint/2012/main" userId="S::iceron@agrosavia.co::6aeb5af3-9025-41ba-8111-f0b45407c3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95FA6-BAE6-4805-A9FC-70F01B8EBDA7}" type="datetimeFigureOut">
              <a:rPr lang="es-CO" smtClean="0"/>
              <a:t>29/06/2022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A3ABE-E01E-43D5-A3B2-66C5C94A891A}" type="slidenum">
              <a:rPr lang="es-CO" smtClean="0"/>
              <a:t>‹Nº›</a:t>
            </a:fld>
            <a:endParaRPr lang="es-CO"/>
          </a:p>
        </p:txBody>
      </p:sp>
    </p:spTree>
    <p:extLst>
      <p:ext uri="{BB962C8B-B14F-4D97-AF65-F5344CB8AC3E}">
        <p14:creationId xmlns:p14="http://schemas.microsoft.com/office/powerpoint/2010/main" val="418055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C2A3ABE-E01E-43D5-A3B2-66C5C94A891A}" type="slidenum">
              <a:rPr lang="es-CO" smtClean="0"/>
              <a:t>14</a:t>
            </a:fld>
            <a:endParaRPr lang="es-CO"/>
          </a:p>
        </p:txBody>
      </p:sp>
    </p:spTree>
    <p:extLst>
      <p:ext uri="{BB962C8B-B14F-4D97-AF65-F5344CB8AC3E}">
        <p14:creationId xmlns:p14="http://schemas.microsoft.com/office/powerpoint/2010/main" val="1037511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E41BFC-88C3-450D-BC40-A0CCBEB80D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7F88EE43-5FA1-4B98-8C2A-1BBB7C370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BA60D10-FCD4-4239-88F3-FD3D7EE7E58F}"/>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5" name="Marcador de pie de página 4">
            <a:extLst>
              <a:ext uri="{FF2B5EF4-FFF2-40B4-BE49-F238E27FC236}">
                <a16:creationId xmlns:a16="http://schemas.microsoft.com/office/drawing/2014/main" id="{599B85ED-C744-47DC-A795-37FDD998E5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39F140-6EFD-4CF3-AC78-DFF8F6D4A184}"/>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99927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A7D7B-B563-4464-873E-3311BF21A1D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4B888FD-9747-423B-8511-EE26B988D42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A815496-3961-43E5-B6B1-89BF358AD87C}"/>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5" name="Marcador de pie de página 4">
            <a:extLst>
              <a:ext uri="{FF2B5EF4-FFF2-40B4-BE49-F238E27FC236}">
                <a16:creationId xmlns:a16="http://schemas.microsoft.com/office/drawing/2014/main" id="{3379F832-2D16-41AB-855D-5275E952E88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E5049E2-BE69-4131-9CB9-7420C94CED99}"/>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110321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DDA429-8A83-4FAD-8C83-4A7E614E54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D189BB1-1AA0-45E4-A41B-65D9AC16E7F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E428F48-4CC0-44EB-B69B-0B4A6A0AD3CF}"/>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5" name="Marcador de pie de página 4">
            <a:extLst>
              <a:ext uri="{FF2B5EF4-FFF2-40B4-BE49-F238E27FC236}">
                <a16:creationId xmlns:a16="http://schemas.microsoft.com/office/drawing/2014/main" id="{7163EFA7-C9DC-4D6D-BE59-47780A8827B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FF09DAF-DC0C-4297-B030-BD42C20F1A94}"/>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216457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A7477-F5F4-44A6-A879-632E3F60FF6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DBF5EE1-3083-4379-BC18-F0FCD5C5FF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063470B-B814-4F8A-8EF6-60A22D59B30D}"/>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5" name="Marcador de pie de página 4">
            <a:extLst>
              <a:ext uri="{FF2B5EF4-FFF2-40B4-BE49-F238E27FC236}">
                <a16:creationId xmlns:a16="http://schemas.microsoft.com/office/drawing/2014/main" id="{6774FC83-5213-42F0-9BCE-A557C0504CF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A20641E-9E73-430D-839E-28D810C17D14}"/>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224737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7D604-7A80-4839-BC43-A2E57AA2002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2843E4E-10BA-4407-8A92-62491C479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E08EEE-E117-4885-9EF1-913BA631F921}"/>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5" name="Marcador de pie de página 4">
            <a:extLst>
              <a:ext uri="{FF2B5EF4-FFF2-40B4-BE49-F238E27FC236}">
                <a16:creationId xmlns:a16="http://schemas.microsoft.com/office/drawing/2014/main" id="{8B984194-C3DC-442D-AD2D-4E00BCC92F4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28AA787-2758-48C4-8129-2DA232B57998}"/>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256835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7D008E-84FA-4C0F-8DB1-B9DE9DDFE18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8B67C7B-D683-4C57-8202-2E48D0128A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0403CD2-6917-4BB6-A175-616F50557E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3BFF3459-3505-4576-8313-699333A2F1F8}"/>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6" name="Marcador de pie de página 5">
            <a:extLst>
              <a:ext uri="{FF2B5EF4-FFF2-40B4-BE49-F238E27FC236}">
                <a16:creationId xmlns:a16="http://schemas.microsoft.com/office/drawing/2014/main" id="{655B733D-E4B1-4296-AD40-DD317CAECF7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2AA5AD9-C54E-4A4C-B2DD-453478C42B7E}"/>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407209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C2616-9984-4A59-B4F7-A058E67B5AE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D304061-E4E9-499B-ADF2-11D931DA1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DCB699-4091-4FF9-B29A-FD120C288BE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5E78391-810B-40B9-9B16-C2FA6EB6F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89E4467-5DF8-4F44-92AB-3C3D568B1C7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C7BBF4B5-E20E-4B33-B838-5F7BB7DC7D47}"/>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8" name="Marcador de pie de página 7">
            <a:extLst>
              <a:ext uri="{FF2B5EF4-FFF2-40B4-BE49-F238E27FC236}">
                <a16:creationId xmlns:a16="http://schemas.microsoft.com/office/drawing/2014/main" id="{713B6248-7B52-4995-8578-A1EBFD4D73A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08D5C92-0256-4EB1-B61C-794520155740}"/>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334142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DE6378-4565-4F66-88E2-4D8401427C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995D5F3-30C2-4603-8380-6594761C5E9D}"/>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4" name="Marcador de pie de página 3">
            <a:extLst>
              <a:ext uri="{FF2B5EF4-FFF2-40B4-BE49-F238E27FC236}">
                <a16:creationId xmlns:a16="http://schemas.microsoft.com/office/drawing/2014/main" id="{6128BBC9-3682-4A36-91FD-4150E21859F3}"/>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845337CB-8F60-4DC2-97C3-FA7CD87E4C0E}"/>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172522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ABA041-662A-4DC1-89A0-0A4DF5658275}"/>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3" name="Marcador de pie de página 2">
            <a:extLst>
              <a:ext uri="{FF2B5EF4-FFF2-40B4-BE49-F238E27FC236}">
                <a16:creationId xmlns:a16="http://schemas.microsoft.com/office/drawing/2014/main" id="{A11170CA-B8FA-4DAB-B565-0B518B82AFC3}"/>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55C2C44-2DFA-4B82-825A-A8FCA2943E8E}"/>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110628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1A761-A967-4DEB-AFB8-5BDB353C64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D7E568C-F0A2-44E0-9CBB-37FB2EA0F6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2982255B-B895-46D4-A997-45B123C3F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4E88CA-9E7D-4316-9DB9-A736A66E450E}"/>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6" name="Marcador de pie de página 5">
            <a:extLst>
              <a:ext uri="{FF2B5EF4-FFF2-40B4-BE49-F238E27FC236}">
                <a16:creationId xmlns:a16="http://schemas.microsoft.com/office/drawing/2014/main" id="{91F167B6-5578-4CF6-A567-D1EFEBB3D75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9360DC1-23ED-4F98-B262-2096C07402DF}"/>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150541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1234F8-B792-4CD6-95F7-C578236E8D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3A2DB5F-3E82-418C-AEC1-AA2228AAA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E58C46A-67FD-49BA-A6F4-B9B082A54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E27452-02A0-4F62-AAFD-B9A23689DA7F}"/>
              </a:ext>
            </a:extLst>
          </p:cNvPr>
          <p:cNvSpPr>
            <a:spLocks noGrp="1"/>
          </p:cNvSpPr>
          <p:nvPr>
            <p:ph type="dt" sz="half" idx="10"/>
          </p:nvPr>
        </p:nvSpPr>
        <p:spPr/>
        <p:txBody>
          <a:bodyPr/>
          <a:lstStyle/>
          <a:p>
            <a:fld id="{437F2197-542D-4092-AFC9-8786FC92D9DC}" type="datetimeFigureOut">
              <a:rPr lang="es-CO" smtClean="0"/>
              <a:t>29/06/2022</a:t>
            </a:fld>
            <a:endParaRPr lang="es-CO"/>
          </a:p>
        </p:txBody>
      </p:sp>
      <p:sp>
        <p:nvSpPr>
          <p:cNvPr id="6" name="Marcador de pie de página 5">
            <a:extLst>
              <a:ext uri="{FF2B5EF4-FFF2-40B4-BE49-F238E27FC236}">
                <a16:creationId xmlns:a16="http://schemas.microsoft.com/office/drawing/2014/main" id="{FD5D967F-AAE9-4AE3-BA25-CDDF76F2FF9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C3CCB0B-9948-4B6E-8EE7-790DA60FCDAC}"/>
              </a:ext>
            </a:extLst>
          </p:cNvPr>
          <p:cNvSpPr>
            <a:spLocks noGrp="1"/>
          </p:cNvSpPr>
          <p:nvPr>
            <p:ph type="sldNum" sz="quarter" idx="12"/>
          </p:nvPr>
        </p:nvSpPr>
        <p:spPr/>
        <p:txBody>
          <a:bodyPr/>
          <a:lstStyle/>
          <a:p>
            <a:fld id="{6B81007A-8AAB-49C9-9F48-CE7147CF9E26}" type="slidenum">
              <a:rPr lang="es-CO" smtClean="0"/>
              <a:t>‹Nº›</a:t>
            </a:fld>
            <a:endParaRPr lang="es-CO"/>
          </a:p>
        </p:txBody>
      </p:sp>
    </p:spTree>
    <p:extLst>
      <p:ext uri="{BB962C8B-B14F-4D97-AF65-F5344CB8AC3E}">
        <p14:creationId xmlns:p14="http://schemas.microsoft.com/office/powerpoint/2010/main" val="35787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11B58D-9FA2-497D-A49F-1BD23C1F8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39422D3-381B-4B63-BE1E-D16CC0B8E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1C74ADA-387E-41C0-A3BF-CFAFB7863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F2197-542D-4092-AFC9-8786FC92D9DC}" type="datetimeFigureOut">
              <a:rPr lang="es-CO" smtClean="0"/>
              <a:t>29/06/2022</a:t>
            </a:fld>
            <a:endParaRPr lang="es-CO"/>
          </a:p>
        </p:txBody>
      </p:sp>
      <p:sp>
        <p:nvSpPr>
          <p:cNvPr id="5" name="Marcador de pie de página 4">
            <a:extLst>
              <a:ext uri="{FF2B5EF4-FFF2-40B4-BE49-F238E27FC236}">
                <a16:creationId xmlns:a16="http://schemas.microsoft.com/office/drawing/2014/main" id="{03ACB925-F712-4128-A1A4-E6154AE54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6A0EB345-80C0-4121-B0D5-F0BAD2286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1007A-8AAB-49C9-9F48-CE7147CF9E26}" type="slidenum">
              <a:rPr lang="es-CO" smtClean="0"/>
              <a:t>‹Nº›</a:t>
            </a:fld>
            <a:endParaRPr lang="es-CO"/>
          </a:p>
        </p:txBody>
      </p:sp>
    </p:spTree>
    <p:extLst>
      <p:ext uri="{BB962C8B-B14F-4D97-AF65-F5344CB8AC3E}">
        <p14:creationId xmlns:p14="http://schemas.microsoft.com/office/powerpoint/2010/main" val="3197593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4961FED0-7E17-4D81-915A-96DB2C2CC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052" y="419961"/>
            <a:ext cx="10423946" cy="5862348"/>
          </a:xfrm>
          <a:prstGeom prst="rect">
            <a:avLst/>
          </a:prstGeom>
        </p:spPr>
      </p:pic>
      <p:sp>
        <p:nvSpPr>
          <p:cNvPr id="5" name="CuadroTexto 4">
            <a:extLst>
              <a:ext uri="{FF2B5EF4-FFF2-40B4-BE49-F238E27FC236}">
                <a16:creationId xmlns:a16="http://schemas.microsoft.com/office/drawing/2014/main" id="{9D10ABE6-4E24-4591-8841-2ACA8D833166}"/>
              </a:ext>
            </a:extLst>
          </p:cNvPr>
          <p:cNvSpPr txBox="1"/>
          <p:nvPr/>
        </p:nvSpPr>
        <p:spPr>
          <a:xfrm>
            <a:off x="174752" y="1132432"/>
            <a:ext cx="2329297" cy="4524315"/>
          </a:xfrm>
          <a:prstGeom prst="rect">
            <a:avLst/>
          </a:prstGeom>
          <a:noFill/>
        </p:spPr>
        <p:txBody>
          <a:bodyPr wrap="square" lIns="91440" tIns="45720" rIns="91440" bIns="45720" rtlCol="0" anchor="t">
            <a:spAutoFit/>
          </a:bodyPr>
          <a:lstStyle/>
          <a:p>
            <a:r>
              <a:rPr lang="en-US" sz="1600" b="1" dirty="0">
                <a:ea typeface="+mn-lt"/>
                <a:cs typeface="+mn-lt"/>
              </a:rPr>
              <a:t>Figure S1</a:t>
            </a:r>
            <a:r>
              <a:rPr lang="en-US" sz="1600" dirty="0">
                <a:ea typeface="+mn-lt"/>
                <a:cs typeface="+mn-lt"/>
              </a:rPr>
              <a:t>. The prioritized list of plant genetic resources for food and agriculture (PGRFA) and animal products. The Colombian government developed this list to guarantee its production and supply policies to improve the stable consumption in the Colombian population's diet. A unique icon represents each species or product, showing the separation by FAO classification of food groups. </a:t>
            </a:r>
          </a:p>
        </p:txBody>
      </p:sp>
    </p:spTree>
    <p:extLst>
      <p:ext uri="{BB962C8B-B14F-4D97-AF65-F5344CB8AC3E}">
        <p14:creationId xmlns:p14="http://schemas.microsoft.com/office/powerpoint/2010/main" val="3872582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1829DB8-8233-4813-B4D8-6AC3EE24A3A9}"/>
              </a:ext>
            </a:extLst>
          </p:cNvPr>
          <p:cNvSpPr txBox="1"/>
          <p:nvPr/>
        </p:nvSpPr>
        <p:spPr>
          <a:xfrm>
            <a:off x="262421" y="865094"/>
            <a:ext cx="2501271" cy="3046988"/>
          </a:xfrm>
          <a:prstGeom prst="rect">
            <a:avLst/>
          </a:prstGeom>
          <a:noFill/>
        </p:spPr>
        <p:txBody>
          <a:bodyPr wrap="square" lIns="91440" tIns="45720" rIns="91440" bIns="45720" rtlCol="0" anchor="t">
            <a:spAutoFit/>
          </a:bodyPr>
          <a:lstStyle/>
          <a:p>
            <a:r>
              <a:rPr lang="en-US" sz="1600" b="1" dirty="0">
                <a:ea typeface="+mn-lt"/>
                <a:cs typeface="+mn-lt"/>
              </a:rPr>
              <a:t>Figure S10. </a:t>
            </a:r>
            <a:r>
              <a:rPr lang="en-US" sz="1600" dirty="0">
                <a:ea typeface="+mn-lt"/>
                <a:cs typeface="+mn-lt"/>
              </a:rPr>
              <a:t>Boxplots indicate the median and variation of the percentage (%) of the daily nutritional target for (A) Calcium-Ca,(B) Iron-Fe, (C) Zinc-Zn, and (D) Energy, separating the PGRFA conserved in the National Plant Germplasm Bank (BGVCOL) by FAO food categories indicates the number of species (n).  </a:t>
            </a:r>
            <a:endParaRPr lang="en-US" sz="1600" dirty="0">
              <a:latin typeface="Times New Roman"/>
              <a:cs typeface="Times New Roman"/>
            </a:endParaRPr>
          </a:p>
        </p:txBody>
      </p:sp>
      <p:pic>
        <p:nvPicPr>
          <p:cNvPr id="3" name="Imagen 2" descr="Gráfico, Gráfico de cajas y bigotes&#10;&#10;Descripción generada automáticamente">
            <a:extLst>
              <a:ext uri="{FF2B5EF4-FFF2-40B4-BE49-F238E27FC236}">
                <a16:creationId xmlns:a16="http://schemas.microsoft.com/office/drawing/2014/main" id="{38A4E2BF-2DAE-90BF-5CA4-25848311D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935" y="295598"/>
            <a:ext cx="8603225" cy="6452419"/>
          </a:xfrm>
          <a:prstGeom prst="rect">
            <a:avLst/>
          </a:prstGeom>
        </p:spPr>
      </p:pic>
    </p:spTree>
    <p:extLst>
      <p:ext uri="{BB962C8B-B14F-4D97-AF65-F5344CB8AC3E}">
        <p14:creationId xmlns:p14="http://schemas.microsoft.com/office/powerpoint/2010/main" val="195381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E2ACB6B-69E4-42ED-8DF5-5A930FAF540B}"/>
              </a:ext>
            </a:extLst>
          </p:cNvPr>
          <p:cNvSpPr txBox="1"/>
          <p:nvPr/>
        </p:nvSpPr>
        <p:spPr>
          <a:xfrm>
            <a:off x="280351" y="1907024"/>
            <a:ext cx="2725387" cy="3293209"/>
          </a:xfrm>
          <a:prstGeom prst="rect">
            <a:avLst/>
          </a:prstGeom>
          <a:noFill/>
        </p:spPr>
        <p:txBody>
          <a:bodyPr wrap="square" lIns="91440" tIns="45720" rIns="91440" bIns="45720" rtlCol="0" anchor="t">
            <a:spAutoFit/>
          </a:bodyPr>
          <a:lstStyle/>
          <a:p>
            <a:r>
              <a:rPr lang="en-US" sz="1600" b="1" dirty="0">
                <a:ea typeface="+mn-lt"/>
                <a:cs typeface="+mn-lt"/>
              </a:rPr>
              <a:t>Figure S11. </a:t>
            </a:r>
            <a:r>
              <a:rPr lang="en-US" sz="1600" dirty="0">
                <a:ea typeface="+mn-lt"/>
                <a:cs typeface="+mn-lt"/>
              </a:rPr>
              <a:t>Boxplots indicate the median and variation of the percentage (%) of the daily nutritional target for (A) Calcium-Ca, (B) Iron-Fe, (C) Zinc-Zn, and (D) Energy separating the PGRFA not conserved in the National Plant Germplasm Bank (i.e., NCB group) by FAO food categories indicates the number of species (n).   </a:t>
            </a:r>
          </a:p>
          <a:p>
            <a:endParaRPr lang="en-US" sz="1600" dirty="0">
              <a:latin typeface="Times New Roman"/>
              <a:cs typeface="Times New Roman"/>
            </a:endParaRPr>
          </a:p>
        </p:txBody>
      </p:sp>
      <p:pic>
        <p:nvPicPr>
          <p:cNvPr id="3" name="Imagen 2" descr="Gráfico, Gráfico de cajas y bigotes&#10;&#10;Descripción generada automáticamente">
            <a:extLst>
              <a:ext uri="{FF2B5EF4-FFF2-40B4-BE49-F238E27FC236}">
                <a16:creationId xmlns:a16="http://schemas.microsoft.com/office/drawing/2014/main" id="{F87FB13B-73FE-9C86-0AD5-C061F5863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108" y="143797"/>
            <a:ext cx="8760541" cy="6570406"/>
          </a:xfrm>
          <a:prstGeom prst="rect">
            <a:avLst/>
          </a:prstGeom>
        </p:spPr>
      </p:pic>
    </p:spTree>
    <p:extLst>
      <p:ext uri="{BB962C8B-B14F-4D97-AF65-F5344CB8AC3E}">
        <p14:creationId xmlns:p14="http://schemas.microsoft.com/office/powerpoint/2010/main" val="1853348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541FB31-D6FC-4D70-A8CB-DCE146810C66}"/>
              </a:ext>
            </a:extLst>
          </p:cNvPr>
          <p:cNvSpPr txBox="1"/>
          <p:nvPr/>
        </p:nvSpPr>
        <p:spPr>
          <a:xfrm>
            <a:off x="141145" y="1119050"/>
            <a:ext cx="1999247" cy="4278094"/>
          </a:xfrm>
          <a:prstGeom prst="rect">
            <a:avLst/>
          </a:prstGeom>
          <a:noFill/>
        </p:spPr>
        <p:txBody>
          <a:bodyPr wrap="square" lIns="91440" tIns="45720" rIns="91440" bIns="45720" rtlCol="0" anchor="t">
            <a:spAutoFit/>
          </a:bodyPr>
          <a:lstStyle/>
          <a:p>
            <a:r>
              <a:rPr lang="en-US" sz="1600" b="1" dirty="0">
                <a:ea typeface="+mn-lt"/>
                <a:cs typeface="+mn-lt"/>
              </a:rPr>
              <a:t>Figure S12</a:t>
            </a:r>
            <a:r>
              <a:rPr lang="en-US" sz="1600" dirty="0">
                <a:ea typeface="+mn-lt"/>
                <a:cs typeface="+mn-lt"/>
              </a:rPr>
              <a:t>. The PGRFA conserved in the BGVCOL resulted in the high priority category for (A) the Geographic origin pillar and (B) the Vulnerability pillar. The PGRFA are grouped by FAO food categories, indicating the name and the number of species. The icons represent the crop taxon and are the same used in Fig. 4. </a:t>
            </a:r>
            <a:endParaRPr lang="en-US" dirty="0"/>
          </a:p>
        </p:txBody>
      </p:sp>
      <p:pic>
        <p:nvPicPr>
          <p:cNvPr id="7" name="Imagen 6" descr="Interfaz de usuario gráfica&#10;&#10;Descripción generada automáticamente con confianza media">
            <a:extLst>
              <a:ext uri="{FF2B5EF4-FFF2-40B4-BE49-F238E27FC236}">
                <a16:creationId xmlns:a16="http://schemas.microsoft.com/office/drawing/2014/main" id="{B9F45721-D21C-15C2-70C2-225E30CA5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392" y="137732"/>
            <a:ext cx="9527473" cy="6582535"/>
          </a:xfrm>
          <a:prstGeom prst="rect">
            <a:avLst/>
          </a:prstGeom>
        </p:spPr>
      </p:pic>
    </p:spTree>
    <p:extLst>
      <p:ext uri="{BB962C8B-B14F-4D97-AF65-F5344CB8AC3E}">
        <p14:creationId xmlns:p14="http://schemas.microsoft.com/office/powerpoint/2010/main" val="1187827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541FB31-D6FC-4D70-A8CB-DCE146810C66}"/>
              </a:ext>
            </a:extLst>
          </p:cNvPr>
          <p:cNvSpPr txBox="1"/>
          <p:nvPr/>
        </p:nvSpPr>
        <p:spPr>
          <a:xfrm>
            <a:off x="141145" y="1119050"/>
            <a:ext cx="1999247" cy="3785652"/>
          </a:xfrm>
          <a:prstGeom prst="rect">
            <a:avLst/>
          </a:prstGeom>
          <a:noFill/>
        </p:spPr>
        <p:txBody>
          <a:bodyPr wrap="square" lIns="91440" tIns="45720" rIns="91440" bIns="45720" rtlCol="0" anchor="t">
            <a:spAutoFit/>
          </a:bodyPr>
          <a:lstStyle/>
          <a:p>
            <a:r>
              <a:rPr lang="en-US" sz="1600" b="1" dirty="0">
                <a:ea typeface="+mn-lt"/>
                <a:cs typeface="+mn-lt"/>
              </a:rPr>
              <a:t>Figure S13</a:t>
            </a:r>
            <a:r>
              <a:rPr lang="en-US" sz="1600" dirty="0">
                <a:ea typeface="+mn-lt"/>
                <a:cs typeface="+mn-lt"/>
              </a:rPr>
              <a:t>. The PGRFA conserved in the BGVCOL resulted in the high priority category for (A) the Economics benefits pillar and (B) the Food security pillar. The PGRFA are grouped by FAO food categories, indicating the name and the number of species. The icons represent the crop taxon. </a:t>
            </a:r>
            <a:endParaRPr lang="en-US" dirty="0"/>
          </a:p>
        </p:txBody>
      </p:sp>
      <p:pic>
        <p:nvPicPr>
          <p:cNvPr id="4" name="Imagen 3" descr="Logotipo, nombre de la empresa&#10;&#10;Descripción generada automáticamente">
            <a:extLst>
              <a:ext uri="{FF2B5EF4-FFF2-40B4-BE49-F238E27FC236}">
                <a16:creationId xmlns:a16="http://schemas.microsoft.com/office/drawing/2014/main" id="{99E9AAD9-03C3-C806-794D-C28CD62C2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90" y="86950"/>
            <a:ext cx="8781142" cy="6446585"/>
          </a:xfrm>
          <a:prstGeom prst="rect">
            <a:avLst/>
          </a:prstGeom>
        </p:spPr>
      </p:pic>
    </p:spTree>
    <p:extLst>
      <p:ext uri="{BB962C8B-B14F-4D97-AF65-F5344CB8AC3E}">
        <p14:creationId xmlns:p14="http://schemas.microsoft.com/office/powerpoint/2010/main" val="3529774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CD7A2BB-0745-4DA3-B03A-3C227623EBA6}"/>
              </a:ext>
            </a:extLst>
          </p:cNvPr>
          <p:cNvSpPr txBox="1"/>
          <p:nvPr/>
        </p:nvSpPr>
        <p:spPr>
          <a:xfrm>
            <a:off x="72304" y="5547891"/>
            <a:ext cx="12045754" cy="1169551"/>
          </a:xfrm>
          <a:prstGeom prst="rect">
            <a:avLst/>
          </a:prstGeom>
          <a:noFill/>
        </p:spPr>
        <p:txBody>
          <a:bodyPr wrap="square" lIns="91440" tIns="45720" rIns="91440" bIns="45720" rtlCol="0" anchor="t">
            <a:spAutoFit/>
          </a:bodyPr>
          <a:lstStyle/>
          <a:p>
            <a:r>
              <a:rPr lang="en-US" sz="1400" b="1" dirty="0">
                <a:ea typeface="+mn-lt"/>
                <a:cs typeface="+mn-lt"/>
              </a:rPr>
              <a:t>Figure S14</a:t>
            </a:r>
            <a:r>
              <a:rPr lang="en-US" sz="1400" dirty="0">
                <a:ea typeface="+mn-lt"/>
                <a:cs typeface="+mn-lt"/>
              </a:rPr>
              <a:t>. The PGRFA conserved in the National Plant Germplasm Bank (BGVCOL) within the highest priority class for two pillars: (A) The economic benefits pilar with four variables, </a:t>
            </a:r>
            <a:r>
              <a:rPr lang="en-US" sz="1400" dirty="0" err="1">
                <a:ea typeface="+mn-lt"/>
                <a:cs typeface="+mn-lt"/>
              </a:rPr>
              <a:t>Lafay</a:t>
            </a:r>
            <a:r>
              <a:rPr lang="en-US" sz="1400" dirty="0">
                <a:ea typeface="+mn-lt"/>
                <a:cs typeface="+mn-lt"/>
              </a:rPr>
              <a:t> index, yield, municipality coverage, and income. (B) The food security pilar with four variables, government priority list, traditional consumption, nutritional contribution, and nutrients affordability. The PGRFA are split by FAO food categories in a unique icon, indicating the common name and the number of species (n), sorted from the highest to the lowest average score (AS) measured as a percentage. The color shows the AS obtained for each variable from 0 (blue) to 100 (red). The icons are the same as used in Fig. 4. </a:t>
            </a:r>
          </a:p>
        </p:txBody>
      </p:sp>
      <p:pic>
        <p:nvPicPr>
          <p:cNvPr id="7" name="Imagen 6" descr="Gráfico&#10;&#10;Descripción generada automáticamente">
            <a:extLst>
              <a:ext uri="{FF2B5EF4-FFF2-40B4-BE49-F238E27FC236}">
                <a16:creationId xmlns:a16="http://schemas.microsoft.com/office/drawing/2014/main" id="{D735AF71-8EE6-8E5D-26E8-F202F409B4B0}"/>
              </a:ext>
            </a:extLst>
          </p:cNvPr>
          <p:cNvPicPr>
            <a:picLocks noChangeAspect="1"/>
          </p:cNvPicPr>
          <p:nvPr/>
        </p:nvPicPr>
        <p:blipFill rotWithShape="1">
          <a:blip r:embed="rId3">
            <a:extLst>
              <a:ext uri="{28A0092B-C50C-407E-A947-70E740481C1C}">
                <a14:useLocalDpi xmlns:a14="http://schemas.microsoft.com/office/drawing/2010/main" val="0"/>
              </a:ext>
            </a:extLst>
          </a:blip>
          <a:srcRect t="6755"/>
          <a:stretch/>
        </p:blipFill>
        <p:spPr>
          <a:xfrm>
            <a:off x="72304" y="493896"/>
            <a:ext cx="5442630" cy="5135791"/>
          </a:xfrm>
          <a:prstGeom prst="rect">
            <a:avLst/>
          </a:prstGeom>
        </p:spPr>
      </p:pic>
      <p:pic>
        <p:nvPicPr>
          <p:cNvPr id="10" name="Imagen 9" descr="Gráfico&#10;&#10;Descripción generada automáticamente">
            <a:extLst>
              <a:ext uri="{FF2B5EF4-FFF2-40B4-BE49-F238E27FC236}">
                <a16:creationId xmlns:a16="http://schemas.microsoft.com/office/drawing/2014/main" id="{5A2711CE-75E6-B379-727B-033697CA1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851" y="493896"/>
            <a:ext cx="6332149" cy="4908209"/>
          </a:xfrm>
          <a:prstGeom prst="rect">
            <a:avLst/>
          </a:prstGeom>
        </p:spPr>
      </p:pic>
    </p:spTree>
    <p:extLst>
      <p:ext uri="{BB962C8B-B14F-4D97-AF65-F5344CB8AC3E}">
        <p14:creationId xmlns:p14="http://schemas.microsoft.com/office/powerpoint/2010/main" val="1352593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E15CB82E-9CC3-4747-ADC5-8BEB16287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231" y="697031"/>
            <a:ext cx="9384968" cy="5520804"/>
          </a:xfrm>
          <a:prstGeom prst="rect">
            <a:avLst/>
          </a:prstGeom>
        </p:spPr>
      </p:pic>
      <p:sp>
        <p:nvSpPr>
          <p:cNvPr id="5" name="CuadroTexto 4">
            <a:extLst>
              <a:ext uri="{FF2B5EF4-FFF2-40B4-BE49-F238E27FC236}">
                <a16:creationId xmlns:a16="http://schemas.microsoft.com/office/drawing/2014/main" id="{8466E11C-DC43-48F5-8D4A-48ED7783A061}"/>
              </a:ext>
            </a:extLst>
          </p:cNvPr>
          <p:cNvSpPr txBox="1"/>
          <p:nvPr/>
        </p:nvSpPr>
        <p:spPr>
          <a:xfrm>
            <a:off x="173817" y="1659847"/>
            <a:ext cx="2582085" cy="3539430"/>
          </a:xfrm>
          <a:prstGeom prst="rect">
            <a:avLst/>
          </a:prstGeom>
          <a:noFill/>
        </p:spPr>
        <p:txBody>
          <a:bodyPr wrap="square" lIns="91440" tIns="45720" rIns="91440" bIns="45720" rtlCol="0" anchor="t">
            <a:spAutoFit/>
          </a:bodyPr>
          <a:lstStyle/>
          <a:p>
            <a:r>
              <a:rPr lang="en-US" sz="1600" b="1" dirty="0">
                <a:ea typeface="+mn-lt"/>
                <a:cs typeface="+mn-lt"/>
              </a:rPr>
              <a:t>Figure S2</a:t>
            </a:r>
            <a:r>
              <a:rPr lang="en-US" sz="1600" dirty="0">
                <a:ea typeface="+mn-lt"/>
                <a:cs typeface="+mn-lt"/>
              </a:rPr>
              <a:t>. The Colombian map shows 11 geographic regions with different levels of grey. Within each region is a pie with the number of Plant Genetic Resources for Food and Agriculture (PGRFA) essential for each region's food tradition, separating them by different colors representing eight FAO food groups. The size of the pie is equivalent to the number of PGRFA included.  </a:t>
            </a:r>
            <a:endParaRPr lang="en-US" dirty="0"/>
          </a:p>
        </p:txBody>
      </p:sp>
    </p:spTree>
    <p:extLst>
      <p:ext uri="{BB962C8B-B14F-4D97-AF65-F5344CB8AC3E}">
        <p14:creationId xmlns:p14="http://schemas.microsoft.com/office/powerpoint/2010/main" val="229880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08DD329-4D4B-4A90-BBB6-E45F7C0D2BFA}"/>
              </a:ext>
            </a:extLst>
          </p:cNvPr>
          <p:cNvSpPr txBox="1"/>
          <p:nvPr/>
        </p:nvSpPr>
        <p:spPr>
          <a:xfrm>
            <a:off x="556684" y="808290"/>
            <a:ext cx="3367034" cy="5262979"/>
          </a:xfrm>
          <a:prstGeom prst="rect">
            <a:avLst/>
          </a:prstGeom>
          <a:noFill/>
        </p:spPr>
        <p:txBody>
          <a:bodyPr wrap="square" lIns="91440" tIns="45720" rIns="91440" bIns="45720" rtlCol="0" anchor="t">
            <a:spAutoFit/>
          </a:bodyPr>
          <a:lstStyle/>
          <a:p>
            <a:r>
              <a:rPr lang="en-US" sz="1600" b="1" dirty="0">
                <a:ea typeface="+mn-lt"/>
                <a:cs typeface="+mn-lt"/>
              </a:rPr>
              <a:t>Figure S3</a:t>
            </a:r>
            <a:r>
              <a:rPr lang="en-US" sz="1600" dirty="0">
                <a:ea typeface="+mn-lt"/>
                <a:cs typeface="+mn-lt"/>
              </a:rPr>
              <a:t>. The geographic origin of the 345 plant genetic resources for food and agriculture (PGRFA) across 26 world regions. (A) Two hundred seventy-five conserved in the National Plant Germplasm Bank (BGVCOL group), (B) 70 are not currently conserved in the BGVCOL (i.e., NCB group). The bar shows the region's name, indicating the number of PGRFA with origin in each region in blue. The bar's color represents the three prioritizing categories used in this study. In green, the local origin with high priority includes Tropical South America and Andes, two regions where Colombia is localized. The close origin with middle priority includes Central America, Mexico, and the Caribbean in yellow. Finally, in red, the distant regions with low priority. </a:t>
            </a:r>
            <a:endParaRPr lang="en-US" dirty="0">
              <a:ea typeface="+mn-lt"/>
              <a:cs typeface="+mn-lt"/>
            </a:endParaRPr>
          </a:p>
        </p:txBody>
      </p:sp>
      <p:pic>
        <p:nvPicPr>
          <p:cNvPr id="9" name="Imagen 8" descr="Gráfico&#10;&#10;Descripción generada automáticamente">
            <a:extLst>
              <a:ext uri="{FF2B5EF4-FFF2-40B4-BE49-F238E27FC236}">
                <a16:creationId xmlns:a16="http://schemas.microsoft.com/office/drawing/2014/main" id="{0E1FC25A-79EF-0FAE-B1BE-612921E3C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700" y="0"/>
            <a:ext cx="7506282" cy="3411946"/>
          </a:xfrm>
          <a:prstGeom prst="rect">
            <a:avLst/>
          </a:prstGeom>
        </p:spPr>
      </p:pic>
      <p:pic>
        <p:nvPicPr>
          <p:cNvPr id="11" name="Imagen 10" descr="Gráfico, Gráfico de barras&#10;&#10;Descripción generada automáticamente">
            <a:extLst>
              <a:ext uri="{FF2B5EF4-FFF2-40B4-BE49-F238E27FC236}">
                <a16:creationId xmlns:a16="http://schemas.microsoft.com/office/drawing/2014/main" id="{EE733526-CF79-FBB2-D055-88BF4CE10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384" y="3393456"/>
            <a:ext cx="7711598" cy="3505272"/>
          </a:xfrm>
          <a:prstGeom prst="rect">
            <a:avLst/>
          </a:prstGeom>
        </p:spPr>
      </p:pic>
    </p:spTree>
    <p:extLst>
      <p:ext uri="{BB962C8B-B14F-4D97-AF65-F5344CB8AC3E}">
        <p14:creationId xmlns:p14="http://schemas.microsoft.com/office/powerpoint/2010/main" val="1965621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116267F-2084-4376-810E-144302EF632F}"/>
              </a:ext>
            </a:extLst>
          </p:cNvPr>
          <p:cNvSpPr txBox="1"/>
          <p:nvPr/>
        </p:nvSpPr>
        <p:spPr>
          <a:xfrm>
            <a:off x="208335" y="1275266"/>
            <a:ext cx="2651958" cy="3785652"/>
          </a:xfrm>
          <a:prstGeom prst="rect">
            <a:avLst/>
          </a:prstGeom>
          <a:noFill/>
        </p:spPr>
        <p:txBody>
          <a:bodyPr wrap="square" lIns="91440" tIns="45720" rIns="91440" bIns="45720" rtlCol="0" anchor="t">
            <a:spAutoFit/>
          </a:bodyPr>
          <a:lstStyle/>
          <a:p>
            <a:r>
              <a:rPr lang="en-US" sz="1600" b="1" dirty="0">
                <a:ea typeface="+mn-lt"/>
                <a:cs typeface="+mn-lt"/>
              </a:rPr>
              <a:t>Figure S4</a:t>
            </a:r>
            <a:r>
              <a:rPr lang="en-US" sz="1600" dirty="0">
                <a:ea typeface="+mn-lt"/>
                <a:cs typeface="+mn-lt"/>
              </a:rPr>
              <a:t>. The classification of 275 PGRFA conserved in the National Plant Germplasm Bank (BGVCOL) by their vulnerability state. (A) The percentage of vulnerability state of the PGRFA analyzed by FAO food categories: Not evaluated (grey), Minor concern (yellow), and threatened (orange). (B) The number of PGRFA without vulnerability information by geographic regions in the world.  </a:t>
            </a:r>
            <a:endParaRPr lang="en-US" dirty="0">
              <a:ea typeface="+mn-lt"/>
              <a:cs typeface="+mn-lt"/>
            </a:endParaRPr>
          </a:p>
        </p:txBody>
      </p:sp>
      <p:pic>
        <p:nvPicPr>
          <p:cNvPr id="6" name="Imagen 5" descr="Gráfico, Gráfico de barras&#10;&#10;Descripción generada automáticamente">
            <a:extLst>
              <a:ext uri="{FF2B5EF4-FFF2-40B4-BE49-F238E27FC236}">
                <a16:creationId xmlns:a16="http://schemas.microsoft.com/office/drawing/2014/main" id="{EE571F37-3D00-FFC8-27D4-9FCC00608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568" y="1447144"/>
            <a:ext cx="4336025" cy="3252019"/>
          </a:xfrm>
          <a:prstGeom prst="rect">
            <a:avLst/>
          </a:prstGeom>
        </p:spPr>
      </p:pic>
      <p:pic>
        <p:nvPicPr>
          <p:cNvPr id="4" name="Imagen 3" descr="Gráfico, Gráfico de barras&#10;&#10;Descripción generada automáticamente">
            <a:extLst>
              <a:ext uri="{FF2B5EF4-FFF2-40B4-BE49-F238E27FC236}">
                <a16:creationId xmlns:a16="http://schemas.microsoft.com/office/drawing/2014/main" id="{507D1710-E69F-EF29-A02B-39EE51AFF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593" y="1447144"/>
            <a:ext cx="4555643" cy="3416732"/>
          </a:xfrm>
          <a:prstGeom prst="rect">
            <a:avLst/>
          </a:prstGeom>
        </p:spPr>
      </p:pic>
    </p:spTree>
    <p:extLst>
      <p:ext uri="{BB962C8B-B14F-4D97-AF65-F5344CB8AC3E}">
        <p14:creationId xmlns:p14="http://schemas.microsoft.com/office/powerpoint/2010/main" val="4225716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 Gráfico de barras&#10;&#10;Descripción generada automáticamente">
            <a:extLst>
              <a:ext uri="{FF2B5EF4-FFF2-40B4-BE49-F238E27FC236}">
                <a16:creationId xmlns:a16="http://schemas.microsoft.com/office/drawing/2014/main" id="{C8E5D74D-F916-DDEE-5C24-1A4D3C2AC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183" y="1627581"/>
            <a:ext cx="4200338" cy="3150254"/>
          </a:xfrm>
          <a:prstGeom prst="rect">
            <a:avLst/>
          </a:prstGeom>
        </p:spPr>
      </p:pic>
      <p:pic>
        <p:nvPicPr>
          <p:cNvPr id="6" name="Imagen 5" descr="Gráfico, Gráfico de barras&#10;&#10;Descripción generada automáticamente">
            <a:extLst>
              <a:ext uri="{FF2B5EF4-FFF2-40B4-BE49-F238E27FC236}">
                <a16:creationId xmlns:a16="http://schemas.microsoft.com/office/drawing/2014/main" id="{68926030-D0AA-A151-D4C1-D52C51C16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531" y="1402251"/>
            <a:ext cx="4709652" cy="3532239"/>
          </a:xfrm>
          <a:prstGeom prst="rect">
            <a:avLst/>
          </a:prstGeom>
        </p:spPr>
      </p:pic>
      <p:sp>
        <p:nvSpPr>
          <p:cNvPr id="2" name="CuadroTexto 1">
            <a:extLst>
              <a:ext uri="{FF2B5EF4-FFF2-40B4-BE49-F238E27FC236}">
                <a16:creationId xmlns:a16="http://schemas.microsoft.com/office/drawing/2014/main" id="{0116267F-2084-4376-810E-144302EF632F}"/>
              </a:ext>
            </a:extLst>
          </p:cNvPr>
          <p:cNvSpPr txBox="1"/>
          <p:nvPr/>
        </p:nvSpPr>
        <p:spPr>
          <a:xfrm>
            <a:off x="391479" y="1410633"/>
            <a:ext cx="2647143" cy="4031873"/>
          </a:xfrm>
          <a:prstGeom prst="rect">
            <a:avLst/>
          </a:prstGeom>
          <a:noFill/>
        </p:spPr>
        <p:txBody>
          <a:bodyPr wrap="square" lIns="91440" tIns="45720" rIns="91440" bIns="45720" rtlCol="0" anchor="t">
            <a:spAutoFit/>
          </a:bodyPr>
          <a:lstStyle/>
          <a:p>
            <a:r>
              <a:rPr lang="en-US" sz="1600" b="1" dirty="0">
                <a:ea typeface="+mn-lt"/>
                <a:cs typeface="+mn-lt"/>
              </a:rPr>
              <a:t>Figure S5</a:t>
            </a:r>
            <a:r>
              <a:rPr lang="en-US" sz="1600" dirty="0">
                <a:ea typeface="+mn-lt"/>
                <a:cs typeface="+mn-lt"/>
              </a:rPr>
              <a:t>. The classification of 70 PGRFA not conserved in the National Plant Germplasm Bank (i.e., NCB group) by their vulnerability state. (A) The percentage of vulnerability state of the PGRFA analyzed by FAO food categories: Not evaluated (grey), Minor concern (yellow), and threatened (orange). (B) The number of PGRFA without vulnerability information by geographic regions in the world.</a:t>
            </a:r>
            <a:endParaRPr lang="en-US" dirty="0"/>
          </a:p>
          <a:p>
            <a:endParaRPr lang="en-US" sz="1600" dirty="0">
              <a:latin typeface="Times New Roman"/>
              <a:cs typeface="Times New Roman"/>
            </a:endParaRPr>
          </a:p>
        </p:txBody>
      </p:sp>
    </p:spTree>
    <p:extLst>
      <p:ext uri="{BB962C8B-B14F-4D97-AF65-F5344CB8AC3E}">
        <p14:creationId xmlns:p14="http://schemas.microsoft.com/office/powerpoint/2010/main" val="405510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DD32B-9EB8-7AF1-E1FA-AE1AA0A4BAA1}"/>
              </a:ext>
            </a:extLst>
          </p:cNvPr>
          <p:cNvSpPr txBox="1"/>
          <p:nvPr/>
        </p:nvSpPr>
        <p:spPr>
          <a:xfrm>
            <a:off x="152401" y="1115683"/>
            <a:ext cx="324640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Figure S6</a:t>
            </a:r>
            <a:r>
              <a:rPr lang="en-US" dirty="0"/>
              <a:t>. Boxplots indicate the median and variation of four variables considered in the economic benefits pillar for the PGRFA conserved in the National Plant Germplasm Bank (BGVCOL) separated by FAO food categories with the number of species within each category (n). (A) Income (thousand USD ha</a:t>
            </a:r>
            <a:r>
              <a:rPr lang="en-US" sz="1200" baseline="30000" dirty="0"/>
              <a:t>-1</a:t>
            </a:r>
            <a:r>
              <a:rPr lang="en-US" dirty="0"/>
              <a:t>. (B) </a:t>
            </a:r>
            <a:r>
              <a:rPr lang="en-US" dirty="0" err="1"/>
              <a:t>Lafay</a:t>
            </a:r>
            <a:r>
              <a:rPr lang="en-US" dirty="0"/>
              <a:t> index. (C) Municipality coverage (%). (D) Yield (t ha</a:t>
            </a:r>
            <a:r>
              <a:rPr lang="en-US" sz="1400" baseline="30000" dirty="0"/>
              <a:t>-1</a:t>
            </a:r>
            <a:r>
              <a:rPr lang="en-US" dirty="0"/>
              <a:t>). One USD = 3,418 COP average annual over the last five years. </a:t>
            </a:r>
            <a:endParaRPr lang="en-US" dirty="0">
              <a:ea typeface="+mn-lt"/>
              <a:cs typeface="+mn-lt"/>
            </a:endParaRPr>
          </a:p>
        </p:txBody>
      </p:sp>
      <p:pic>
        <p:nvPicPr>
          <p:cNvPr id="7" name="Imagen 6" descr="Gráfico, Gráfico de cajas y bigotes&#10;&#10;Descripción generada automáticamente">
            <a:extLst>
              <a:ext uri="{FF2B5EF4-FFF2-40B4-BE49-F238E27FC236}">
                <a16:creationId xmlns:a16="http://schemas.microsoft.com/office/drawing/2014/main" id="{6F1A7DDB-23F5-4352-864A-E082994A3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4026" y="398206"/>
            <a:ext cx="8082116" cy="6061587"/>
          </a:xfrm>
          <a:prstGeom prst="rect">
            <a:avLst/>
          </a:prstGeom>
        </p:spPr>
      </p:pic>
    </p:spTree>
    <p:extLst>
      <p:ext uri="{BB962C8B-B14F-4D97-AF65-F5344CB8AC3E}">
        <p14:creationId xmlns:p14="http://schemas.microsoft.com/office/powerpoint/2010/main" val="3623237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AFB5C76-2227-4CD3-B6A7-BA5B45D727B9}"/>
              </a:ext>
            </a:extLst>
          </p:cNvPr>
          <p:cNvSpPr txBox="1"/>
          <p:nvPr/>
        </p:nvSpPr>
        <p:spPr>
          <a:xfrm>
            <a:off x="219407" y="1289556"/>
            <a:ext cx="2894533" cy="3785652"/>
          </a:xfrm>
          <a:prstGeom prst="rect">
            <a:avLst/>
          </a:prstGeom>
          <a:noFill/>
        </p:spPr>
        <p:txBody>
          <a:bodyPr wrap="square" lIns="91440" tIns="45720" rIns="91440" bIns="45720" rtlCol="0" anchor="t">
            <a:spAutoFit/>
          </a:bodyPr>
          <a:lstStyle/>
          <a:p>
            <a:r>
              <a:rPr lang="en-US" sz="1600" b="1" dirty="0">
                <a:ea typeface="+mn-lt"/>
                <a:cs typeface="+mn-lt"/>
              </a:rPr>
              <a:t>Figure S7</a:t>
            </a:r>
            <a:r>
              <a:rPr lang="en-US" sz="1600" dirty="0">
                <a:ea typeface="+mn-lt"/>
                <a:cs typeface="+mn-lt"/>
              </a:rPr>
              <a:t>. Boxplots indicate the median and variation of four variables considered in the economic benefits pillar for the PGRFA not conserved in the National Plant Germplasm Bank (NCB group) separated by FAO food categories with the number of species within each category (n). (A) Income (thousand USD  ha</a:t>
            </a:r>
            <a:r>
              <a:rPr lang="en-US" sz="1100" dirty="0">
                <a:ea typeface="+mn-lt"/>
                <a:cs typeface="+mn-lt"/>
              </a:rPr>
              <a:t>-1</a:t>
            </a:r>
            <a:r>
              <a:rPr lang="en-US" sz="1600" dirty="0">
                <a:ea typeface="+mn-lt"/>
                <a:cs typeface="+mn-lt"/>
              </a:rPr>
              <a:t>). (B) </a:t>
            </a:r>
            <a:r>
              <a:rPr lang="en-US" sz="1600" dirty="0" err="1">
                <a:ea typeface="+mn-lt"/>
                <a:cs typeface="+mn-lt"/>
              </a:rPr>
              <a:t>Lafay</a:t>
            </a:r>
            <a:r>
              <a:rPr lang="en-US" sz="1600" dirty="0">
                <a:ea typeface="+mn-lt"/>
                <a:cs typeface="+mn-lt"/>
              </a:rPr>
              <a:t> index. (C) Municipality coverage (%). (D) Yield (t ha</a:t>
            </a:r>
            <a:r>
              <a:rPr lang="en-US" sz="1200" baseline="30000" dirty="0">
                <a:ea typeface="+mn-lt"/>
                <a:cs typeface="+mn-lt"/>
              </a:rPr>
              <a:t>-1</a:t>
            </a:r>
            <a:r>
              <a:rPr lang="en-US" sz="1600" dirty="0">
                <a:ea typeface="+mn-lt"/>
                <a:cs typeface="+mn-lt"/>
              </a:rPr>
              <a:t>). One USD =  3,418 COP average annual over the last five years.</a:t>
            </a:r>
            <a:endParaRPr lang="en-US" sz="1600" dirty="0">
              <a:latin typeface="Times New Roman"/>
              <a:cs typeface="Times New Roman"/>
            </a:endParaRPr>
          </a:p>
        </p:txBody>
      </p:sp>
      <p:pic>
        <p:nvPicPr>
          <p:cNvPr id="3" name="Imagen 2" descr="Gráfico, Gráfico de cajas y bigotes&#10;&#10;Descripción generada automáticamente">
            <a:extLst>
              <a:ext uri="{FF2B5EF4-FFF2-40B4-BE49-F238E27FC236}">
                <a16:creationId xmlns:a16="http://schemas.microsoft.com/office/drawing/2014/main" id="{991BC134-95ED-ECAD-15AB-1E1D60A59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813" y="287196"/>
            <a:ext cx="8377084" cy="6282813"/>
          </a:xfrm>
          <a:prstGeom prst="rect">
            <a:avLst/>
          </a:prstGeom>
        </p:spPr>
      </p:pic>
    </p:spTree>
    <p:extLst>
      <p:ext uri="{BB962C8B-B14F-4D97-AF65-F5344CB8AC3E}">
        <p14:creationId xmlns:p14="http://schemas.microsoft.com/office/powerpoint/2010/main" val="22700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80BF619-6570-4A97-BA3A-00FA138489FD}"/>
              </a:ext>
            </a:extLst>
          </p:cNvPr>
          <p:cNvSpPr txBox="1"/>
          <p:nvPr/>
        </p:nvSpPr>
        <p:spPr>
          <a:xfrm>
            <a:off x="111682" y="2275255"/>
            <a:ext cx="2965256" cy="3046988"/>
          </a:xfrm>
          <a:prstGeom prst="rect">
            <a:avLst/>
          </a:prstGeom>
          <a:noFill/>
        </p:spPr>
        <p:txBody>
          <a:bodyPr wrap="square" lIns="91440" tIns="45720" rIns="91440" bIns="45720" rtlCol="0" anchor="t">
            <a:spAutoFit/>
          </a:bodyPr>
          <a:lstStyle/>
          <a:p>
            <a:r>
              <a:rPr lang="en-US" sz="1600" b="1" dirty="0">
                <a:ea typeface="+mn-lt"/>
                <a:cs typeface="+mn-lt"/>
              </a:rPr>
              <a:t>Figure S8</a:t>
            </a:r>
            <a:r>
              <a:rPr lang="en-US" sz="1600" dirty="0">
                <a:ea typeface="+mn-lt"/>
                <a:cs typeface="+mn-lt"/>
              </a:rPr>
              <a:t>. Boxplots indicate the median and variation of the affordability in USD per 100 g edible portion for (A) Calcium-Ca, (B) Iron-Fe, (C) Zinc-Zn, and (D) Energy separating the PGRFA conserved in the National Plant Germplasm Bank (BGVCOL) by FAO food categories indicates the number of species (n). One USD =  3,418 COP average annual over the last five years. </a:t>
            </a:r>
            <a:endParaRPr lang="en-US" dirty="0">
              <a:ea typeface="+mn-lt"/>
              <a:cs typeface="+mn-lt"/>
            </a:endParaRPr>
          </a:p>
        </p:txBody>
      </p:sp>
      <p:pic>
        <p:nvPicPr>
          <p:cNvPr id="3" name="Imagen 2" descr="Gráfico, Gráfico en cascada&#10;&#10;Descripción generada automáticamente">
            <a:extLst>
              <a:ext uri="{FF2B5EF4-FFF2-40B4-BE49-F238E27FC236}">
                <a16:creationId xmlns:a16="http://schemas.microsoft.com/office/drawing/2014/main" id="{BF44D121-30DD-9CA2-7009-AE19671DF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48" y="237817"/>
            <a:ext cx="8509820" cy="6382365"/>
          </a:xfrm>
          <a:prstGeom prst="rect">
            <a:avLst/>
          </a:prstGeom>
        </p:spPr>
      </p:pic>
    </p:spTree>
    <p:extLst>
      <p:ext uri="{BB962C8B-B14F-4D97-AF65-F5344CB8AC3E}">
        <p14:creationId xmlns:p14="http://schemas.microsoft.com/office/powerpoint/2010/main" val="113547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CF5EB88-DD29-4377-9D0D-937158477DE2}"/>
              </a:ext>
            </a:extLst>
          </p:cNvPr>
          <p:cNvSpPr txBox="1"/>
          <p:nvPr/>
        </p:nvSpPr>
        <p:spPr>
          <a:xfrm>
            <a:off x="244492" y="1671916"/>
            <a:ext cx="2806070" cy="3539430"/>
          </a:xfrm>
          <a:prstGeom prst="rect">
            <a:avLst/>
          </a:prstGeom>
          <a:noFill/>
        </p:spPr>
        <p:txBody>
          <a:bodyPr wrap="square" lIns="91440" tIns="45720" rIns="91440" bIns="45720" rtlCol="0" anchor="t">
            <a:spAutoFit/>
          </a:bodyPr>
          <a:lstStyle/>
          <a:p>
            <a:r>
              <a:rPr lang="en-US" sz="1600" b="1" dirty="0">
                <a:ea typeface="+mn-lt"/>
                <a:cs typeface="+mn-lt"/>
              </a:rPr>
              <a:t>Figure S9</a:t>
            </a:r>
            <a:r>
              <a:rPr lang="en-US" sz="1600" dirty="0">
                <a:ea typeface="+mn-lt"/>
                <a:cs typeface="+mn-lt"/>
              </a:rPr>
              <a:t>. Boxplots indicate the median and variation of the affordability in USD per 100 g edible portion for (A) Calcium-Ca,(B) Iron-Fe, (C) Zinc-Zn, and (D) Energy separating the PGRFA not currently conserved in the National Plant Germplasm Bank (i.e., NCB group) by FAO food categories indicates the number of species (n). One USD =  3,418 COP average annual over the last five years. </a:t>
            </a:r>
            <a:endParaRPr lang="en-US" dirty="0"/>
          </a:p>
        </p:txBody>
      </p:sp>
      <p:pic>
        <p:nvPicPr>
          <p:cNvPr id="4" name="Imagen 3" descr="Gráfico, Gráfico de cajas y bigotes&#10;&#10;Descripción generada automáticamente">
            <a:extLst>
              <a:ext uri="{FF2B5EF4-FFF2-40B4-BE49-F238E27FC236}">
                <a16:creationId xmlns:a16="http://schemas.microsoft.com/office/drawing/2014/main" id="{207382D8-E2E5-1ADF-0511-A7AE9EF94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9226" y="261784"/>
            <a:ext cx="8445910" cy="6334432"/>
          </a:xfrm>
          <a:prstGeom prst="rect">
            <a:avLst/>
          </a:prstGeom>
        </p:spPr>
      </p:pic>
    </p:spTree>
    <p:extLst>
      <p:ext uri="{BB962C8B-B14F-4D97-AF65-F5344CB8AC3E}">
        <p14:creationId xmlns:p14="http://schemas.microsoft.com/office/powerpoint/2010/main" val="25535806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84fafee-ecc8-4cd0-9acb-0f943b33fa77" xsi:nil="true"/>
    <lcf76f155ced4ddcb4097134ff3c332f xmlns="66cb4a6c-8531-4154-94d0-758a6dda479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F8EE4CD5BAE346BD8412A4867EF392" ma:contentTypeVersion="13" ma:contentTypeDescription="Create a new document." ma:contentTypeScope="" ma:versionID="1b45ec70dfed6c92aabae684d68a20f2">
  <xsd:schema xmlns:xsd="http://www.w3.org/2001/XMLSchema" xmlns:xs="http://www.w3.org/2001/XMLSchema" xmlns:p="http://schemas.microsoft.com/office/2006/metadata/properties" xmlns:ns2="66cb4a6c-8531-4154-94d0-758a6dda4790" xmlns:ns3="e84fafee-ecc8-4cd0-9acb-0f943b33fa77" targetNamespace="http://schemas.microsoft.com/office/2006/metadata/properties" ma:root="true" ma:fieldsID="f7fb9cda3956f930b4327c81d3c46930" ns2:_="" ns3:_="">
    <xsd:import namespace="66cb4a6c-8531-4154-94d0-758a6dda4790"/>
    <xsd:import namespace="e84fafee-ecc8-4cd0-9acb-0f943b33fa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b4a6c-8531-4154-94d0-758a6dda47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d55bd2-3ac4-435c-b504-f363ceaa01d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84fafee-ecc8-4cd0-9acb-0f943b33fa7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e8ca158-cc31-4ffe-a813-deca3d455e08}" ma:internalName="TaxCatchAll" ma:showField="CatchAllData" ma:web="e84fafee-ecc8-4cd0-9acb-0f943b33fa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E1E613-2DCA-4E98-BFB7-216F8EB8FA3A}">
  <ds:schemaRefs>
    <ds:schemaRef ds:uri="http://schemas.microsoft.com/sharepoint/v3/contenttype/forms"/>
  </ds:schemaRefs>
</ds:datastoreItem>
</file>

<file path=customXml/itemProps2.xml><?xml version="1.0" encoding="utf-8"?>
<ds:datastoreItem xmlns:ds="http://schemas.openxmlformats.org/officeDocument/2006/customXml" ds:itemID="{7B03224F-C759-47B0-9F7B-157EF282F234}">
  <ds:schemaRefs>
    <ds:schemaRef ds:uri="66cb4a6c-8531-4154-94d0-758a6dda4790"/>
    <ds:schemaRef ds:uri="e84fafee-ecc8-4cd0-9acb-0f943b33fa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766358D-C8E5-43F1-ADF2-1A8EAE64F6C7}"/>
</file>

<file path=docProps/app.xml><?xml version="1.0" encoding="utf-8"?>
<Properties xmlns="http://schemas.openxmlformats.org/officeDocument/2006/extended-properties" xmlns:vt="http://schemas.openxmlformats.org/officeDocument/2006/docPropsVTypes">
  <TotalTime>0</TotalTime>
  <Words>1171</Words>
  <Application>Microsoft Office PowerPoint</Application>
  <PresentationFormat>Panorámica</PresentationFormat>
  <Paragraphs>15</Paragraphs>
  <Slides>14</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Helena Reyes Herrera</dc:creator>
  <cp:lastModifiedBy>Paula Helena Reyes Herrera</cp:lastModifiedBy>
  <cp:revision>2</cp:revision>
  <dcterms:created xsi:type="dcterms:W3CDTF">2022-01-27T20:08:26Z</dcterms:created>
  <dcterms:modified xsi:type="dcterms:W3CDTF">2022-06-29T19:53:49Z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0x01010000F8EE4CD5BAE346BD8412A4867EF392</vt:lpwstr>
  </property>
  <property fmtid="{D5CDD505-2E9C-101B-9397-08002B2CF9AE}" pid="3" name="MediaServiceImageTags">
    <vt:lpwstr/>
  </property>
</Properties>
</file>