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7559675" cy="1069181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hcFfHcMjgXmeTzT6dookDU9Q3m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7169E50-66F2-44C0-8108-06C5B93DE4A7}">
  <a:tblStyle styleId="{67169E50-66F2-44C0-8108-06C5B93DE4A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7"/>
    <p:restoredTop sz="94648"/>
  </p:normalViewPr>
  <p:slideViewPr>
    <p:cSldViewPr snapToGrid="0">
      <p:cViewPr>
        <p:scale>
          <a:sx n="75" d="100"/>
          <a:sy n="75" d="100"/>
        </p:scale>
        <p:origin x="1806" y="54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customschemas.google.com/relationships/presentationmetadata" Target="metadata"/><Relationship Id="rId3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 rot="5400000">
            <a:off x="1694512" y="4284621"/>
            <a:ext cx="9060817" cy="163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 rot="5400000">
            <a:off x="-1612846" y="2701814"/>
            <a:ext cx="9060817" cy="479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60"/>
              <a:buFont typeface="Calibri"/>
              <a:buNone/>
              <a:defRPr sz="49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None/>
              <a:defRPr sz="1653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None/>
              <a:defRPr sz="1488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519728" y="2846200"/>
            <a:ext cx="3212862" cy="6783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3827085" y="2846200"/>
            <a:ext cx="3212862" cy="6783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 b="1"/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None/>
              <a:defRPr sz="1653" b="1"/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 b="1"/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520713" y="3905482"/>
            <a:ext cx="3198096" cy="574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3827086" y="2620980"/>
            <a:ext cx="3213847" cy="1284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 b="1"/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None/>
              <a:defRPr sz="1653" b="1"/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 b="1"/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3827086" y="3905482"/>
            <a:ext cx="3213847" cy="574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45"/>
              <a:buFont typeface="Calibri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6557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2645"/>
              <a:buChar char="•"/>
              <a:defRPr sz="2645"/>
            </a:lvl1pPr>
            <a:lvl2pPr marL="914400" lvl="1" indent="-375602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315"/>
              <a:buChar char="•"/>
              <a:defRPr sz="2315"/>
            </a:lvl2pPr>
            <a:lvl3pPr marL="1371600" lvl="2" indent="-354583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Char char="•"/>
              <a:defRPr sz="1984"/>
            </a:lvl3pPr>
            <a:lvl4pPr marL="1828800" lvl="3" indent="-333565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4pPr>
            <a:lvl5pPr marL="2286000" lvl="4" indent="-333565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5pPr>
            <a:lvl6pPr marL="2743200" lvl="5" indent="-333565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6pPr>
            <a:lvl7pPr marL="3200400" lvl="6" indent="-333565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7pPr>
            <a:lvl8pPr marL="3657600" lvl="7" indent="-333565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8pPr>
            <a:lvl9pPr marL="4114800" lvl="8" indent="-333565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Char char="•"/>
              <a:defRPr sz="1653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None/>
              <a:defRPr sz="1157"/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45"/>
              <a:buFont typeface="Calibri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>
            <a:spLocks noGrp="1"/>
          </p:cNvSpPr>
          <p:nvPr>
            <p:ph type="pic" idx="2"/>
          </p:nvPr>
        </p:nvSpPr>
        <p:spPr>
          <a:xfrm>
            <a:off x="3213847" y="1539425"/>
            <a:ext cx="3827085" cy="7598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2645"/>
              <a:buFont typeface="Arial"/>
              <a:buNone/>
              <a:defRPr sz="26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315"/>
              <a:buFont typeface="Arial"/>
              <a:buNone/>
              <a:defRPr sz="23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None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None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None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None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None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None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None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None/>
              <a:defRPr sz="1157"/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 rot="5400000">
            <a:off x="387909" y="2978019"/>
            <a:ext cx="6783857" cy="6520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37"/>
              <a:buFont typeface="Calibri"/>
              <a:buNone/>
              <a:defRPr sz="363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5602" algn="l" rtl="0">
              <a:lnSpc>
                <a:spcPct val="90000"/>
              </a:lnSpc>
              <a:spcBef>
                <a:spcPts val="827"/>
              </a:spcBef>
              <a:spcAft>
                <a:spcPts val="0"/>
              </a:spcAft>
              <a:buClr>
                <a:schemeClr val="dk1"/>
              </a:buClr>
              <a:buSzPts val="2315"/>
              <a:buFont typeface="Arial"/>
              <a:buChar char="•"/>
              <a:defRPr sz="23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4583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3565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" name="Google Shape;182;p3"/>
          <p:cNvGraphicFramePr/>
          <p:nvPr>
            <p:extLst>
              <p:ext uri="{D42A27DB-BD31-4B8C-83A1-F6EECF244321}">
                <p14:modId xmlns:p14="http://schemas.microsoft.com/office/powerpoint/2010/main" val="3826508293"/>
              </p:ext>
            </p:extLst>
          </p:nvPr>
        </p:nvGraphicFramePr>
        <p:xfrm>
          <a:off x="582244" y="1492518"/>
          <a:ext cx="6315775" cy="5451220"/>
        </p:xfrm>
        <a:graphic>
          <a:graphicData uri="http://schemas.openxmlformats.org/drawingml/2006/table">
            <a:tbl>
              <a:tblPr firstRow="1" bandRow="1">
                <a:noFill/>
                <a:tableStyleId>{67169E50-66F2-44C0-8108-06C5B93DE4A7}</a:tableStyleId>
              </a:tblPr>
              <a:tblGrid>
                <a:gridCol w="75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4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7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7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6825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u="none" strike="noStrike">
                          <a:solidFill>
                            <a:srgbClr val="FFFFFF"/>
                          </a:solidFill>
                          <a:latin typeface="+mn-lt"/>
                        </a:rPr>
                        <a:t>Gene</a:t>
                      </a:r>
                      <a:endParaRPr sz="1050" b="1" i="0" u="none" strike="noStrike">
                        <a:solidFill>
                          <a:srgbClr val="FFFFFF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0" u="none" strike="noStrike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Protein name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Wald test between Ctrl vs. SCZgroup</a:t>
                      </a:r>
                      <a:endParaRPr sz="1050" b="1" i="1" u="none" strike="noStrike">
                        <a:solidFill>
                          <a:srgbClr val="FFFFFF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Wald test per genotype</a:t>
                      </a:r>
                      <a:endParaRPr sz="1050" b="1" i="0" u="none" strike="noStrike">
                        <a:solidFill>
                          <a:srgbClr val="FFFFFF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925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u="none" strike="noStrike">
                          <a:solidFill>
                            <a:srgbClr val="FFFFFF"/>
                          </a:solidFill>
                          <a:latin typeface="+mn-lt"/>
                        </a:rPr>
                        <a:t>baseMean</a:t>
                      </a:r>
                      <a:endParaRPr sz="1050" b="1" i="0" u="none" strike="noStrike">
                        <a:solidFill>
                          <a:srgbClr val="FFFFFF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u="none" strike="noStrike">
                          <a:solidFill>
                            <a:srgbClr val="FFFFFF"/>
                          </a:solidFill>
                          <a:latin typeface="+mn-lt"/>
                        </a:rPr>
                        <a:t>log2Fold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u="none" strike="noStrike">
                          <a:solidFill>
                            <a:srgbClr val="FFFFFF"/>
                          </a:solidFill>
                          <a:latin typeface="+mn-lt"/>
                        </a:rPr>
                        <a:t>Change</a:t>
                      </a:r>
                      <a:endParaRPr sz="1050" b="1" i="0" u="none" strike="noStrike">
                        <a:solidFill>
                          <a:srgbClr val="FFFFFF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0" u="none" strike="noStrike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p-value adjusted</a:t>
                      </a:r>
                      <a:endParaRPr sz="1050" b="1" i="0" u="none" strike="noStrike">
                        <a:solidFill>
                          <a:srgbClr val="FFFFFF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0" u="none" strike="noStrike" dirty="0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per genotype</a:t>
                      </a:r>
                      <a:endParaRPr sz="1100" dirty="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1" i="0" u="none" strike="noStrike">
                          <a:solidFill>
                            <a:srgbClr val="FFFFFF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p-value adjusted</a:t>
                      </a:r>
                      <a:endParaRPr sz="1050" b="1" i="0" u="none" strike="noStrike">
                        <a:solidFill>
                          <a:srgbClr val="FFFFFF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SLC25A18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Mitochondrial glutamate carrier 2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  66.88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-3.14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0.005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. PRS</a:t>
                      </a:r>
                      <a:endParaRPr sz="1050" b="0" i="0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. 16p11.2</a:t>
                      </a:r>
                      <a:endParaRPr sz="1050" b="0" i="0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0.002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0.012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9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GPM6B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Neuronal membrane glycoprotein M6-b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619.68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-3.84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0.006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. PRS</a:t>
                      </a:r>
                      <a:endParaRPr sz="1050" b="0" i="0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. 3q29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u="none" strike="noStrike"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latin typeface="+mn-lt"/>
                        </a:rPr>
                        <a:t>. 16p11.2 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0.003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0.018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0.009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CEND1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Cell cycle exit and neuronal differentiation protein 1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  49.96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-2.97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0.006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vs.</a:t>
                      </a: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 PRS</a:t>
                      </a:r>
                      <a:endParaRPr sz="1050" b="0" i="0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u="none" strike="noStrike"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latin typeface="+mn-lt"/>
                        </a:rPr>
                        <a:t>. 16p11.2 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0.001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0.025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MAPK10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Mitogen-activated protein kinase 10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  65.26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-2.54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0.006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CD74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HLA class II histocompatibility antigen gamma chain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544.68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-4.32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0.026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ZNF436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Zinc finger protein 436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871.25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-1.91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0.033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NEFL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Neurofilament light polypeptide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485.66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-2.78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0.042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3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FAM43A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Protein FAM43A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214.78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-2.09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0.043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HS6ST1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Heparan-sulfate 6-O-sulfotransferase 1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1160.02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-1.91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0.044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PTN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Pleiotrophin</a:t>
                      </a:r>
                      <a:endParaRPr sz="1050" b="0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  877.40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u="none" strike="noStrike">
                          <a:latin typeface="+mn-lt"/>
                        </a:rPr>
                        <a:t>-2.60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i="1" u="none" strike="noStrike">
                          <a:latin typeface="+mn-lt"/>
                        </a:rPr>
                        <a:t>0.044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1100" dirty="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1" i="1">
                          <a:solidFill>
                            <a:schemeClr val="dk1"/>
                          </a:solidFill>
                          <a:latin typeface="+mn-lt"/>
                        </a:rPr>
                        <a:t>APOE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>
                          <a:solidFill>
                            <a:schemeClr val="dk1"/>
                          </a:solidFill>
                          <a:latin typeface="+mn-lt"/>
                        </a:rPr>
                        <a:t>Apolipoprotein E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699.31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-1.03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latin typeface="+mn-lt"/>
                        </a:rPr>
                        <a:t>. 16p11.2 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0.011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RARRES1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Retinoic acid receptor responder protein 1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57,35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0.44</a:t>
                      </a:r>
                      <a:endParaRPr sz="1100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. PRS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i="0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PRS </a:t>
                      </a: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vs. </a:t>
                      </a:r>
                      <a:r>
                        <a:rPr lang="nl-NL" sz="1050" b="0" i="0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3q29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0.024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0.009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SERPINB9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i="1" u="none" strike="noStrike" dirty="0" err="1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Serpin</a:t>
                      </a:r>
                      <a:r>
                        <a:rPr lang="nl-NL" sz="1050" b="0" i="1" u="none" strike="noStrike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B9</a:t>
                      </a:r>
                      <a:endParaRPr sz="1100" dirty="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151.26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0.72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>
                          <a:latin typeface="+mn-lt"/>
                        </a:rPr>
                        <a:t>vs</a:t>
                      </a:r>
                      <a:r>
                        <a:rPr lang="nl-NL" sz="1050" b="0" u="none" strike="noStrike">
                          <a:latin typeface="+mn-lt"/>
                        </a:rPr>
                        <a:t>. 16p11.2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>
                          <a:latin typeface="+mn-lt"/>
                        </a:rPr>
                        <a:t>PRS </a:t>
                      </a:r>
                      <a:r>
                        <a:rPr lang="nl-NL" sz="1050" b="0" i="1" u="none" strike="noStrike">
                          <a:latin typeface="+mn-lt"/>
                        </a:rPr>
                        <a:t>vs. </a:t>
                      </a:r>
                      <a:r>
                        <a:rPr lang="nl-NL" sz="1050" b="0" i="0" u="none" strike="noStrike">
                          <a:latin typeface="+mn-lt"/>
                        </a:rPr>
                        <a:t>16p11.2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i="0" u="none" strike="noStrike">
                          <a:latin typeface="+mn-lt"/>
                        </a:rPr>
                        <a:t>3q29 </a:t>
                      </a:r>
                      <a:r>
                        <a:rPr lang="nl-NL" sz="1050" b="0" i="1" u="none" strike="noStrike">
                          <a:latin typeface="+mn-lt"/>
                        </a:rPr>
                        <a:t>vs. </a:t>
                      </a:r>
                      <a:r>
                        <a:rPr lang="nl-NL" sz="1050" b="0" i="0" u="none" strike="noStrike">
                          <a:latin typeface="+mn-lt"/>
                        </a:rPr>
                        <a:t>16p11.2</a:t>
                      </a:r>
                      <a:r>
                        <a:rPr lang="nl-NL" sz="1050" b="0" u="none" strike="noStrike">
                          <a:latin typeface="+mn-lt"/>
                        </a:rPr>
                        <a:t> </a:t>
                      </a:r>
                      <a:endParaRPr sz="1050" b="0" i="0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0.005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0.001</a:t>
                      </a:r>
                      <a:endParaRPr sz="110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0.040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1" i="1" u="none" strike="noStrike">
                          <a:solidFill>
                            <a:schemeClr val="dk1"/>
                          </a:solidFill>
                          <a:latin typeface="+mn-lt"/>
                        </a:rPr>
                        <a:t>TDRD7</a:t>
                      </a:r>
                      <a:endParaRPr sz="1050" b="1" i="1" u="none" strike="noStrike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i="1" u="none" strike="noStrike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Tudor domain-containing protein 7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116,74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-0.03</a:t>
                      </a:r>
                      <a:endParaRPr sz="110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n.s.</a:t>
                      </a:r>
                      <a:endParaRPr sz="1050" b="0" i="1" u="none" strike="noStrike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R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 dirty="0">
                          <a:latin typeface="+mn-lt"/>
                        </a:rPr>
                        <a:t>  Ctrl </a:t>
                      </a:r>
                      <a:r>
                        <a:rPr lang="nl-NL" sz="1050" b="0" i="1" u="none" strike="noStrike" dirty="0">
                          <a:latin typeface="+mn-lt"/>
                        </a:rPr>
                        <a:t>vs</a:t>
                      </a:r>
                      <a:r>
                        <a:rPr lang="nl-NL" sz="1050" b="0" u="none" strike="noStrike" dirty="0">
                          <a:latin typeface="+mn-lt"/>
                        </a:rPr>
                        <a:t>. 16p11.2</a:t>
                      </a:r>
                      <a:endParaRPr sz="1100" dirty="0">
                        <a:latin typeface="+mn-l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rPr lang="nl-NL" sz="1050" b="0" u="none" strike="noStrike" dirty="0">
                          <a:latin typeface="+mn-lt"/>
                        </a:rPr>
                        <a:t>PRS vs. 16p11.2 </a:t>
                      </a:r>
                      <a:endParaRPr sz="1050" b="0" i="0" u="none" strike="noStrike" dirty="0">
                        <a:solidFill>
                          <a:srgbClr val="000000"/>
                        </a:solidFill>
                        <a:latin typeface="+mn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ctr">
                    <a:lnL w="571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 dirty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0.000</a:t>
                      </a:r>
                      <a:endParaRPr sz="1100" dirty="0">
                        <a:latin typeface="+mn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50" b="0" i="1" u="none" strike="noStrike" dirty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0.000</a:t>
                      </a:r>
                      <a:endParaRPr sz="1100" dirty="0"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83" name="Google Shape;183;p3"/>
          <p:cNvSpPr txBox="1">
            <a:spLocks noGrp="1"/>
          </p:cNvSpPr>
          <p:nvPr>
            <p:ph type="title"/>
          </p:nvPr>
        </p:nvSpPr>
        <p:spPr>
          <a:xfrm>
            <a:off x="540084" y="7871955"/>
            <a:ext cx="6400051" cy="1004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buSzPts val="1200"/>
            </a:pPr>
            <a:r>
              <a:rPr lang="nl-NL" sz="1200" b="1" i="1" dirty="0" err="1">
                <a:latin typeface="+mn-lt"/>
              </a:rPr>
              <a:t>Table</a:t>
            </a:r>
            <a:r>
              <a:rPr lang="nl-NL" sz="1200" b="1" i="1" dirty="0">
                <a:latin typeface="+mn-lt"/>
              </a:rPr>
              <a:t> 1</a:t>
            </a:r>
            <a:endParaRPr sz="1200" dirty="0">
              <a:latin typeface="+mn-lt"/>
            </a:endParaRPr>
          </a:p>
        </p:txBody>
      </p:sp>
      <p:sp>
        <p:nvSpPr>
          <p:cNvPr id="184" name="Google Shape;184;p3"/>
          <p:cNvSpPr txBox="1"/>
          <p:nvPr/>
        </p:nvSpPr>
        <p:spPr>
          <a:xfrm>
            <a:off x="2892708" y="1198274"/>
            <a:ext cx="30338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85" name="Google Shape;185;p3"/>
          <p:cNvSpPr txBox="1"/>
          <p:nvPr/>
        </p:nvSpPr>
        <p:spPr>
          <a:xfrm>
            <a:off x="5017220" y="1210655"/>
            <a:ext cx="29627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39529</TotalTime>
  <Words>270</Words>
  <Application>Microsoft Office PowerPoint</Application>
  <PresentationFormat>Custom</PresentationFormat>
  <Paragraphs>127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Kantoorthema</vt:lpstr>
      <vt:lpstr>Table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manuscript: Mitochondrial alterations in iPSC derived astrocytes  in Schizophrenia</dc:title>
  <dc:creator>Microsoft Office User</dc:creator>
  <cp:lastModifiedBy>Rizwan Khan</cp:lastModifiedBy>
  <cp:revision>39</cp:revision>
  <dcterms:created xsi:type="dcterms:W3CDTF">2020-04-08T14:26:33Z</dcterms:created>
  <dcterms:modified xsi:type="dcterms:W3CDTF">2022-07-15T04:06:27Z</dcterms:modified>
</cp:coreProperties>
</file>