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72" d="100"/>
          <a:sy n="72" d="100"/>
        </p:scale>
        <p:origin x="1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F255E-DAF9-4B07-81A9-A1D64C6714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97D7FBC-93B3-4EB1-9EAB-F17790EAD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33FCFD-EC15-49BA-9CD4-9A3B4B0CD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B8B23E-8488-4BB8-9D7D-249F4FC4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6BC10B-B937-4BBC-998C-942BFCE7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21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A1C7A-CFD1-45A8-B68D-33FF13B1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8F5D68-5735-4CC7-A1BD-866B96426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56FF86-1662-49F5-A13B-DA0D4C4C0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3183BD-3499-4DF7-A9B2-BBECA515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52430-75D1-4823-B81B-CA594208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07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ABA5934-C875-4B74-834E-1051808FA2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90C2D0D-9FD9-41AD-BC7D-E899C44CF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463CAE-21A4-4BC7-A4C3-92481CD23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F44032-743A-475F-8688-DD15BA899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69F7AD-ABA8-4B96-977C-A7EE57E9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707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8234C7-274A-4A91-A316-FFFABBD4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6AF8AF-7393-46C6-A1C1-2BAF7A032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E44D9D-DDD5-4BDA-A327-C8BC8D024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42556C-F6A2-461B-A5BE-345CFF49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32401C-8168-4198-A423-908452C2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87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0DF47-1CCD-4472-B877-08A40C85C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249C23-08DF-4153-A468-EA834857D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E69FA7-1431-45C1-AA88-E18B214A8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12A5C6-49D9-4F9A-BFFC-D54F118BF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D44C6-0DC3-4742-BC96-7B9F9C7F1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1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EDA47-129C-46B4-A7BD-94DE7E933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B99E44-014E-4832-B063-9EE4B561AF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F98A0EF-3D06-4626-8D83-7C191224D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41065F-9055-45DD-B084-F05E26F7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97C021-7955-4F80-9696-00D0E844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4338AF-4276-4409-B3D8-07A8C587C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81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DE6FFF-5142-42F6-938B-C04E9AA2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9F5535-435D-4766-9863-3933F889B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2CEE61-7F9C-4C50-B5E8-FB2B28DB5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D356DB0-7AA6-41AC-A43E-8798915161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AE112C0-6EB7-4ABA-87A7-2C4BE809F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F729592-0014-4A3D-9698-33FBE218C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3DC4962-9CF8-4596-B077-99E9329D5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1C06BED-A9AA-440A-824D-7C682D4D6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735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1539B-3697-4426-837A-25C14E31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FCB54E1-BB20-4186-8F66-0894432BA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506FC9-79EE-49C5-B389-5CC8806CE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EE546E-0ED9-4483-8A04-5706741C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844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B62445F-A923-48A1-A376-5DE070CFA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50E2135-D65B-4F62-980E-785A45AD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7B7BD9D-EF24-42D8-8244-B6D8CC46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886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82477-6E5A-4593-89A0-7DE47BC37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2EF1E4-3E18-4752-A106-C99713014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5BAB6F-320C-49AC-828F-A8933B5F6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65EE593-ECF5-4176-9036-0C1C6EA72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C675EA-00C1-418C-8484-7E8CBB855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6D8448E-E9B6-4973-91CE-1571CC7A0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197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EDEC82-49DC-4D9F-9415-DFD24E56F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6BAC87E-5A95-4C19-8BC3-1C05C9B78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A964B6-3319-4A55-9497-E1C1D1CE1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876B1A-17E3-436B-A3F8-E1DFD50BE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76E8CF-E949-4F75-9C05-9D8BE924A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706FA3-6DC8-4CD8-814D-1DF636A19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21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0AD6D0F-E2B6-4C9E-BFB9-97A8A3A8D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A270EB-88DE-4C48-A750-FD38E134E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D486FA-E32F-492B-A8D7-465C5C4FEF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3DC84-BFF7-4E2C-9D8A-EE0B14FFB9C2}" type="datetimeFigureOut">
              <a:rPr lang="en-GB" smtClean="0"/>
              <a:t>29/10/2021</a:t>
            </a:fld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617931-B147-404F-9E8D-C24D1E6A9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A917E0-D7CA-469C-ADC8-85AAB157D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2C0AD-0A0F-41CC-8D18-84F2E6B9CB13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38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00E1AA93-36B2-4773-89AC-B0A264039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893770"/>
              </p:ext>
            </p:extLst>
          </p:nvPr>
        </p:nvGraphicFramePr>
        <p:xfrm>
          <a:off x="730632" y="0"/>
          <a:ext cx="10422381" cy="6117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94">
                  <a:extLst>
                    <a:ext uri="{9D8B030D-6E8A-4147-A177-3AD203B41FA5}">
                      <a16:colId xmlns:a16="http://schemas.microsoft.com/office/drawing/2014/main" val="2192456638"/>
                    </a:ext>
                  </a:extLst>
                </a:gridCol>
                <a:gridCol w="1941533">
                  <a:extLst>
                    <a:ext uri="{9D8B030D-6E8A-4147-A177-3AD203B41FA5}">
                      <a16:colId xmlns:a16="http://schemas.microsoft.com/office/drawing/2014/main" val="1513293523"/>
                    </a:ext>
                  </a:extLst>
                </a:gridCol>
                <a:gridCol w="1071765">
                  <a:extLst>
                    <a:ext uri="{9D8B030D-6E8A-4147-A177-3AD203B41FA5}">
                      <a16:colId xmlns:a16="http://schemas.microsoft.com/office/drawing/2014/main" val="2166633465"/>
                    </a:ext>
                  </a:extLst>
                </a:gridCol>
                <a:gridCol w="1269118">
                  <a:extLst>
                    <a:ext uri="{9D8B030D-6E8A-4147-A177-3AD203B41FA5}">
                      <a16:colId xmlns:a16="http://schemas.microsoft.com/office/drawing/2014/main" val="1998210732"/>
                    </a:ext>
                  </a:extLst>
                </a:gridCol>
                <a:gridCol w="1331441">
                  <a:extLst>
                    <a:ext uri="{9D8B030D-6E8A-4147-A177-3AD203B41FA5}">
                      <a16:colId xmlns:a16="http://schemas.microsoft.com/office/drawing/2014/main" val="4050673341"/>
                    </a:ext>
                  </a:extLst>
                </a:gridCol>
                <a:gridCol w="1224108">
                  <a:extLst>
                    <a:ext uri="{9D8B030D-6E8A-4147-A177-3AD203B41FA5}">
                      <a16:colId xmlns:a16="http://schemas.microsoft.com/office/drawing/2014/main" val="2598204939"/>
                    </a:ext>
                  </a:extLst>
                </a:gridCol>
                <a:gridCol w="1224108">
                  <a:extLst>
                    <a:ext uri="{9D8B030D-6E8A-4147-A177-3AD203B41FA5}">
                      <a16:colId xmlns:a16="http://schemas.microsoft.com/office/drawing/2014/main" val="3793292076"/>
                    </a:ext>
                  </a:extLst>
                </a:gridCol>
                <a:gridCol w="849041">
                  <a:extLst>
                    <a:ext uri="{9D8B030D-6E8A-4147-A177-3AD203B41FA5}">
                      <a16:colId xmlns:a16="http://schemas.microsoft.com/office/drawing/2014/main" val="1758960811"/>
                    </a:ext>
                  </a:extLst>
                </a:gridCol>
                <a:gridCol w="1003173">
                  <a:extLst>
                    <a:ext uri="{9D8B030D-6E8A-4147-A177-3AD203B41FA5}">
                      <a16:colId xmlns:a16="http://schemas.microsoft.com/office/drawing/2014/main" val="3897760759"/>
                    </a:ext>
                  </a:extLst>
                </a:gridCol>
              </a:tblGrid>
              <a:tr h="647881"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Question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Group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I agree completely 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n (%)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I partially agree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n (%)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I partially disagree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n (%)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I disagree completely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n (%)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I don’t know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n (%)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p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841093"/>
                  </a:ext>
                </a:extLst>
              </a:tr>
              <a:tr h="277663">
                <a:tc rowSpan="1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Risk evaluation</a:t>
                      </a:r>
                    </a:p>
                  </a:txBody>
                  <a:tcPr vert="vert27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I think general anesthesia poses a low risk for complications.</a:t>
                      </a:r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w/o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 (15,7)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22 (43,1)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 (35,3)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 (5,9)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0,003*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879808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Dentist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 (35,3)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25 (49,0)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 (11,8)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 (3,9)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514005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0,01*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685599"/>
                  </a:ext>
                </a:extLst>
              </a:tr>
              <a:tr h="2776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 (12,5)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23 (57,5)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 (22,5)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 (7,5)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74556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General anesthesia leaves permanent damage to the child.</a:t>
                      </a:r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w/o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 (15,7)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31 (60,8)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 (17,6)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 (5,9)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0,000*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639593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Dentist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 (2,0)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 (35,3)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32 (62,7)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069493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0,00*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2472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5 (12,5)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26 (65,0)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9 (22,5)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720787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I connect the thought of general anesthesia to risks.</a:t>
                      </a:r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w/o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 (13,7)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19 (37,3)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21 (41,2)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4 (7,8)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0,77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39828"/>
                  </a:ext>
                </a:extLst>
              </a:tr>
              <a:tr h="162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Dentist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 (9,8)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24 (47,1)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12 (23,5)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10 (19,6)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555596"/>
                  </a:ext>
                </a:extLst>
              </a:tr>
              <a:tr h="162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0,94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9339813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 (17,5)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12 (30)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16 (40)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 (12,5)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30263171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Fear</a:t>
                      </a:r>
                    </a:p>
                  </a:txBody>
                  <a:tcPr vert="vert27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accent1"/>
                          </a:solidFill>
                        </a:rPr>
                        <a:t>I </a:t>
                      </a:r>
                      <a:r>
                        <a:rPr lang="en-GB" sz="1200" b="1" noProof="0" dirty="0">
                          <a:solidFill>
                            <a:schemeClr val="accent1"/>
                          </a:solidFill>
                        </a:rPr>
                        <a:t>have</a:t>
                      </a:r>
                      <a:r>
                        <a:rPr lang="de-DE" sz="12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chemeClr val="accent1"/>
                          </a:solidFill>
                        </a:rPr>
                        <a:t>doubts</a:t>
                      </a:r>
                      <a:r>
                        <a:rPr lang="de-DE" sz="12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chemeClr val="accent1"/>
                          </a:solidFill>
                        </a:rPr>
                        <a:t>to</a:t>
                      </a:r>
                      <a:r>
                        <a:rPr lang="de-DE" sz="12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1200" b="1" noProof="0" dirty="0">
                          <a:solidFill>
                            <a:schemeClr val="accent1"/>
                          </a:solidFill>
                        </a:rPr>
                        <a:t>let</a:t>
                      </a:r>
                      <a:r>
                        <a:rPr lang="de-DE" sz="1200" b="1" dirty="0">
                          <a:solidFill>
                            <a:schemeClr val="accent1"/>
                          </a:solidFill>
                        </a:rPr>
                        <a:t> my / a </a:t>
                      </a:r>
                      <a:r>
                        <a:rPr lang="de-DE" sz="1200" b="1" dirty="0" err="1">
                          <a:solidFill>
                            <a:schemeClr val="accent1"/>
                          </a:solidFill>
                        </a:rPr>
                        <a:t>child</a:t>
                      </a:r>
                      <a:r>
                        <a:rPr lang="de-DE" sz="1200" b="1" dirty="0">
                          <a:solidFill>
                            <a:schemeClr val="accent1"/>
                          </a:solidFill>
                        </a:rPr>
                        <a:t> be treated under GA</a:t>
                      </a:r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w/o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 (17,6)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19 (37,3)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21 (41,2)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 (3,9)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0,000*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04686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Dentist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 (2)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 (35,3)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12 (23,5)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 (39,2)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014633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0,13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850198"/>
                  </a:ext>
                </a:extLst>
              </a:tr>
              <a:tr h="15748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 (7,5)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11 (27,5)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21 (52,5)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 (12,5)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11339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dirty="0"/>
                    </a:p>
                  </a:txBody>
                  <a:tcPr vert="vert270"/>
                </a:tc>
                <a:tc rowSpan="4"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General anesthesia is a reasonable way to prevent dental phobia. </a:t>
                      </a:r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w/o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4  (7,8)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22 (43,1)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 (39,2)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 (3,9)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 (5,9)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0,001*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314168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Dentist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27 (52,9)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14 (27,5)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 (9,8)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 (9,8)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90265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0,33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294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dirty="0"/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15 (37,5)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 (45,0)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4 (10)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 (7,5)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354316"/>
                  </a:ext>
                </a:extLst>
              </a:tr>
              <a:tr h="27432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</a:rPr>
                        <a:t>Self- perception</a:t>
                      </a:r>
                    </a:p>
                  </a:txBody>
                  <a:tcPr vert="vert27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In my opinion I’m well educated about the benefits and risks of general anesthesia.</a:t>
                      </a:r>
                      <a:endParaRPr lang="en-GB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Parents w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15 (37,5)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 (45)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 (15)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 (2,5)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0,03*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36904"/>
                  </a:ext>
                </a:extLst>
              </a:tr>
              <a:tr h="1947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Parents w/o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 (2)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23 (45,1)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14 (27,5)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4 (7,8)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 (2)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5345273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0,000*</a:t>
                      </a:r>
                    </a:p>
                    <a:p>
                      <a:pPr algn="ctr"/>
                      <a:endParaRPr lang="en-GB" sz="1200" b="1" dirty="0"/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5868376"/>
                  </a:ext>
                </a:extLst>
              </a:tr>
              <a:tr h="38953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Dentist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37 (72,5)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12 (23,5)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 (2,0)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 (2,0)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0 (0)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89135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BBE51E46-D11A-4CA7-BD32-216EF68761C5}"/>
              </a:ext>
            </a:extLst>
          </p:cNvPr>
          <p:cNvSpPr txBox="1"/>
          <p:nvPr/>
        </p:nvSpPr>
        <p:spPr>
          <a:xfrm flipH="1">
            <a:off x="833627" y="6211669"/>
            <a:ext cx="1052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TAB. 2: Distribution of answers of parents with (w) or without (w/o) prior experience. Mann-Whitney-U-test, * p&lt;0,05</a:t>
            </a:r>
          </a:p>
        </p:txBody>
      </p:sp>
    </p:spTree>
    <p:extLst>
      <p:ext uri="{BB962C8B-B14F-4D97-AF65-F5344CB8AC3E}">
        <p14:creationId xmlns:p14="http://schemas.microsoft.com/office/powerpoint/2010/main" val="839446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553</Words>
  <Application>Microsoft Office PowerPoint</Application>
  <PresentationFormat>Breitbild</PresentationFormat>
  <Paragraphs>149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 Shojaei</dc:creator>
  <cp:lastModifiedBy>Ali Shojaei</cp:lastModifiedBy>
  <cp:revision>24</cp:revision>
  <dcterms:created xsi:type="dcterms:W3CDTF">2021-10-27T11:57:30Z</dcterms:created>
  <dcterms:modified xsi:type="dcterms:W3CDTF">2021-10-29T14:56:20Z</dcterms:modified>
</cp:coreProperties>
</file>