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0223-6BDE-4AFD-AFEF-2913A99F5C2B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3BA9-0C5E-4DD1-A3C3-E80818F84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413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0223-6BDE-4AFD-AFEF-2913A99F5C2B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3BA9-0C5E-4DD1-A3C3-E80818F84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266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0223-6BDE-4AFD-AFEF-2913A99F5C2B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3BA9-0C5E-4DD1-A3C3-E80818F84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243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0223-6BDE-4AFD-AFEF-2913A99F5C2B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3BA9-0C5E-4DD1-A3C3-E80818F84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936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0223-6BDE-4AFD-AFEF-2913A99F5C2B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3BA9-0C5E-4DD1-A3C3-E80818F84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281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0223-6BDE-4AFD-AFEF-2913A99F5C2B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3BA9-0C5E-4DD1-A3C3-E80818F84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282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0223-6BDE-4AFD-AFEF-2913A99F5C2B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3BA9-0C5E-4DD1-A3C3-E80818F84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303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0223-6BDE-4AFD-AFEF-2913A99F5C2B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3BA9-0C5E-4DD1-A3C3-E80818F84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951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0223-6BDE-4AFD-AFEF-2913A99F5C2B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3BA9-0C5E-4DD1-A3C3-E80818F84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845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0223-6BDE-4AFD-AFEF-2913A99F5C2B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3BA9-0C5E-4DD1-A3C3-E80818F84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936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0223-6BDE-4AFD-AFEF-2913A99F5C2B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3BA9-0C5E-4DD1-A3C3-E80818F84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41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30223-6BDE-4AFD-AFEF-2913A99F5C2B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53BA9-0C5E-4DD1-A3C3-E80818F84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285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0F6D49-617C-45E6-97B1-0F8386F7E883}"/>
              </a:ext>
            </a:extLst>
          </p:cNvPr>
          <p:cNvSpPr txBox="1"/>
          <p:nvPr/>
        </p:nvSpPr>
        <p:spPr>
          <a:xfrm>
            <a:off x="4744720" y="86627"/>
            <a:ext cx="244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Supplementary material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5AB6BB-B015-4D0C-93EF-F6898E7593CF}"/>
              </a:ext>
            </a:extLst>
          </p:cNvPr>
          <p:cNvSpPr txBox="1"/>
          <p:nvPr/>
        </p:nvSpPr>
        <p:spPr>
          <a:xfrm>
            <a:off x="154001" y="5012687"/>
            <a:ext cx="116275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9550" marR="0" indent="292735">
              <a:spcBef>
                <a:spcPts val="1200"/>
              </a:spcBef>
              <a:spcAft>
                <a:spcPts val="0"/>
              </a:spcAft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DFKai-SB"/>
              </a:rPr>
              <a:t>Fig S1 Amino acid L-alanine chemical structure; (b)The optimized amino acid L-alanine molecular structure performed using basis set B3LYP at 6-31G(d).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6112920-2B3E-4684-B1A2-81F235BF6FA1}"/>
              </a:ext>
            </a:extLst>
          </p:cNvPr>
          <p:cNvGrpSpPr/>
          <p:nvPr/>
        </p:nvGrpSpPr>
        <p:grpSpPr>
          <a:xfrm>
            <a:off x="840933" y="507926"/>
            <a:ext cx="9945687" cy="4559300"/>
            <a:chOff x="700088" y="565150"/>
            <a:chExt cx="9945687" cy="45593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445D877-0E89-4AA4-8F93-9613206B67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59375" y="649111"/>
              <a:ext cx="5486400" cy="4391377"/>
            </a:xfrm>
            <a:prstGeom prst="rect">
              <a:avLst/>
            </a:prstGeom>
            <a:ln w="38100" cap="sq">
              <a:solidFill>
                <a:srgbClr val="3333FF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graphicFrame>
          <p:nvGraphicFramePr>
            <p:cNvPr id="10" name="Object 9">
              <a:extLst>
                <a:ext uri="{FF2B5EF4-FFF2-40B4-BE49-F238E27FC236}">
                  <a16:creationId xmlns:a16="http://schemas.microsoft.com/office/drawing/2014/main" id="{950D1290-FA35-4D8C-B385-99A2EE0DDE9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94116424"/>
                </p:ext>
              </p:extLst>
            </p:nvPr>
          </p:nvGraphicFramePr>
          <p:xfrm>
            <a:off x="700088" y="565150"/>
            <a:ext cx="4459287" cy="4559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Drawing" r:id="rId3" imgW="1896916" imgH="2245995" progId="ChemDraw.Document.6.0">
                    <p:embed/>
                  </p:oleObj>
                </mc:Choice>
                <mc:Fallback>
                  <p:oleObj name="CS ChemDraw Drawing" r:id="rId3" imgW="1896916" imgH="2245995" progId="ChemDraw.Document.6.0">
                    <p:embed/>
                    <p:pic>
                      <p:nvPicPr>
                        <p:cNvPr id="6" name="Object 5">
                          <a:extLst>
                            <a:ext uri="{FF2B5EF4-FFF2-40B4-BE49-F238E27FC236}">
                              <a16:creationId xmlns:a16="http://schemas.microsoft.com/office/drawing/2014/main" id="{950D1290-FA35-4D8C-B385-99A2EE0DDE9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700088" y="565150"/>
                          <a:ext cx="4459287" cy="45593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490960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7F5C44F-B4CC-47E6-AD64-5A691E2D014D}"/>
              </a:ext>
            </a:extLst>
          </p:cNvPr>
          <p:cNvGrpSpPr/>
          <p:nvPr/>
        </p:nvGrpSpPr>
        <p:grpSpPr>
          <a:xfrm>
            <a:off x="1414651" y="565282"/>
            <a:ext cx="7465307" cy="3330931"/>
            <a:chOff x="278870" y="1162048"/>
            <a:chExt cx="9960151" cy="391795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3827F-F30B-42D7-923D-7BC603B81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8870" y="1162049"/>
              <a:ext cx="5060774" cy="3917951"/>
            </a:xfrm>
            <a:prstGeom prst="rect">
              <a:avLst/>
            </a:prstGeom>
            <a:ln w="38100" cap="sq">
              <a:solidFill>
                <a:srgbClr val="3333FF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9A8D370-8598-4579-9E2D-68D8268C7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63822" y="1162048"/>
              <a:ext cx="4775199" cy="3917951"/>
            </a:xfrm>
            <a:prstGeom prst="rect">
              <a:avLst/>
            </a:prstGeom>
            <a:ln w="38100" cap="sq">
              <a:solidFill>
                <a:srgbClr val="3333FF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C7F3D26-2D86-4EA9-9531-C326D792ECAE}"/>
                </a:ext>
              </a:extLst>
            </p:cNvPr>
            <p:cNvSpPr txBox="1"/>
            <p:nvPr/>
          </p:nvSpPr>
          <p:spPr>
            <a:xfrm>
              <a:off x="508001" y="1199824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4F88A4F-7132-4605-866F-7903F4A1B01F}"/>
                </a:ext>
              </a:extLst>
            </p:cNvPr>
            <p:cNvSpPr txBox="1"/>
            <p:nvPr/>
          </p:nvSpPr>
          <p:spPr>
            <a:xfrm>
              <a:off x="5789506" y="1199824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8D2512C-B0AF-4003-B8D0-B189A92C9D93}"/>
              </a:ext>
            </a:extLst>
          </p:cNvPr>
          <p:cNvSpPr txBox="1"/>
          <p:nvPr/>
        </p:nvSpPr>
        <p:spPr>
          <a:xfrm>
            <a:off x="1327891" y="4005327"/>
            <a:ext cx="95045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FigsS2 adsorption mechanism  of Alanine on surface of Single walled carbon nanotubes  SWNT (4,4) semiconducting  front view (a) and side view (b)  </a:t>
            </a:r>
          </a:p>
        </p:txBody>
      </p:sp>
    </p:spTree>
    <p:extLst>
      <p:ext uri="{BB962C8B-B14F-4D97-AF65-F5344CB8AC3E}">
        <p14:creationId xmlns:p14="http://schemas.microsoft.com/office/powerpoint/2010/main" val="2834857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B83104-F544-415D-B583-EB73F6735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338" y="201908"/>
            <a:ext cx="5840386" cy="54651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69FADD-60FF-ECC9-A64A-8E3CF7C05515}"/>
              </a:ext>
            </a:extLst>
          </p:cNvPr>
          <p:cNvSpPr txBox="1"/>
          <p:nvPr/>
        </p:nvSpPr>
        <p:spPr>
          <a:xfrm>
            <a:off x="1751402" y="5667034"/>
            <a:ext cx="76370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 S3 Alanine with methyl group adsorption on surface of Single walled carbon nanotubes  SWNT (8,0) conducting  </a:t>
            </a:r>
          </a:p>
        </p:txBody>
      </p:sp>
    </p:spTree>
    <p:extLst>
      <p:ext uri="{BB962C8B-B14F-4D97-AF65-F5344CB8AC3E}">
        <p14:creationId xmlns:p14="http://schemas.microsoft.com/office/powerpoint/2010/main" val="2937467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BE5274A-6F94-A714-B462-204D9000531F}"/>
              </a:ext>
            </a:extLst>
          </p:cNvPr>
          <p:cNvGrpSpPr/>
          <p:nvPr/>
        </p:nvGrpSpPr>
        <p:grpSpPr>
          <a:xfrm>
            <a:off x="91440" y="721894"/>
            <a:ext cx="12009120" cy="3856171"/>
            <a:chOff x="91440" y="721894"/>
            <a:chExt cx="12009120" cy="3856171"/>
          </a:xfrm>
        </p:grpSpPr>
        <p:grpSp>
          <p:nvGrpSpPr>
            <p:cNvPr id="3" name="Group 2"/>
            <p:cNvGrpSpPr/>
            <p:nvPr/>
          </p:nvGrpSpPr>
          <p:grpSpPr>
            <a:xfrm>
              <a:off x="91440" y="721894"/>
              <a:ext cx="12009120" cy="3579172"/>
              <a:chOff x="0" y="513990"/>
              <a:chExt cx="12192000" cy="3650386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D7EDA2C4-3C7C-4F27-9ADC-482A178DB2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513991"/>
                <a:ext cx="4375680" cy="3650385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BBF55861-0115-4851-A996-B0BB9A4C29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02368" y="513990"/>
                <a:ext cx="3781777" cy="3650385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37339EB5-4BE9-4206-99C1-20C7DE23A8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210834" y="513991"/>
                <a:ext cx="3981166" cy="3650385"/>
              </a:xfrm>
              <a:prstGeom prst="rect">
                <a:avLst/>
              </a:prstGeom>
            </p:spPr>
          </p:pic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C7C090F-B131-F602-79AA-AD7C8B4FE2E0}"/>
                </a:ext>
              </a:extLst>
            </p:cNvPr>
            <p:cNvSpPr txBox="1"/>
            <p:nvPr/>
          </p:nvSpPr>
          <p:spPr>
            <a:xfrm>
              <a:off x="879772" y="4301066"/>
              <a:ext cx="81435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FigsS4 adsorption mechanism  of Alanine on surface of Single walled carbon nanotubes  SWNT (8,0) semiconducting  a,b and c.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5FEA7E5-BDF2-33D7-661E-2DD6F77EFA86}"/>
                </a:ext>
              </a:extLst>
            </p:cNvPr>
            <p:cNvSpPr txBox="1"/>
            <p:nvPr/>
          </p:nvSpPr>
          <p:spPr>
            <a:xfrm>
              <a:off x="3732860" y="1191747"/>
              <a:ext cx="1636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</a:t>
              </a:r>
              <a:endParaRPr lang="ka-GE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7800BCA-8E22-5F7D-F636-F69FF7ECB0EC}"/>
                </a:ext>
              </a:extLst>
            </p:cNvPr>
            <p:cNvSpPr txBox="1"/>
            <p:nvPr/>
          </p:nvSpPr>
          <p:spPr>
            <a:xfrm>
              <a:off x="7382577" y="1191747"/>
              <a:ext cx="1636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</a:t>
              </a:r>
              <a:endParaRPr lang="ka-GE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4A7FE29-9978-C641-FD8E-98F037AC65C8}"/>
                </a:ext>
              </a:extLst>
            </p:cNvPr>
            <p:cNvSpPr txBox="1"/>
            <p:nvPr/>
          </p:nvSpPr>
          <p:spPr>
            <a:xfrm>
              <a:off x="11323833" y="1191747"/>
              <a:ext cx="1636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</a:t>
              </a:r>
              <a:endParaRPr lang="ka-GE" dirty="0"/>
            </a:p>
          </p:txBody>
        </p:sp>
      </p:grpSp>
    </p:spTree>
    <p:extLst>
      <p:ext uri="{BB962C8B-B14F-4D97-AF65-F5344CB8AC3E}">
        <p14:creationId xmlns:p14="http://schemas.microsoft.com/office/powerpoint/2010/main" val="2755194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66577" y="844713"/>
            <a:ext cx="9432456" cy="4293937"/>
            <a:chOff x="529692" y="794129"/>
            <a:chExt cx="7831567" cy="387679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2AD9D8D-F842-422B-9EE5-D0DE8601F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9692" y="794129"/>
              <a:ext cx="3839108" cy="3535952"/>
            </a:xfrm>
            <a:prstGeom prst="rect">
              <a:avLst/>
            </a:prstGeom>
            <a:ln w="38100" cap="sq">
              <a:solidFill>
                <a:srgbClr val="3333FF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B9F7749-3014-47A6-AD9C-B894B50C599C}"/>
                </a:ext>
              </a:extLst>
            </p:cNvPr>
            <p:cNvSpPr txBox="1"/>
            <p:nvPr/>
          </p:nvSpPr>
          <p:spPr>
            <a:xfrm>
              <a:off x="1444977" y="4337470"/>
              <a:ext cx="4148697" cy="3334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FigS5.L-alanine-HOMO (a) and L-alanine –LUMO (b)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A54B7BE-2CD3-49AC-BF35-D86E79773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22151" y="801518"/>
              <a:ext cx="3839108" cy="3535952"/>
            </a:xfrm>
            <a:prstGeom prst="rect">
              <a:avLst/>
            </a:prstGeom>
            <a:ln w="38100" cap="sq">
              <a:solidFill>
                <a:srgbClr val="3333FF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C0EC352-CFE9-9E34-FE46-29EE56E25043}"/>
              </a:ext>
            </a:extLst>
          </p:cNvPr>
          <p:cNvSpPr txBox="1"/>
          <p:nvPr/>
        </p:nvSpPr>
        <p:spPr>
          <a:xfrm>
            <a:off x="9404427" y="1170127"/>
            <a:ext cx="2695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ka-GE" sz="1600" dirty="0"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0CB649-C048-3C3A-C117-52EA460122A3}"/>
              </a:ext>
            </a:extLst>
          </p:cNvPr>
          <p:cNvSpPr txBox="1"/>
          <p:nvPr/>
        </p:nvSpPr>
        <p:spPr>
          <a:xfrm>
            <a:off x="4743651" y="1348340"/>
            <a:ext cx="2695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ka-GE" sz="16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229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51685" y="218887"/>
            <a:ext cx="7637678" cy="3984324"/>
            <a:chOff x="3007744" y="440268"/>
            <a:chExt cx="7637678" cy="398432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6576A2C-0D1D-449B-BCF7-090AE688FA13}"/>
                </a:ext>
              </a:extLst>
            </p:cNvPr>
            <p:cNvGrpSpPr/>
            <p:nvPr/>
          </p:nvGrpSpPr>
          <p:grpSpPr>
            <a:xfrm>
              <a:off x="3007744" y="440268"/>
              <a:ext cx="7637678" cy="3725332"/>
              <a:chOff x="3007744" y="666046"/>
              <a:chExt cx="6632967" cy="266439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D126BE1C-3914-472F-B3CA-5C2F0CF349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479800" y="666046"/>
                <a:ext cx="6160911" cy="2338214"/>
              </a:xfrm>
              <a:prstGeom prst="rect">
                <a:avLst/>
              </a:prstGeom>
              <a:ln w="38100" cap="sq">
                <a:solidFill>
                  <a:schemeClr val="accent1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F417F0B-DFD4-46E5-B4F4-3EB0551769F8}"/>
                  </a:ext>
                </a:extLst>
              </p:cNvPr>
              <p:cNvSpPr txBox="1"/>
              <p:nvPr/>
            </p:nvSpPr>
            <p:spPr>
              <a:xfrm>
                <a:off x="6310488" y="2961577"/>
                <a:ext cx="752129" cy="3688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/>
                  <a:t>E(eV)</a:t>
                </a:r>
              </a:p>
            </p:txBody>
          </p:sp>
          <p:sp>
            <p:nvSpPr>
              <p:cNvPr id="7" name="TextBox 12">
                <a:extLst>
                  <a:ext uri="{FF2B5EF4-FFF2-40B4-BE49-F238E27FC236}">
                    <a16:creationId xmlns:a16="http://schemas.microsoft.com/office/drawing/2014/main" id="{2B1BCBB9-2B17-46B9-A511-745A5A3AE155}"/>
                  </a:ext>
                </a:extLst>
              </p:cNvPr>
              <p:cNvSpPr txBox="1"/>
              <p:nvPr/>
            </p:nvSpPr>
            <p:spPr>
              <a:xfrm rot="16200000">
                <a:off x="2042155" y="1631635"/>
                <a:ext cx="2338214" cy="4070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PDOS (states Vol</a:t>
                </a:r>
                <a:r>
                  <a:rPr lang="en-US" sz="2000" b="1" kern="1200" baseline="300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-1</a:t>
                </a:r>
                <a:r>
                  <a:rPr lang="en-US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eV</a:t>
                </a:r>
                <a:r>
                  <a:rPr lang="en-US" sz="2000" b="1" kern="1200" baseline="300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-1</a:t>
                </a:r>
                <a:endParaRPr lang="en-US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1079CA2-A02C-48F5-8BA0-A3CAA52C5F36}"/>
                </a:ext>
              </a:extLst>
            </p:cNvPr>
            <p:cNvSpPr txBox="1"/>
            <p:nvPr/>
          </p:nvSpPr>
          <p:spPr>
            <a:xfrm>
              <a:off x="5198274" y="4086038"/>
              <a:ext cx="424667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Projected PDOS for –COOH,NH2 &amp; SWNT(8,0)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2621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140</Words>
  <Application>Microsoft Office PowerPoint</Application>
  <PresentationFormat>Widescreen</PresentationFormat>
  <Paragraphs>16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Sylfaen</vt:lpstr>
      <vt:lpstr>Times New Roman</vt:lpstr>
      <vt:lpstr>Office Theme</vt:lpstr>
      <vt:lpstr>CS ChemDraw Drawing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baliram lone</dc:creator>
  <cp:lastModifiedBy>baliram lone</cp:lastModifiedBy>
  <cp:revision>6</cp:revision>
  <dcterms:created xsi:type="dcterms:W3CDTF">2022-06-27T05:45:29Z</dcterms:created>
  <dcterms:modified xsi:type="dcterms:W3CDTF">2022-06-30T06:49:28Z</dcterms:modified>
</cp:coreProperties>
</file>