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140E8-7B9A-4F5D-BCD8-DDA9BEB406BB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EE1D1-B828-4320-ACFF-3620AA77B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70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75BF08-9251-456F-A7A2-F3AF29A53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D0D1ED7-DC04-40B3-96DF-5EEC8C84E5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E213BA-B97F-4349-9052-C91D9AA9D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D1CFB2-18CC-4F0D-84B4-2C664ED94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6446CC-4192-4939-A1CF-F6EA883A7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558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20357B-5847-42BE-A138-4D361E19F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0361E8-C2CC-472F-8318-3CBAC0279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D6037B-CFBE-43AA-A268-22825CF2E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D449E0-973F-42F5-825E-04C5728D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ADFB3B-55E0-443C-B26E-FEBC2201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18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D7BAE50-EE82-40D0-A6B9-5F0B405C9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B5084AF-9824-49B6-B3EE-ABB9A71B1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08E377-DE33-4ED4-A547-A7C3C26EA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894893-4C56-4F85-8D29-D7FE39A06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D44217-8EEA-4ABB-B858-F5DA9877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38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51A45F-CEAA-4756-82D2-700EFA75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C52D57-505E-4D9B-8730-7A156DBE1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8A7C5C-3B37-413D-880D-4A5ABCDC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869EC6-C701-4899-9117-4B1720E4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74F57A-9BC8-438A-BDE4-3A80B0D5B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623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94455-4776-41B2-9C4B-ED4BBF435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A34799-CCF6-4266-92D0-2D8F34F8F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AF9865-4B33-48E2-82BF-9BB5BDABC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8C87DF-0047-4EE6-81F0-53D9425DA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B937F6-F587-4918-AD14-667352330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21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AE786C-115B-446C-BE49-E994331A7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91FB26-C54F-40DD-B37D-72B0E9A85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1734D2A-5B9B-4B7C-B877-652E81BC5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3FA32D-1820-4CE4-9524-C3DAF92FB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813C86-E0F4-4C62-B1B2-85C73BAA4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55BB6B-5BB0-48AA-941D-65220E028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877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5A714-F4A8-4B65-B214-06DF6C96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D599390-E5FB-4EB7-A75E-6581E033D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7D5026F-6D63-479B-945C-36B4170D1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8E2484B-683E-4555-A0DE-BC6643E1A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7FDF85C-6629-49E5-955A-DC827E96ED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90EE32A-9F65-422A-B114-337E840B7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AA29597-BA6B-472C-B493-D158B68E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F475655-5B9F-4BCB-A30A-04D3B980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46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F22AF9-3AB5-490C-800A-BD7CAC38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9A3EAEA-1452-4459-B0F8-C9DC2E163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9AAFFF7-F81D-4498-B05B-5D2809E8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AD293F9-785A-4771-98E8-9E31DC5AB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22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775EB4-BB13-4B22-82A4-14441CC7A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F58447B-C331-46F3-85FD-8371CBB6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C987FA-E638-4B17-947B-6679DB68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433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565916-1F6A-4E54-9B55-85F109B6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6DF5CD2-2F01-4BB8-B30B-3D58AB717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FA2CE23-9DB4-4601-A0CC-F32A41983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2F8DDC-F5DC-4A1A-A9F1-5D406A1D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6DD565-7AD0-4960-BFA1-70F7D436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D30227-A873-4675-91D0-3784BBF8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19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6B92D3-CAAB-44B4-99FA-44D76CEA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89D45EA-D51E-412D-9550-BD3BC4B70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D1D252B-B2E0-4F0D-BC13-8C353A036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2C692D5-A055-4952-A18E-3D1A90C1A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FA6C35-AB1B-43A1-BA9B-724D82577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4DC940-1CA7-4E88-9727-369DF1A7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23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7B09A04-1600-4D43-A809-186FAC6C9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912735-D2E0-430F-BB2B-6A68CA7FB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6112DA-C7D9-47B5-95EE-4277128C0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2789-CF0D-4A40-B271-8901D4C6892C}" type="datetimeFigureOut">
              <a:rPr lang="zh-CN" altLang="en-US" smtClean="0"/>
              <a:t>2022/6/22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0F1E2F-CC33-4551-A999-448C5AA2F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2DE643-4DE2-4133-8114-F5A6BF0DA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89DFB-256D-4E3C-9B74-741C588193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26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98677169-CD89-47E4-9D33-A5E0A29B5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214143"/>
              </p:ext>
            </p:extLst>
          </p:nvPr>
        </p:nvGraphicFramePr>
        <p:xfrm>
          <a:off x="758302" y="1720006"/>
          <a:ext cx="10515598" cy="2804795"/>
        </p:xfrm>
        <a:graphic>
          <a:graphicData uri="http://schemas.openxmlformats.org/drawingml/2006/table">
            <a:tbl>
              <a:tblPr/>
              <a:tblGrid>
                <a:gridCol w="1580527">
                  <a:extLst>
                    <a:ext uri="{9D8B030D-6E8A-4147-A177-3AD203B41FA5}">
                      <a16:colId xmlns:a16="http://schemas.microsoft.com/office/drawing/2014/main" val="3588197170"/>
                    </a:ext>
                  </a:extLst>
                </a:gridCol>
                <a:gridCol w="777517">
                  <a:extLst>
                    <a:ext uri="{9D8B030D-6E8A-4147-A177-3AD203B41FA5}">
                      <a16:colId xmlns:a16="http://schemas.microsoft.com/office/drawing/2014/main" val="764657407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463602697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4165930321"/>
                    </a:ext>
                  </a:extLst>
                </a:gridCol>
                <a:gridCol w="688294">
                  <a:extLst>
                    <a:ext uri="{9D8B030D-6E8A-4147-A177-3AD203B41FA5}">
                      <a16:colId xmlns:a16="http://schemas.microsoft.com/office/drawing/2014/main" val="1647748410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88503810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3292570668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3937052845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3015857655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2660895376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3827018208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2854191582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867149700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1738479282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1505350257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912590063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891942747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1677657774"/>
                    </a:ext>
                  </a:extLst>
                </a:gridCol>
                <a:gridCol w="433370">
                  <a:extLst>
                    <a:ext uri="{9D8B030D-6E8A-4147-A177-3AD203B41FA5}">
                      <a16:colId xmlns:a16="http://schemas.microsoft.com/office/drawing/2014/main" val="218759036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zh-CN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　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Group 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Group 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Group 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Group 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Mock 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Mock 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8699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n=5, one mo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th old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n=5, two months old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n=5, one month old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n=5, two months old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n=5, one month old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n=5, two months old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895278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Inoculum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CH/HBXT/2018-P4 (GIIa</a:t>
                      </a:r>
                      <a:r>
                        <a:rPr lang="zh-CN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CH/HNPJ/2017-P4 (GIIb)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PBS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PBS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309795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Calculated inoculum infectious titer </a:t>
                      </a:r>
                      <a:r>
                        <a:rPr lang="zh-CN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log</a:t>
                      </a:r>
                      <a:r>
                        <a:rPr lang="af-ZA" sz="1000" kern="1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TCID</a:t>
                      </a:r>
                      <a:r>
                        <a:rPr lang="af-ZA" sz="1000" kern="1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/mL)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4.33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4.57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667438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dpi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a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b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NP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CS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d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NP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NP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NP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NP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NP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6432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r>
                        <a:rPr lang="af-ZA" sz="1000" kern="1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e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233797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25.88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218630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18.56-25.06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18.74-24.23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049068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20.75-22.74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24.77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20.70-25.27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530054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17.34-20.80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15.83-26.14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18.34-26.41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25.87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486497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19.29-24.50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19.11-21.22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20.89-28.37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22.34-29.96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4782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22.78-25.64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19.24-25.29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22.60-29.71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22.98-29.44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457755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24.55-27.52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18.54-24.52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1-3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26.58-29.96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1-2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23.75-29.20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3/5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0/4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7275098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2C96D99B-D452-4307-96DF-FEF9478FF93E}"/>
              </a:ext>
            </a:extLst>
          </p:cNvPr>
          <p:cNvSpPr txBox="1"/>
          <p:nvPr/>
        </p:nvSpPr>
        <p:spPr>
          <a:xfrm>
            <a:off x="2532355" y="1177570"/>
            <a:ext cx="7384002" cy="409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1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Table 1. Summary of groups, inoculum, diarrhea and fecal viral RNA shedding for PEDV challenged pigs</a:t>
            </a:r>
            <a:endParaRPr lang="zh-CN" altLang="zh-CN" sz="105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8276F14-C5F0-4C1D-B95C-B491A9C24B6D}"/>
              </a:ext>
            </a:extLst>
          </p:cNvPr>
          <p:cNvSpPr txBox="1"/>
          <p:nvPr/>
        </p:nvSpPr>
        <p:spPr>
          <a:xfrm>
            <a:off x="2381434" y="4588509"/>
            <a:ext cx="6094520" cy="1218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en-US" altLang="zh-CN" sz="9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days 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postinoculation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(dpi). </a:t>
            </a:r>
            <a:r>
              <a:rPr lang="en-US" altLang="zh-CN" sz="900" kern="1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CT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value: the mean cycle threshold value. A cutoff point was set at 30; CT values greater than 30 were considered negative. </a:t>
            </a:r>
            <a:r>
              <a:rPr lang="en-US" altLang="zh-CN" sz="900" kern="1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Number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of PEDV-positive pigs. </a:t>
            </a:r>
            <a:r>
              <a:rPr lang="en-US" altLang="zh-CN" sz="9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kern="1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Clinical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score for fecal consistency: 0 = normal; 1 = pasty; 2 = semiliquid; 3 = liquid. A score greater than or equal to 1 was considered diarrhea. </a:t>
            </a:r>
            <a:r>
              <a:rPr lang="en-US" altLang="zh-CN" sz="900" kern="1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Samples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with no Ct value (no PEDV RNA detected) are indicated by “-”. </a:t>
            </a:r>
            <a:r>
              <a:rPr lang="en-US" altLang="zh-CN" sz="900" kern="1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All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pigs were inoculated orally with 1 mL of inoculum. </a:t>
            </a:r>
            <a:r>
              <a:rPr lang="en-US" altLang="zh-CN" sz="900" kern="1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9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Original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titers of CH/HBXT/2018-P4 (10</a:t>
            </a:r>
            <a:r>
              <a:rPr lang="en-US" altLang="zh-CN" sz="9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4.33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TCID</a:t>
            </a:r>
            <a:r>
              <a:rPr lang="en-US" altLang="zh-CN" sz="900" kern="1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50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/mL) and CH/HNPJ/2017-P4 (10</a:t>
            </a:r>
            <a:r>
              <a:rPr lang="en-US" altLang="zh-CN" sz="9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4.57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TCID</a:t>
            </a:r>
            <a:r>
              <a:rPr lang="en-US" altLang="zh-CN" sz="900" kern="1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50</a:t>
            </a:r>
            <a:r>
              <a:rPr lang="en-US" altLang="zh-CN" sz="9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/mL).</a:t>
            </a:r>
            <a:endParaRPr lang="zh-CN" altLang="zh-CN" sz="105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98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401</Words>
  <Application>Microsoft Office PowerPoint</Application>
  <PresentationFormat>宽屏</PresentationFormat>
  <Paragraphs>196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 Ruiming</dc:creator>
  <cp:lastModifiedBy>Yu Ruiming</cp:lastModifiedBy>
  <cp:revision>3</cp:revision>
  <dcterms:created xsi:type="dcterms:W3CDTF">2022-03-29T14:52:23Z</dcterms:created>
  <dcterms:modified xsi:type="dcterms:W3CDTF">2022-06-22T03:04:16Z</dcterms:modified>
</cp:coreProperties>
</file>