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77" r:id="rId2"/>
    <p:sldId id="295" r:id="rId3"/>
    <p:sldId id="296" r:id="rId4"/>
    <p:sldId id="297" r:id="rId5"/>
    <p:sldId id="284" r:id="rId6"/>
    <p:sldId id="298" r:id="rId7"/>
    <p:sldId id="278" r:id="rId8"/>
    <p:sldId id="256" r:id="rId9"/>
    <p:sldId id="262" r:id="rId10"/>
    <p:sldId id="269" r:id="rId11"/>
    <p:sldId id="263" r:id="rId12"/>
    <p:sldId id="270" r:id="rId13"/>
    <p:sldId id="266" r:id="rId14"/>
    <p:sldId id="271" r:id="rId15"/>
    <p:sldId id="265" r:id="rId16"/>
    <p:sldId id="257" r:id="rId17"/>
    <p:sldId id="272" r:id="rId18"/>
    <p:sldId id="258" r:id="rId19"/>
    <p:sldId id="273" r:id="rId20"/>
    <p:sldId id="260" r:id="rId21"/>
    <p:sldId id="274" r:id="rId22"/>
    <p:sldId id="286" r:id="rId23"/>
    <p:sldId id="268" r:id="rId24"/>
    <p:sldId id="276" r:id="rId25"/>
    <p:sldId id="285" r:id="rId26"/>
    <p:sldId id="267" r:id="rId27"/>
    <p:sldId id="275" r:id="rId28"/>
    <p:sldId id="287" r:id="rId29"/>
    <p:sldId id="294" r:id="rId30"/>
    <p:sldId id="288" r:id="rId31"/>
    <p:sldId id="289" r:id="rId32"/>
    <p:sldId id="290" r:id="rId33"/>
    <p:sldId id="291" r:id="rId34"/>
    <p:sldId id="292" r:id="rId35"/>
    <p:sldId id="29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72" d="100"/>
          <a:sy n="72" d="100"/>
        </p:scale>
        <p:origin x="45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BE2556-EC93-48D7-B989-DB100F327058}" type="datetimeFigureOut">
              <a:rPr lang="en-US" smtClean="0"/>
              <a:t>6/23/2022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9E6F52-9A15-4139-AD37-4362B736ABAC}" type="slidenum">
              <a:rPr lang="en-US" smtClean="0"/>
              <a:t>‹#›</a:t>
            </a:fld>
            <a:endParaRPr lang="en-US"/>
          </a:p>
        </p:txBody>
      </p:sp>
    </p:spTree>
    <p:extLst>
      <p:ext uri="{BB962C8B-B14F-4D97-AF65-F5344CB8AC3E}">
        <p14:creationId xmlns:p14="http://schemas.microsoft.com/office/powerpoint/2010/main" val="5296376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4C550-4F5B-42E4-9ED3-F2B6984F1530}" type="datetimeFigureOut">
              <a:rPr lang="en-US" smtClean="0"/>
              <a:t>6/23/2022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6BFE9D-B46E-4EAE-9035-B04AFC455B5E}" type="slidenum">
              <a:rPr lang="en-US" smtClean="0"/>
              <a:t>‹#›</a:t>
            </a:fld>
            <a:endParaRPr lang="en-US"/>
          </a:p>
        </p:txBody>
      </p:sp>
    </p:spTree>
    <p:extLst>
      <p:ext uri="{BB962C8B-B14F-4D97-AF65-F5344CB8AC3E}">
        <p14:creationId xmlns:p14="http://schemas.microsoft.com/office/powerpoint/2010/main" val="194365081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6BFE9D-B46E-4EAE-9035-B04AFC455B5E}" type="slidenum">
              <a:rPr lang="en-US" smtClean="0"/>
              <a:t>29</a:t>
            </a:fld>
            <a:endParaRPr lang="en-US"/>
          </a:p>
        </p:txBody>
      </p:sp>
    </p:spTree>
    <p:extLst>
      <p:ext uri="{BB962C8B-B14F-4D97-AF65-F5344CB8AC3E}">
        <p14:creationId xmlns:p14="http://schemas.microsoft.com/office/powerpoint/2010/main" val="3838562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4F1AA5C-D21E-46F2-86D1-DDC40688CC08}" type="datetime1">
              <a:rPr lang="en-US" smtClean="0"/>
              <a:t>6/23/2022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3924711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F35BE4-00E4-4EB1-8073-A4FDBC102BDA}" type="datetime1">
              <a:rPr lang="en-US" smtClean="0"/>
              <a:t>6/23/2022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2879504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45A744-380E-422F-BDD1-BE9F9A37C4BF}" type="datetime1">
              <a:rPr lang="en-US" smtClean="0"/>
              <a:t>6/23/2022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4906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A1227C-F3AA-434F-812F-A98AE8C55825}" type="datetime1">
              <a:rPr lang="en-US" smtClean="0"/>
              <a:t>6/23/2022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1332511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59756C-0E45-4492-80D4-20CBC313D92E}" type="datetime1">
              <a:rPr lang="en-US" smtClean="0"/>
              <a:t>6/23/2022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2780653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7C16DF-93C8-42BB-A3C4-0B24D9D51998}" type="datetime1">
              <a:rPr lang="en-US" smtClean="0"/>
              <a:t>6/23/2022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3767947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1E7F29-827C-426E-9B59-0A15E96ACC64}" type="datetime1">
              <a:rPr lang="en-US" smtClean="0"/>
              <a:t>6/23/2022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337136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95A146-CEA1-42CF-A7D1-714ED749C1BB}" type="datetime1">
              <a:rPr lang="en-US" smtClean="0"/>
              <a:t>6/23/2022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4701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B1CA22-9541-4633-BFA9-FC47BA0CED6D}" type="datetime1">
              <a:rPr lang="en-US" smtClean="0"/>
              <a:t>6/23/2022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870339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AE8B19-D6D3-49EF-9254-AAAEA7F8DDFE}" type="datetime1">
              <a:rPr lang="en-US" smtClean="0"/>
              <a:t>6/23/2022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570226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391661-2275-439D-B98B-415F4990B838}" type="datetime1">
              <a:rPr lang="en-US" smtClean="0"/>
              <a:t>6/23/2022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08CCA2-CA65-4CB8-842C-D55B0B33EF5E}" type="slidenum">
              <a:rPr lang="en-US" smtClean="0"/>
              <a:t>‹#›</a:t>
            </a:fld>
            <a:endParaRPr lang="en-US"/>
          </a:p>
        </p:txBody>
      </p:sp>
    </p:spTree>
    <p:extLst>
      <p:ext uri="{BB962C8B-B14F-4D97-AF65-F5344CB8AC3E}">
        <p14:creationId xmlns:p14="http://schemas.microsoft.com/office/powerpoint/2010/main" val="3584775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0CD88-9B82-4D91-BE36-D7BC219C0026}" type="datetime1">
              <a:rPr lang="en-US" smtClean="0"/>
              <a:t>6/23/2022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08CCA2-CA65-4CB8-842C-D55B0B33EF5E}" type="slidenum">
              <a:rPr lang="en-US" smtClean="0"/>
              <a:t>‹#›</a:t>
            </a:fld>
            <a:endParaRPr lang="en-US"/>
          </a:p>
        </p:txBody>
      </p:sp>
    </p:spTree>
    <p:extLst>
      <p:ext uri="{BB962C8B-B14F-4D97-AF65-F5344CB8AC3E}">
        <p14:creationId xmlns:p14="http://schemas.microsoft.com/office/powerpoint/2010/main" val="3896490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wmf"/></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4.w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5.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6.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8.wmf"/><Relationship Id="rId5" Type="http://schemas.openxmlformats.org/officeDocument/2006/relationships/oleObject" Target="../embeddings/oleObject8.bin"/><Relationship Id="rId4" Type="http://schemas.openxmlformats.org/officeDocument/2006/relationships/image" Target="../media/image7.wmf"/></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2.gif"/><Relationship Id="rId7" Type="http://schemas.openxmlformats.org/officeDocument/2006/relationships/image" Target="../media/image9.png"/><Relationship Id="rId2" Type="http://schemas.openxmlformats.org/officeDocument/2006/relationships/video" Target="../media/media1.gif"/><Relationship Id="rId1" Type="http://schemas.microsoft.com/office/2007/relationships/media" Target="../media/media1.gif"/><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video" Target="../media/media2.gif"/></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1.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2.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3.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4.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5.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16.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419541"/>
            <a:ext cx="11728174" cy="5755422"/>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Comprehensive study of anomalous hysteresis behavior in Perovskite-based solar cells </a:t>
            </a:r>
            <a:endParaRPr lang="en-US" sz="2400" dirty="0">
              <a:latin typeface="Times New Roman" panose="02020603050405020304" pitchFamily="18" charset="0"/>
              <a:cs typeface="Times New Roman" panose="02020603050405020304" pitchFamily="18" charset="0"/>
            </a:endParaRPr>
          </a:p>
          <a:p>
            <a:pPr algn="ctr">
              <a:lnSpc>
                <a:spcPct val="150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Mehran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Minbashi</a:t>
            </a:r>
            <a:r>
              <a:rPr lang="en-US" sz="2400" baseline="30000" dirty="0" err="1">
                <a:latin typeface="Times New Roman" panose="02020603050405020304" pitchFamily="18" charset="0"/>
                <a:ea typeface="Calibri" panose="020F0502020204030204" pitchFamily="34" charset="0"/>
                <a:cs typeface="Times New Roman" panose="02020603050405020304" pitchFamily="18" charset="0"/>
              </a:rPr>
              <a:t>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Elnaz</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Yazdani</a:t>
            </a:r>
            <a:r>
              <a:rPr lang="en-US" sz="2400" baseline="30000" dirty="0" err="1">
                <a:latin typeface="Times New Roman" panose="02020603050405020304" pitchFamily="18" charset="0"/>
                <a:ea typeface="Calibri" panose="020F0502020204030204" pitchFamily="34" charset="0"/>
                <a:cs typeface="Times New Roman" panose="02020603050405020304" pitchFamily="18" charset="0"/>
              </a:rPr>
              <a:t>a</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800"/>
              </a:spcAft>
            </a:pPr>
            <a:r>
              <a:rPr lang="en-US" sz="2400" baseline="30000" dirty="0" err="1">
                <a:latin typeface="Times New Roman" panose="02020603050405020304" pitchFamily="18" charset="0"/>
                <a:ea typeface="Calibri" panose="020F0502020204030204" pitchFamily="34" charset="0"/>
                <a:cs typeface="Times New Roman" panose="02020603050405020304" pitchFamily="18" charset="0"/>
              </a:rPr>
              <a:t>a</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Department</a:t>
            </a:r>
            <a:r>
              <a:rPr lang="en-US" sz="1600" dirty="0">
                <a:latin typeface="Times New Roman" panose="02020603050405020304" pitchFamily="18" charset="0"/>
                <a:ea typeface="Calibri" panose="020F0502020204030204" pitchFamily="34" charset="0"/>
                <a:cs typeface="Times New Roman" panose="02020603050405020304" pitchFamily="18" charset="0"/>
              </a:rPr>
              <a:t> of Physics,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Tarbiat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Modares</a:t>
            </a:r>
            <a:r>
              <a:rPr lang="en-US" sz="1600" dirty="0">
                <a:latin typeface="Times New Roman" panose="02020603050405020304" pitchFamily="18" charset="0"/>
                <a:ea typeface="Calibri" panose="020F0502020204030204" pitchFamily="34" charset="0"/>
                <a:cs typeface="Times New Roman" panose="02020603050405020304" pitchFamily="18" charset="0"/>
              </a:rPr>
              <a:t> University, P.O. Box 14115-175, Tehran, Iran</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r>
              <a:rPr lang="en-US" sz="1200" dirty="0" smtClean="0">
                <a:latin typeface="Times New Roman" panose="02020603050405020304" pitchFamily="18" charset="0"/>
                <a:ea typeface="Calibri" panose="020F0502020204030204" pitchFamily="34" charset="0"/>
                <a:cs typeface="Times New Roman" panose="02020603050405020304" pitchFamily="18" charset="0"/>
              </a:rPr>
              <a:t>elnaz.yazdani@modares.ac.ir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1</a:t>
            </a:fld>
            <a:endParaRPr lang="en-US"/>
          </a:p>
        </p:txBody>
      </p:sp>
    </p:spTree>
    <p:extLst>
      <p:ext uri="{BB962C8B-B14F-4D97-AF65-F5344CB8AC3E}">
        <p14:creationId xmlns:p14="http://schemas.microsoft.com/office/powerpoint/2010/main" val="389105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821969745"/>
              </p:ext>
            </p:extLst>
          </p:nvPr>
        </p:nvGraphicFramePr>
        <p:xfrm>
          <a:off x="6472488" y="2732035"/>
          <a:ext cx="4276223" cy="3448453"/>
        </p:xfrm>
        <a:graphic>
          <a:graphicData uri="http://schemas.openxmlformats.org/drawingml/2006/table">
            <a:tbl>
              <a:tblPr firstRow="1" bandRow="1">
                <a:tableStyleId>{C083E6E3-FA7D-4D7B-A595-EF9225AFEA82}</a:tableStyleId>
              </a:tblPr>
              <a:tblGrid>
                <a:gridCol w="2427234">
                  <a:extLst>
                    <a:ext uri="{9D8B030D-6E8A-4147-A177-3AD203B41FA5}">
                      <a16:colId xmlns="" xmlns:a16="http://schemas.microsoft.com/office/drawing/2014/main" val="20000"/>
                    </a:ext>
                  </a:extLst>
                </a:gridCol>
                <a:gridCol w="1848989">
                  <a:extLst>
                    <a:ext uri="{9D8B030D-6E8A-4147-A177-3AD203B41FA5}">
                      <a16:colId xmlns="" xmlns:a16="http://schemas.microsoft.com/office/drawing/2014/main" val="20001"/>
                    </a:ext>
                  </a:extLst>
                </a:gridCol>
              </a:tblGrid>
              <a:tr h="4258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S (V/s)</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HI</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431796">
                <a:tc>
                  <a:txBody>
                    <a:bodyPr/>
                    <a:lstStyle/>
                    <a:p>
                      <a:r>
                        <a:rPr lang="en-US" baseline="0" dirty="0" smtClean="0">
                          <a:latin typeface="Times New Roman" panose="02020603050405020304" pitchFamily="18" charset="0"/>
                          <a:cs typeface="Times New Roman" panose="02020603050405020304" pitchFamily="18" charset="0"/>
                        </a:rPr>
                        <a:t>0.0001</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 0.0260</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1"/>
                  </a:ext>
                </a:extLst>
              </a:tr>
              <a:tr h="431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0.001</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0.1320</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227514854"/>
                  </a:ext>
                </a:extLst>
              </a:tr>
              <a:tr h="431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0.01</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0.2738</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r h="431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0.1</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0.0298</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69690775"/>
                  </a:ext>
                </a:extLst>
              </a:tr>
              <a:tr h="431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1</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 -0.0310</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749041003"/>
                  </a:ext>
                </a:extLst>
              </a:tr>
              <a:tr h="431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10</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-0.0069</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1548403"/>
                  </a:ext>
                </a:extLst>
              </a:tr>
              <a:tr h="431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100</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6.0537×10</a:t>
                      </a:r>
                      <a:r>
                        <a:rPr lang="en-US" baseline="30000" dirty="0" smtClean="0">
                          <a:latin typeface="Times New Roman" panose="02020603050405020304" pitchFamily="18" charset="0"/>
                          <a:cs typeface="Times New Roman" panose="02020603050405020304" pitchFamily="18" charset="0"/>
                        </a:rPr>
                        <a:t>-4</a:t>
                      </a:r>
                      <a:endParaRPr lang="en-US" baseline="30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40490508"/>
                  </a:ext>
                </a:extLst>
              </a:tr>
            </a:tbl>
          </a:graphicData>
        </a:graphic>
      </p:graphicFrame>
      <p:sp>
        <p:nvSpPr>
          <p:cNvPr id="7" name="TextBox 6"/>
          <p:cNvSpPr txBox="1"/>
          <p:nvPr/>
        </p:nvSpPr>
        <p:spPr>
          <a:xfrm>
            <a:off x="6472488" y="1997773"/>
            <a:ext cx="4904504"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S4. </a:t>
            </a:r>
            <a:r>
              <a:rPr lang="en-US" dirty="0" smtClean="0">
                <a:latin typeface="Times New Roman" panose="02020603050405020304" pitchFamily="18" charset="0"/>
                <a:cs typeface="Times New Roman" panose="02020603050405020304" pitchFamily="18" charset="0"/>
              </a:rPr>
              <a:t>characteristic of </a:t>
            </a:r>
            <a:r>
              <a:rPr lang="en-US" dirty="0">
                <a:latin typeface="Times New Roman" panose="02020603050405020304" pitchFamily="18" charset="0"/>
                <a:cs typeface="Times New Roman" panose="02020603050405020304" pitchFamily="18" charset="0"/>
              </a:rPr>
              <a:t>HI vs scan rate for </a:t>
            </a:r>
            <a:r>
              <a:rPr lang="en-US" dirty="0" smtClean="0">
                <a:latin typeface="Times New Roman" panose="02020603050405020304" pitchFamily="18" charset="0"/>
                <a:cs typeface="Times New Roman" panose="02020603050405020304" pitchFamily="18" charset="0"/>
              </a:rPr>
              <a:t>cation migration model.</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10</a:t>
            </a:fld>
            <a:endParaRPr lang="en-US"/>
          </a:p>
        </p:txBody>
      </p:sp>
      <p:sp>
        <p:nvSpPr>
          <p:cNvPr id="8" name="TextBox 7"/>
          <p:cNvSpPr txBox="1"/>
          <p:nvPr/>
        </p:nvSpPr>
        <p:spPr>
          <a:xfrm>
            <a:off x="256020" y="130297"/>
            <a:ext cx="7447722"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Cation </a:t>
            </a:r>
            <a:r>
              <a:rPr lang="en-US" sz="2000" b="1" dirty="0">
                <a:latin typeface="Times New Roman" panose="02020603050405020304" pitchFamily="18" charset="0"/>
                <a:cs typeface="Times New Roman" panose="02020603050405020304" pitchFamily="18" charset="0"/>
              </a:rPr>
              <a:t>migration</a:t>
            </a: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endParaRPr lang="en-US" sz="20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Different Scan Rate</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9472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035699873"/>
              </p:ext>
            </p:extLst>
          </p:nvPr>
        </p:nvGraphicFramePr>
        <p:xfrm>
          <a:off x="437133" y="1606135"/>
          <a:ext cx="6520258" cy="5181600"/>
        </p:xfrm>
        <a:graphic>
          <a:graphicData uri="http://schemas.openxmlformats.org/drawingml/2006/table">
            <a:tbl>
              <a:tblPr firstRow="1" bandRow="1">
                <a:tableStyleId>{C083E6E3-FA7D-4D7B-A595-EF9225AFEA82}</a:tableStyleId>
              </a:tblPr>
              <a:tblGrid>
                <a:gridCol w="1922713">
                  <a:extLst>
                    <a:ext uri="{9D8B030D-6E8A-4147-A177-3AD203B41FA5}">
                      <a16:colId xmlns="" xmlns:a16="http://schemas.microsoft.com/office/drawing/2014/main" val="20000"/>
                    </a:ext>
                  </a:extLst>
                </a:gridCol>
                <a:gridCol w="1400521">
                  <a:extLst>
                    <a:ext uri="{9D8B030D-6E8A-4147-A177-3AD203B41FA5}">
                      <a16:colId xmlns="" xmlns:a16="http://schemas.microsoft.com/office/drawing/2014/main" val="20001"/>
                    </a:ext>
                  </a:extLst>
                </a:gridCol>
                <a:gridCol w="802116">
                  <a:extLst>
                    <a:ext uri="{9D8B030D-6E8A-4147-A177-3AD203B41FA5}">
                      <a16:colId xmlns="" xmlns:a16="http://schemas.microsoft.com/office/drawing/2014/main" val="20002"/>
                    </a:ext>
                  </a:extLst>
                </a:gridCol>
                <a:gridCol w="1162455">
                  <a:extLst>
                    <a:ext uri="{9D8B030D-6E8A-4147-A177-3AD203B41FA5}">
                      <a16:colId xmlns="" xmlns:a16="http://schemas.microsoft.com/office/drawing/2014/main" val="20003"/>
                    </a:ext>
                  </a:extLst>
                </a:gridCol>
                <a:gridCol w="1232453">
                  <a:extLst>
                    <a:ext uri="{9D8B030D-6E8A-4147-A177-3AD203B41FA5}">
                      <a16:colId xmlns="" xmlns:a16="http://schemas.microsoft.com/office/drawing/2014/main" val="20004"/>
                    </a:ext>
                  </a:extLst>
                </a:gridCol>
              </a:tblGrid>
              <a:tr h="303398">
                <a:tc>
                  <a:txBody>
                    <a:bodyPr/>
                    <a:lstStyle/>
                    <a:p>
                      <a:r>
                        <a:rPr lang="en-US" sz="1400" dirty="0" smtClean="0">
                          <a:latin typeface="Times New Roman" panose="02020603050405020304" pitchFamily="18" charset="0"/>
                          <a:cs typeface="Times New Roman" panose="02020603050405020304" pitchFamily="18" charset="0"/>
                        </a:rPr>
                        <a:t>Parameters</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Jsc (mA/cm</a:t>
                      </a:r>
                      <a:r>
                        <a:rPr lang="en-US" sz="1400" baseline="30000" dirty="0" smtClean="0">
                          <a:latin typeface="Times New Roman" panose="02020603050405020304" pitchFamily="18" charset="0"/>
                          <a:cs typeface="Times New Roman" panose="02020603050405020304" pitchFamily="18" charset="0"/>
                        </a:rPr>
                        <a:t>2</a:t>
                      </a:r>
                      <a:r>
                        <a:rPr lang="en-US" sz="1400" dirty="0" smtClean="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Voc (V)</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rtl="0"/>
                      <a:r>
                        <a:rPr lang="en-US" sz="1400" dirty="0" smtClean="0">
                          <a:latin typeface="Times New Roman" panose="02020603050405020304" pitchFamily="18" charset="0"/>
                          <a:cs typeface="Times New Roman" panose="02020603050405020304" pitchFamily="18" charset="0"/>
                        </a:rPr>
                        <a:t>FF (%)</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eta</a:t>
                      </a:r>
                      <a:r>
                        <a:rPr lang="en-US" sz="1400" baseline="0" dirty="0" smtClean="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FS-(µ=10</a:t>
                      </a:r>
                      <a:r>
                        <a:rPr lang="en-US" sz="1400" baseline="30000" dirty="0" smtClean="0">
                          <a:latin typeface="Times New Roman" panose="02020603050405020304" pitchFamily="18" charset="0"/>
                          <a:cs typeface="Times New Roman" panose="02020603050405020304" pitchFamily="18" charset="0"/>
                        </a:rPr>
                        <a:t>-5</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0.29</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1.11</a:t>
                      </a:r>
                      <a:endParaRPr lang="en-US" sz="1400" b="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0.199338</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fontAlgn="b" latinLnBrk="0" hangingPunct="1"/>
                      <a:r>
                        <a:rPr lang="en-US" sz="1400" kern="1200" dirty="0" smtClean="0">
                          <a:latin typeface="Times New Roman" panose="02020603050405020304" pitchFamily="18" charset="0"/>
                          <a:cs typeface="Times New Roman" panose="02020603050405020304" pitchFamily="18" charset="0"/>
                        </a:rPr>
                        <a:t>0.064167</a:t>
                      </a:r>
                      <a:endParaRPr lang="en-US" sz="1400" b="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extLst>
                  <a:ext uri="{0D108BD9-81ED-4DB2-BD59-A6C34878D82A}">
                    <a16:rowId xmlns="" xmlns:a16="http://schemas.microsoft.com/office/drawing/2014/main" val="2944285728"/>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BS-(µ=10</a:t>
                      </a:r>
                      <a:r>
                        <a:rPr lang="en-US" sz="1400" baseline="30000" dirty="0" smtClean="0">
                          <a:latin typeface="Times New Roman" panose="02020603050405020304" pitchFamily="18" charset="0"/>
                          <a:cs typeface="Times New Roman" panose="02020603050405020304" pitchFamily="18" charset="0"/>
                        </a:rPr>
                        <a:t>-5</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0.4</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1.19</a:t>
                      </a:r>
                      <a:endParaRPr lang="en-US" sz="1400" b="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0.27555</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0.131162</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solidFill>
                      <a:schemeClr val="bg1"/>
                    </a:solidFill>
                  </a:tcPr>
                </a:tc>
                <a:extLst>
                  <a:ext uri="{0D108BD9-81ED-4DB2-BD59-A6C34878D82A}">
                    <a16:rowId xmlns="" xmlns:a16="http://schemas.microsoft.com/office/drawing/2014/main" val="3027688008"/>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FS-(µ=10</a:t>
                      </a:r>
                      <a:r>
                        <a:rPr lang="en-US" sz="1400" baseline="30000" dirty="0" smtClean="0">
                          <a:latin typeface="Times New Roman" panose="02020603050405020304" pitchFamily="18" charset="0"/>
                          <a:cs typeface="Times New Roman" panose="02020603050405020304" pitchFamily="18" charset="0"/>
                        </a:rPr>
                        <a:t>-4</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1.182</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1.18</a:t>
                      </a:r>
                      <a:endParaRPr lang="en-US" sz="1400" b="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0.236319</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0.329608</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solidFill>
                      <a:schemeClr val="bg1"/>
                    </a:solidFill>
                  </a:tcPr>
                </a:tc>
                <a:extLst>
                  <a:ext uri="{0D108BD9-81ED-4DB2-BD59-A6C34878D82A}">
                    <a16:rowId xmlns="" xmlns:a16="http://schemas.microsoft.com/office/drawing/2014/main" val="2189134285"/>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BS-(µ=10</a:t>
                      </a:r>
                      <a:r>
                        <a:rPr lang="en-US" sz="1400" baseline="30000" dirty="0" smtClean="0">
                          <a:latin typeface="Times New Roman" panose="02020603050405020304" pitchFamily="18" charset="0"/>
                          <a:cs typeface="Times New Roman" panose="02020603050405020304" pitchFamily="18" charset="0"/>
                        </a:rPr>
                        <a:t>-4</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1.21</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1.19</a:t>
                      </a:r>
                      <a:endParaRPr lang="en-US" sz="1400" b="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0.313647</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0.451621</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solidFill>
                      <a:schemeClr val="bg1"/>
                    </a:solidFill>
                  </a:tcPr>
                </a:tc>
                <a:extLst>
                  <a:ext uri="{0D108BD9-81ED-4DB2-BD59-A6C34878D82A}">
                    <a16:rowId xmlns="" xmlns:a16="http://schemas.microsoft.com/office/drawing/2014/main" val="666961955"/>
                  </a:ext>
                </a:extLst>
              </a:tr>
              <a:tr h="303398">
                <a:tc>
                  <a:txBody>
                    <a:bodyPr/>
                    <a:lstStyle/>
                    <a:p>
                      <a:r>
                        <a:rPr lang="en-US" sz="1400" dirty="0" smtClean="0">
                          <a:latin typeface="Times New Roman" panose="02020603050405020304" pitchFamily="18" charset="0"/>
                          <a:cs typeface="Times New Roman" panose="02020603050405020304" pitchFamily="18" charset="0"/>
                        </a:rPr>
                        <a:t>FS-(µ=10</a:t>
                      </a:r>
                      <a:r>
                        <a:rPr lang="en-US" sz="1400" baseline="30000" dirty="0" smtClean="0">
                          <a:latin typeface="Times New Roman" panose="02020603050405020304" pitchFamily="18" charset="0"/>
                          <a:cs typeface="Times New Roman" panose="02020603050405020304" pitchFamily="18" charset="0"/>
                        </a:rPr>
                        <a:t>-3</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5.81</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1.14</a:t>
                      </a:r>
                      <a:endParaRPr lang="en-US" sz="1400" b="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0.186354</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1.234294</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solidFill>
                      <a:schemeClr val="bg1"/>
                    </a:solidFill>
                  </a:tcPr>
                </a:tc>
                <a:extLst>
                  <a:ext uri="{0D108BD9-81ED-4DB2-BD59-A6C34878D82A}">
                    <a16:rowId xmlns="" xmlns:a16="http://schemas.microsoft.com/office/drawing/2014/main" val="10001"/>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BS-(µ=10</a:t>
                      </a:r>
                      <a:r>
                        <a:rPr lang="en-US" sz="1400" baseline="30000" dirty="0" smtClean="0">
                          <a:latin typeface="Times New Roman" panose="02020603050405020304" pitchFamily="18" charset="0"/>
                          <a:cs typeface="Times New Roman" panose="02020603050405020304" pitchFamily="18" charset="0"/>
                        </a:rPr>
                        <a:t>-3</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5.88</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1.18</a:t>
                      </a:r>
                      <a:endParaRPr lang="en-US" sz="1400" b="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0.180803</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1.254482</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solidFill>
                      <a:schemeClr val="bg1"/>
                    </a:solidFill>
                  </a:tcPr>
                </a:tc>
                <a:extLst>
                  <a:ext uri="{0D108BD9-81ED-4DB2-BD59-A6C34878D82A}">
                    <a16:rowId xmlns="" xmlns:a16="http://schemas.microsoft.com/office/drawing/2014/main" val="10002"/>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FS-(µ=10</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fontAlgn="b"/>
                      <a:r>
                        <a:rPr lang="en-US" sz="1400" u="none" strike="noStrike" dirty="0" smtClean="0">
                          <a:effectLst/>
                          <a:latin typeface="Times New Roman" panose="02020603050405020304" pitchFamily="18" charset="0"/>
                          <a:cs typeface="Times New Roman" panose="02020603050405020304" pitchFamily="18" charset="0"/>
                        </a:rPr>
                        <a:t>16.55</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1.07</a:t>
                      </a:r>
                      <a:endParaRPr lang="en-US" sz="1400" b="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0.241881</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4.283352</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solidFill>
                      <a:schemeClr val="bg1"/>
                    </a:solidFill>
                  </a:tcPr>
                </a:tc>
                <a:extLst>
                  <a:ext uri="{0D108BD9-81ED-4DB2-BD59-A6C34878D82A}">
                    <a16:rowId xmlns="" xmlns:a16="http://schemas.microsoft.com/office/drawing/2014/main" val="227514854"/>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BS-(µ=10</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marL="0" indent="0" algn="l" defTabSz="1484313"/>
                      <a:r>
                        <a:rPr lang="en-US" sz="1400" dirty="0" smtClean="0">
                          <a:latin typeface="Times New Roman" panose="02020603050405020304" pitchFamily="18" charset="0"/>
                          <a:cs typeface="Times New Roman" panose="02020603050405020304" pitchFamily="18" charset="0"/>
                        </a:rPr>
                        <a:t>16.58</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1.18</a:t>
                      </a:r>
                      <a:endParaRPr lang="en-US" sz="1400" b="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0.21907</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4.285981</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solidFill>
                      <a:schemeClr val="bg1"/>
                    </a:solidFill>
                  </a:tcPr>
                </a:tc>
                <a:extLst>
                  <a:ext uri="{0D108BD9-81ED-4DB2-BD59-A6C34878D82A}">
                    <a16:rowId xmlns="" xmlns:a16="http://schemas.microsoft.com/office/drawing/2014/main" val="2190766583"/>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FS-(µ=10</a:t>
                      </a:r>
                      <a:r>
                        <a:rPr lang="en-US" sz="1400" baseline="30000" dirty="0" smtClean="0">
                          <a:latin typeface="Times New Roman" panose="02020603050405020304" pitchFamily="18" charset="0"/>
                          <a:cs typeface="Times New Roman" panose="02020603050405020304" pitchFamily="18" charset="0"/>
                        </a:rPr>
                        <a:t>-1</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20.69</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1.07</a:t>
                      </a:r>
                      <a:endParaRPr lang="en-US" sz="1400" b="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0.396094</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indent="0" algn="l" defTabSz="1206500">
                        <a:tabLst>
                          <a:tab pos="1258888" algn="l"/>
                        </a:tabLst>
                      </a:pPr>
                      <a:r>
                        <a:rPr lang="en-US" sz="1400" dirty="0" smtClean="0">
                          <a:latin typeface="Times New Roman" panose="02020603050405020304" pitchFamily="18" charset="0"/>
                          <a:cs typeface="Times New Roman" panose="02020603050405020304" pitchFamily="18" charset="0"/>
                        </a:rPr>
                        <a:t>8.76884976</a:t>
                      </a:r>
                      <a:endParaRPr lang="en-US" sz="1400" b="0" dirty="0" smtClean="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BS-(µ=10</a:t>
                      </a:r>
                      <a:r>
                        <a:rPr lang="en-US" sz="1400" baseline="30000" dirty="0" smtClean="0">
                          <a:latin typeface="Times New Roman" panose="02020603050405020304" pitchFamily="18" charset="0"/>
                          <a:cs typeface="Times New Roman" panose="02020603050405020304" pitchFamily="18" charset="0"/>
                        </a:rPr>
                        <a:t>-1</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20.74</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1.18</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0.358057</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8.76280944</a:t>
                      </a:r>
                      <a:endParaRPr lang="en-US" sz="1400" b="0" dirty="0" smtClean="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333237828"/>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FS-(µ=10</a:t>
                      </a:r>
                      <a:r>
                        <a:rPr lang="en-US" sz="1400" baseline="30000" dirty="0" smtClean="0">
                          <a:latin typeface="Times New Roman" panose="02020603050405020304" pitchFamily="18" charset="0"/>
                          <a:cs typeface="Times New Roman" panose="02020603050405020304" pitchFamily="18" charset="0"/>
                        </a:rPr>
                        <a:t>0</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21.25</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0.541121</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12.64869336</a:t>
                      </a:r>
                    </a:p>
                  </a:txBody>
                  <a:tcPr>
                    <a:solidFill>
                      <a:schemeClr val="bg1"/>
                    </a:solidFill>
                  </a:tcPr>
                </a:tc>
                <a:extLst>
                  <a:ext uri="{0D108BD9-81ED-4DB2-BD59-A6C34878D82A}">
                    <a16:rowId xmlns="" xmlns:a16="http://schemas.microsoft.com/office/drawing/2014/main" val="69690775"/>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BS-(µ=10</a:t>
                      </a:r>
                      <a:r>
                        <a:rPr lang="en-US" sz="1400" baseline="30000" dirty="0" smtClean="0">
                          <a:latin typeface="Times New Roman" panose="02020603050405020304" pitchFamily="18" charset="0"/>
                          <a:cs typeface="Times New Roman" panose="02020603050405020304" pitchFamily="18" charset="0"/>
                        </a:rPr>
                        <a:t>0</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21.27</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1.17</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0.508653</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12.65829816</a:t>
                      </a:r>
                    </a:p>
                  </a:txBody>
                  <a:tcPr>
                    <a:solidFill>
                      <a:schemeClr val="bg1"/>
                    </a:solidFill>
                  </a:tcPr>
                </a:tc>
                <a:extLst>
                  <a:ext uri="{0D108BD9-81ED-4DB2-BD59-A6C34878D82A}">
                    <a16:rowId xmlns="" xmlns:a16="http://schemas.microsoft.com/office/drawing/2014/main" val="79306214"/>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FS-(µ=10</a:t>
                      </a:r>
                      <a:r>
                        <a:rPr lang="en-US" sz="1400" baseline="30000" dirty="0" smtClean="0">
                          <a:latin typeface="Times New Roman" panose="02020603050405020304" pitchFamily="18" charset="0"/>
                          <a:cs typeface="Times New Roman" panose="02020603050405020304" pitchFamily="18" charset="0"/>
                        </a:rPr>
                        <a:t>1</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21.31</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1.11</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0.64157</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15.17575096</a:t>
                      </a:r>
                    </a:p>
                  </a:txBody>
                  <a:tcPr>
                    <a:solidFill>
                      <a:schemeClr val="bg1"/>
                    </a:solidFill>
                  </a:tcPr>
                </a:tc>
                <a:extLst>
                  <a:ext uri="{0D108BD9-81ED-4DB2-BD59-A6C34878D82A}">
                    <a16:rowId xmlns="" xmlns:a16="http://schemas.microsoft.com/office/drawing/2014/main" val="749041003"/>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BS-(µ=10</a:t>
                      </a:r>
                      <a:r>
                        <a:rPr lang="en-US" sz="1400" baseline="30000" dirty="0" smtClean="0">
                          <a:latin typeface="Times New Roman" panose="02020603050405020304" pitchFamily="18" charset="0"/>
                          <a:cs typeface="Times New Roman" panose="02020603050405020304" pitchFamily="18" charset="0"/>
                        </a:rPr>
                        <a:t>1</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21.32</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1.135</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0.631014</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15.26940624</a:t>
                      </a:r>
                    </a:p>
                  </a:txBody>
                  <a:tcPr>
                    <a:solidFill>
                      <a:schemeClr val="bg1"/>
                    </a:solidFill>
                  </a:tcPr>
                </a:tc>
                <a:extLst>
                  <a:ext uri="{0D108BD9-81ED-4DB2-BD59-A6C34878D82A}">
                    <a16:rowId xmlns="" xmlns:a16="http://schemas.microsoft.com/office/drawing/2014/main" val="735801110"/>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FS-(µ=10</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21.316</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1.12</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0.706261</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16.86122784</a:t>
                      </a:r>
                    </a:p>
                  </a:txBody>
                  <a:tcPr>
                    <a:solidFill>
                      <a:schemeClr val="bg1"/>
                    </a:solidFill>
                  </a:tcPr>
                </a:tc>
                <a:extLst>
                  <a:ext uri="{0D108BD9-81ED-4DB2-BD59-A6C34878D82A}">
                    <a16:rowId xmlns="" xmlns:a16="http://schemas.microsoft.com/office/drawing/2014/main" val="1121548403"/>
                  </a:ext>
                </a:extLst>
              </a:tr>
              <a:tr h="303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BS-(µ=10</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 cm</a:t>
                      </a:r>
                      <a:r>
                        <a:rPr lang="en-US" sz="1400" baseline="30000" dirty="0" smtClean="0">
                          <a:latin typeface="Times New Roman" panose="02020603050405020304" pitchFamily="18" charset="0"/>
                          <a:cs typeface="Times New Roman" panose="02020603050405020304" pitchFamily="18" charset="0"/>
                        </a:rPr>
                        <a:t>2</a:t>
                      </a:r>
                      <a:r>
                        <a:rPr lang="en-US" sz="1400" baseline="0" dirty="0" smtClean="0">
                          <a:latin typeface="Times New Roman" panose="02020603050405020304" pitchFamily="18" charset="0"/>
                          <a:cs typeface="Times New Roman" panose="02020603050405020304" pitchFamily="18" charset="0"/>
                        </a:rPr>
                        <a:t>/(V*s)</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21.326</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l"/>
                      <a:r>
                        <a:rPr lang="en-US" sz="1400" dirty="0" smtClean="0">
                          <a:latin typeface="Times New Roman" panose="02020603050405020304" pitchFamily="18" charset="0"/>
                          <a:cs typeface="Times New Roman" panose="02020603050405020304" pitchFamily="18" charset="0"/>
                        </a:rPr>
                        <a:t>1.13</a:t>
                      </a:r>
                      <a:endParaRPr lang="en-US" sz="1400" b="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0.710854</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17.13042292</a:t>
                      </a:r>
                    </a:p>
                  </a:txBody>
                  <a:tcPr>
                    <a:solidFill>
                      <a:schemeClr val="bg1"/>
                    </a:solidFill>
                  </a:tcPr>
                </a:tc>
                <a:extLst>
                  <a:ext uri="{0D108BD9-81ED-4DB2-BD59-A6C34878D82A}">
                    <a16:rowId xmlns="" xmlns:a16="http://schemas.microsoft.com/office/drawing/2014/main" val="89163908"/>
                  </a:ext>
                </a:extLst>
              </a:tr>
            </a:tbl>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4142400443"/>
              </p:ext>
            </p:extLst>
          </p:nvPr>
        </p:nvGraphicFramePr>
        <p:xfrm>
          <a:off x="6957391" y="576874"/>
          <a:ext cx="4843716" cy="3656160"/>
        </p:xfrm>
        <a:graphic>
          <a:graphicData uri="http://schemas.openxmlformats.org/presentationml/2006/ole">
            <mc:AlternateContent xmlns:mc="http://schemas.openxmlformats.org/markup-compatibility/2006">
              <mc:Choice xmlns:v="urn:schemas-microsoft-com:vml" Requires="v">
                <p:oleObj spid="_x0000_s7499" name="Graph" r:id="rId3" imgW="3876840" imgH="2926080" progId="Origin50.Graph">
                  <p:embed/>
                </p:oleObj>
              </mc:Choice>
              <mc:Fallback>
                <p:oleObj name="Graph" r:id="rId3" imgW="3876840" imgH="2926080" progId="Origin50.Graph">
                  <p:embed/>
                  <p:pic>
                    <p:nvPicPr>
                      <p:cNvPr id="0" name=""/>
                      <p:cNvPicPr/>
                      <p:nvPr/>
                    </p:nvPicPr>
                    <p:blipFill>
                      <a:blip r:embed="rId4"/>
                      <a:stretch>
                        <a:fillRect/>
                      </a:stretch>
                    </p:blipFill>
                    <p:spPr>
                      <a:xfrm>
                        <a:off x="6957391" y="576874"/>
                        <a:ext cx="4843716" cy="365616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208CCA2-CA65-4CB8-842C-D55B0B33EF5E}" type="slidenum">
              <a:rPr lang="en-US" smtClean="0"/>
              <a:t>11</a:t>
            </a:fld>
            <a:endParaRPr lang="en-US"/>
          </a:p>
        </p:txBody>
      </p:sp>
      <p:sp>
        <p:nvSpPr>
          <p:cNvPr id="8" name="TextBox 7"/>
          <p:cNvSpPr txBox="1"/>
          <p:nvPr/>
        </p:nvSpPr>
        <p:spPr>
          <a:xfrm>
            <a:off x="0" y="0"/>
            <a:ext cx="3905163"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Cation </a:t>
            </a:r>
            <a:r>
              <a:rPr lang="en-US" sz="2000" b="1" dirty="0">
                <a:latin typeface="Times New Roman" panose="02020603050405020304" pitchFamily="18" charset="0"/>
                <a:cs typeface="Times New Roman" panose="02020603050405020304" pitchFamily="18" charset="0"/>
              </a:rPr>
              <a:t>migration</a:t>
            </a: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S= 100 </a:t>
            </a:r>
            <a:r>
              <a:rPr lang="en-US" sz="2000" b="1" dirty="0" smtClean="0">
                <a:latin typeface="Times New Roman" panose="02020603050405020304" pitchFamily="18" charset="0"/>
                <a:cs typeface="Times New Roman" panose="02020603050405020304" pitchFamily="18" charset="0"/>
              </a:rPr>
              <a:t>V/s</a:t>
            </a:r>
            <a:endParaRPr lang="en-US" sz="20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Different Perovskite mobility</a:t>
            </a:r>
            <a:endParaRPr lang="en-US" sz="20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437133" y="989606"/>
            <a:ext cx="6414241"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S5. </a:t>
            </a:r>
            <a:r>
              <a:rPr lang="en-US" dirty="0" smtClean="0">
                <a:latin typeface="Times New Roman" panose="02020603050405020304" pitchFamily="18" charset="0"/>
                <a:cs typeface="Times New Roman" panose="02020603050405020304" pitchFamily="18" charset="0"/>
              </a:rPr>
              <a:t>J-V</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characteristics </a:t>
            </a:r>
            <a:r>
              <a:rPr lang="en-US" dirty="0">
                <a:latin typeface="Times New Roman" panose="02020603050405020304" pitchFamily="18" charset="0"/>
                <a:cs typeface="Times New Roman" panose="02020603050405020304" pitchFamily="18" charset="0"/>
              </a:rPr>
              <a:t>of PSC vs different </a:t>
            </a:r>
            <a:r>
              <a:rPr lang="en-US" dirty="0" smtClean="0">
                <a:latin typeface="Times New Roman" panose="02020603050405020304" pitchFamily="18" charset="0"/>
                <a:cs typeface="Times New Roman" panose="02020603050405020304" pitchFamily="18" charset="0"/>
              </a:rPr>
              <a:t>perovskite mobility for cation migration model </a:t>
            </a:r>
            <a:endParaRPr lang="en-US" b="1" dirty="0">
              <a:latin typeface="Times New Roman" panose="02020603050405020304" pitchFamily="18" charset="0"/>
              <a:cs typeface="Times New Roman" panose="02020603050405020304" pitchFamily="18" charset="0"/>
            </a:endParaRPr>
          </a:p>
        </p:txBody>
      </p:sp>
      <p:sp>
        <p:nvSpPr>
          <p:cNvPr id="11" name="Rectangle 10"/>
          <p:cNvSpPr/>
          <p:nvPr/>
        </p:nvSpPr>
        <p:spPr>
          <a:xfrm>
            <a:off x="7273076" y="4325195"/>
            <a:ext cx="4746648" cy="923330"/>
          </a:xfrm>
          <a:prstGeom prst="rect">
            <a:avLst/>
          </a:prstGeom>
        </p:spPr>
        <p:txBody>
          <a:bodyPr wrap="square">
            <a:spAutoFit/>
          </a:bodyPr>
          <a:lstStyle/>
          <a:p>
            <a:pPr algn="just"/>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S3: </a:t>
            </a:r>
            <a:r>
              <a:rPr lang="en-US" dirty="0" smtClean="0">
                <a:latin typeface="Times New Roman" panose="02020603050405020304" pitchFamily="18" charset="0"/>
                <a:cs typeface="Times New Roman" panose="02020603050405020304" pitchFamily="18" charset="0"/>
              </a:rPr>
              <a:t>Effect </a:t>
            </a:r>
            <a:r>
              <a:rPr lang="en-US" dirty="0">
                <a:latin typeface="Times New Roman" panose="02020603050405020304" pitchFamily="18" charset="0"/>
                <a:cs typeface="Times New Roman" panose="02020603050405020304" pitchFamily="18" charset="0"/>
              </a:rPr>
              <a:t>of different </a:t>
            </a:r>
            <a:r>
              <a:rPr lang="en-US" dirty="0" smtClean="0">
                <a:latin typeface="Times New Roman" panose="02020603050405020304" pitchFamily="18" charset="0"/>
                <a:cs typeface="Times New Roman" panose="02020603050405020304" pitchFamily="18" charset="0"/>
              </a:rPr>
              <a:t>Perovskite mobility on </a:t>
            </a:r>
            <a:r>
              <a:rPr lang="en-US" dirty="0">
                <a:latin typeface="Times New Roman" panose="02020603050405020304" pitchFamily="18" charset="0"/>
                <a:cs typeface="Times New Roman" panose="02020603050405020304" pitchFamily="18" charset="0"/>
              </a:rPr>
              <a:t>J-V </a:t>
            </a:r>
            <a:r>
              <a:rPr lang="en-US" dirty="0" smtClean="0">
                <a:latin typeface="Times New Roman" panose="02020603050405020304" pitchFamily="18" charset="0"/>
                <a:cs typeface="Times New Roman" panose="02020603050405020304" pitchFamily="18" charset="0"/>
              </a:rPr>
              <a:t>hysteresis for cation migration model.</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661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3380549820"/>
                  </p:ext>
                </p:extLst>
              </p:nvPr>
            </p:nvGraphicFramePr>
            <p:xfrm>
              <a:off x="8050192" y="1856392"/>
              <a:ext cx="3323203" cy="3606800"/>
            </p:xfrm>
            <a:graphic>
              <a:graphicData uri="http://schemas.openxmlformats.org/drawingml/2006/table">
                <a:tbl>
                  <a:tblPr firstRow="1" bandRow="1">
                    <a:tableStyleId>{C083E6E3-FA7D-4D7B-A595-EF9225AFEA82}</a:tableStyleId>
                  </a:tblPr>
                  <a:tblGrid>
                    <a:gridCol w="1886289">
                      <a:extLst>
                        <a:ext uri="{9D8B030D-6E8A-4147-A177-3AD203B41FA5}">
                          <a16:colId xmlns="" xmlns:a16="http://schemas.microsoft.com/office/drawing/2014/main" val="20000"/>
                        </a:ext>
                      </a:extLst>
                    </a:gridCol>
                    <a:gridCol w="1436914">
                      <a:extLst>
                        <a:ext uri="{9D8B030D-6E8A-4147-A177-3AD203B41FA5}">
                          <a16:colId xmlns="" xmlns:a16="http://schemas.microsoft.com/office/drawing/2014/main" val="20001"/>
                        </a:ext>
                      </a:extLst>
                    </a:gridCol>
                  </a:tblGrid>
                  <a:tr h="0">
                    <a:tc>
                      <a:txBody>
                        <a:bodyPr/>
                        <a:lstStyle/>
                        <a:p>
                          <a:r>
                            <a:rPr lang="en-US" dirty="0" smtClean="0">
                              <a:latin typeface="Times New Roman" panose="02020603050405020304" pitchFamily="18" charset="0"/>
                              <a:cs typeface="Times New Roman" panose="02020603050405020304" pitchFamily="18" charset="0"/>
                            </a:rPr>
                            <a:t>µ</a:t>
                          </a:r>
                          <a:r>
                            <a:rPr lang="en-US" baseline="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cm</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/(V</a:t>
                          </a:r>
                          <a14:m>
                            <m:oMath xmlns:m="http://schemas.openxmlformats.org/officeDocument/2006/math">
                              <m:r>
                                <a:rPr lang="en-US" dirty="0" smtClean="0">
                                  <a:latin typeface="Cambria Math" panose="02040503050406030204" pitchFamily="18" charset="0"/>
                                </a:rPr>
                                <m:t>×</m:t>
                              </m:r>
                            </m:oMath>
                          </a14:m>
                          <a:r>
                            <a:rPr lang="en-US" dirty="0" smtClean="0">
                              <a:latin typeface="Times New Roman" panose="02020603050405020304" pitchFamily="18" charset="0"/>
                              <a:cs typeface="Times New Roman" panose="02020603050405020304" pitchFamily="18" charset="0"/>
                            </a:rPr>
                            <a:t>s))</a:t>
                          </a:r>
                        </a:p>
                        <a:p>
                          <a:endParaRPr lang="en-US"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HI</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0.5108</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-4</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0.2702</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2275148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-3</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0.0161</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-2</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6.1340×10</a:t>
                          </a:r>
                          <a:r>
                            <a:rPr lang="en-US" baseline="30000" dirty="0" smtClean="0">
                              <a:latin typeface="Times New Roman" panose="02020603050405020304" pitchFamily="18" charset="0"/>
                              <a:cs typeface="Times New Roman" panose="02020603050405020304" pitchFamily="18" charset="0"/>
                            </a:rPr>
                            <a:t>-4</a:t>
                          </a:r>
                          <a:endParaRPr lang="en-US" baseline="30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696907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-1</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 -6.8931×10</a:t>
                          </a:r>
                          <a:r>
                            <a:rPr lang="en-US" baseline="30000" dirty="0" smtClean="0">
                              <a:latin typeface="Times New Roman" panose="02020603050405020304" pitchFamily="18" charset="0"/>
                              <a:cs typeface="Times New Roman" panose="02020603050405020304" pitchFamily="18" charset="0"/>
                            </a:rPr>
                            <a:t>-4</a:t>
                          </a:r>
                          <a:endParaRPr lang="en-US" baseline="30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749041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0</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7.5877×10</a:t>
                          </a:r>
                          <a:r>
                            <a:rPr lang="en-US" baseline="30000" dirty="0" smtClean="0">
                              <a:latin typeface="Times New Roman" panose="02020603050405020304" pitchFamily="18" charset="0"/>
                              <a:cs typeface="Times New Roman" panose="02020603050405020304" pitchFamily="18" charset="0"/>
                            </a:rPr>
                            <a:t>-4</a:t>
                          </a:r>
                          <a:endParaRPr lang="en-US" baseline="30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15484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1</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0.0061</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404905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2</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0.0157</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9119311"/>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3380549820"/>
                  </p:ext>
                </p:extLst>
              </p:nvPr>
            </p:nvGraphicFramePr>
            <p:xfrm>
              <a:off x="8050192" y="1856392"/>
              <a:ext cx="3323203" cy="3606800"/>
            </p:xfrm>
            <a:graphic>
              <a:graphicData uri="http://schemas.openxmlformats.org/drawingml/2006/table">
                <a:tbl>
                  <a:tblPr firstRow="1" bandRow="1">
                    <a:tableStyleId>{C083E6E3-FA7D-4D7B-A595-EF9225AFEA82}</a:tableStyleId>
                  </a:tblPr>
                  <a:tblGrid>
                    <a:gridCol w="1886289">
                      <a:extLst>
                        <a:ext uri="{9D8B030D-6E8A-4147-A177-3AD203B41FA5}">
                          <a16:colId xmlns:a16="http://schemas.microsoft.com/office/drawing/2014/main" xmlns="" val="20000"/>
                        </a:ext>
                      </a:extLst>
                    </a:gridCol>
                    <a:gridCol w="1436914">
                      <a:extLst>
                        <a:ext uri="{9D8B030D-6E8A-4147-A177-3AD203B41FA5}">
                          <a16:colId xmlns:a16="http://schemas.microsoft.com/office/drawing/2014/main" xmlns="" val="20001"/>
                        </a:ext>
                      </a:extLst>
                    </a:gridCol>
                  </a:tblGrid>
                  <a:tr h="640080">
                    <a:tc>
                      <a:txBody>
                        <a:bodyPr/>
                        <a:lstStyle/>
                        <a:p>
                          <a:endParaRPr lang="en-US"/>
                        </a:p>
                      </a:txBody>
                      <a:tcPr>
                        <a:blipFill rotWithShape="0">
                          <a:blip r:embed="rId3"/>
                          <a:stretch>
                            <a:fillRect t="-4762" r="-76452" b="-478095"/>
                          </a:stretch>
                        </a:blipFill>
                      </a:tcPr>
                    </a:tc>
                    <a:tc>
                      <a:txBody>
                        <a:bodyPr/>
                        <a:lstStyle/>
                        <a:p>
                          <a:r>
                            <a:rPr lang="en-US" dirty="0" smtClean="0">
                              <a:latin typeface="Times New Roman" panose="02020603050405020304" pitchFamily="18" charset="0"/>
                              <a:cs typeface="Times New Roman" panose="02020603050405020304" pitchFamily="18" charset="0"/>
                            </a:rPr>
                            <a:t>HI</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xmlns="" val="10000"/>
                      </a:ext>
                    </a:extLst>
                  </a:tr>
                  <a:tr h="370840">
                    <a:tc>
                      <a:txBody>
                        <a:bodyPr/>
                        <a:lstStyle/>
                        <a:p>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0.5108</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xmlns=""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-4</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0.2702</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xmlns="" val="2275148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-3</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0.0161</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xmlns="" val="40831175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-2</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6.1340×10</a:t>
                          </a:r>
                          <a:r>
                            <a:rPr lang="en-US" baseline="30000" dirty="0" smtClean="0">
                              <a:latin typeface="Times New Roman" panose="02020603050405020304" pitchFamily="18" charset="0"/>
                              <a:cs typeface="Times New Roman" panose="02020603050405020304" pitchFamily="18" charset="0"/>
                            </a:rPr>
                            <a:t>-4</a:t>
                          </a:r>
                          <a:endParaRPr lang="en-US" baseline="30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xmlns="" val="696907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-1</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6.8931×10</a:t>
                          </a:r>
                          <a:r>
                            <a:rPr lang="en-US" baseline="30000" dirty="0" smtClean="0">
                              <a:latin typeface="Times New Roman" panose="02020603050405020304" pitchFamily="18" charset="0"/>
                              <a:cs typeface="Times New Roman" panose="02020603050405020304" pitchFamily="18" charset="0"/>
                            </a:rPr>
                            <a:t>-4</a:t>
                          </a:r>
                          <a:endParaRPr lang="en-US" baseline="30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xmlns="" val="749041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0</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7.5877×10</a:t>
                          </a:r>
                          <a:r>
                            <a:rPr lang="en-US" baseline="30000" dirty="0" smtClean="0">
                              <a:latin typeface="Times New Roman" panose="02020603050405020304" pitchFamily="18" charset="0"/>
                              <a:cs typeface="Times New Roman" panose="02020603050405020304" pitchFamily="18" charset="0"/>
                            </a:rPr>
                            <a:t>-4</a:t>
                          </a:r>
                          <a:endParaRPr lang="en-US" baseline="30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xmlns="" val="11215484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1</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0.0061</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xmlns="" val="10404905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2</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0.0157</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xmlns="" val="109119311"/>
                      </a:ext>
                    </a:extLst>
                  </a:tr>
                </a:tbl>
              </a:graphicData>
            </a:graphic>
          </p:graphicFrame>
        </mc:Fallback>
      </mc:AlternateContent>
      <p:graphicFrame>
        <p:nvGraphicFramePr>
          <p:cNvPr id="5" name="Object 4"/>
          <p:cNvGraphicFramePr>
            <a:graphicFrameLocks noChangeAspect="1"/>
          </p:cNvGraphicFramePr>
          <p:nvPr>
            <p:extLst>
              <p:ext uri="{D42A27DB-BD31-4B8C-83A1-F6EECF244321}">
                <p14:modId xmlns:p14="http://schemas.microsoft.com/office/powerpoint/2010/main" val="3212668143"/>
              </p:ext>
            </p:extLst>
          </p:nvPr>
        </p:nvGraphicFramePr>
        <p:xfrm>
          <a:off x="113450" y="1343864"/>
          <a:ext cx="6641611" cy="5012486"/>
        </p:xfrm>
        <a:graphic>
          <a:graphicData uri="http://schemas.openxmlformats.org/presentationml/2006/ole">
            <mc:AlternateContent xmlns:mc="http://schemas.openxmlformats.org/markup-compatibility/2006">
              <mc:Choice xmlns:v="urn:schemas-microsoft-com:vml" Requires="v">
                <p:oleObj spid="_x0000_s17548" name="Graph" r:id="rId4" imgW="3876840" imgH="2926080" progId="Origin50.Graph">
                  <p:embed/>
                </p:oleObj>
              </mc:Choice>
              <mc:Fallback>
                <p:oleObj name="Graph" r:id="rId4" imgW="3876840" imgH="2926080" progId="Origin50.Graph">
                  <p:embed/>
                  <p:pic>
                    <p:nvPicPr>
                      <p:cNvPr id="4" name="Object 3"/>
                      <p:cNvPicPr/>
                      <p:nvPr/>
                    </p:nvPicPr>
                    <p:blipFill>
                      <a:blip r:embed="rId5"/>
                      <a:stretch>
                        <a:fillRect/>
                      </a:stretch>
                    </p:blipFill>
                    <p:spPr>
                      <a:xfrm>
                        <a:off x="113450" y="1343864"/>
                        <a:ext cx="6641611" cy="5012486"/>
                      </a:xfrm>
                      <a:prstGeom prst="rect">
                        <a:avLst/>
                      </a:prstGeom>
                    </p:spPr>
                  </p:pic>
                </p:oleObj>
              </mc:Fallback>
            </mc:AlternateContent>
          </a:graphicData>
        </a:graphic>
      </p:graphicFrame>
      <p:sp>
        <p:nvSpPr>
          <p:cNvPr id="7" name="TextBox 6"/>
          <p:cNvSpPr txBox="1"/>
          <p:nvPr/>
        </p:nvSpPr>
        <p:spPr>
          <a:xfrm>
            <a:off x="7736099" y="809649"/>
            <a:ext cx="3951387" cy="1200329"/>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S6. </a:t>
            </a:r>
            <a:r>
              <a:rPr lang="en-US" dirty="0">
                <a:latin typeface="Times New Roman" panose="02020603050405020304" pitchFamily="18" charset="0"/>
                <a:cs typeface="Times New Roman" panose="02020603050405020304" pitchFamily="18" charset="0"/>
              </a:rPr>
              <a:t>characteristic of HI vs </a:t>
            </a:r>
            <a:r>
              <a:rPr lang="en-US" dirty="0" smtClean="0">
                <a:latin typeface="Times New Roman" panose="02020603050405020304" pitchFamily="18" charset="0"/>
                <a:cs typeface="Times New Roman" panose="02020603050405020304" pitchFamily="18" charset="0"/>
              </a:rPr>
              <a:t>Perovskite mobility for </a:t>
            </a:r>
            <a:r>
              <a:rPr lang="en-US" dirty="0">
                <a:latin typeface="Times New Roman" panose="02020603050405020304" pitchFamily="18" charset="0"/>
                <a:cs typeface="Times New Roman" panose="02020603050405020304" pitchFamily="18" charset="0"/>
              </a:rPr>
              <a:t>cation migration model</a:t>
            </a:r>
          </a:p>
          <a:p>
            <a:endParaRPr lang="en-US"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12</a:t>
            </a:fld>
            <a:endParaRPr lang="en-US"/>
          </a:p>
        </p:txBody>
      </p:sp>
      <p:sp>
        <p:nvSpPr>
          <p:cNvPr id="8" name="TextBox 7"/>
          <p:cNvSpPr txBox="1"/>
          <p:nvPr/>
        </p:nvSpPr>
        <p:spPr>
          <a:xfrm>
            <a:off x="119270" y="119269"/>
            <a:ext cx="3905163"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Cation </a:t>
            </a:r>
            <a:r>
              <a:rPr lang="en-US" sz="2000" b="1" dirty="0">
                <a:latin typeface="Times New Roman" panose="02020603050405020304" pitchFamily="18" charset="0"/>
                <a:cs typeface="Times New Roman" panose="02020603050405020304" pitchFamily="18" charset="0"/>
              </a:rPr>
              <a:t>migration</a:t>
            </a: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S= 100 </a:t>
            </a:r>
            <a:r>
              <a:rPr lang="en-US" sz="2000" b="1" dirty="0" smtClean="0">
                <a:latin typeface="Times New Roman" panose="02020603050405020304" pitchFamily="18" charset="0"/>
                <a:cs typeface="Times New Roman" panose="02020603050405020304" pitchFamily="18" charset="0"/>
              </a:rPr>
              <a:t>V/s</a:t>
            </a:r>
            <a:endParaRPr lang="en-US" sz="20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Different Perovskite mobility</a:t>
            </a:r>
            <a:endParaRPr lang="en-US" sz="2000" b="1" dirty="0">
              <a:latin typeface="Times New Roman" panose="02020603050405020304" pitchFamily="18" charset="0"/>
              <a:cs typeface="Times New Roman" panose="02020603050405020304" pitchFamily="18" charset="0"/>
            </a:endParaRPr>
          </a:p>
        </p:txBody>
      </p:sp>
      <p:sp>
        <p:nvSpPr>
          <p:cNvPr id="3" name="Rectangle 2"/>
          <p:cNvSpPr/>
          <p:nvPr/>
        </p:nvSpPr>
        <p:spPr>
          <a:xfrm>
            <a:off x="684169" y="6169580"/>
            <a:ext cx="7464544" cy="369332"/>
          </a:xfrm>
          <a:prstGeom prst="rect">
            <a:avLst/>
          </a:prstGeom>
        </p:spPr>
        <p:txBody>
          <a:bodyPr wrap="none">
            <a:spAutoFit/>
          </a:bodyPr>
          <a:lstStyle/>
          <a:p>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S4: </a:t>
            </a:r>
            <a:r>
              <a:rPr lang="en-US" dirty="0" smtClean="0">
                <a:latin typeface="Times New Roman" panose="02020603050405020304" pitchFamily="18" charset="0"/>
                <a:cs typeface="Times New Roman" panose="02020603050405020304" pitchFamily="18" charset="0"/>
              </a:rPr>
              <a:t>Hysteresis </a:t>
            </a:r>
            <a:r>
              <a:rPr lang="en-US" dirty="0">
                <a:latin typeface="Times New Roman" panose="02020603050405020304" pitchFamily="18" charset="0"/>
                <a:cs typeface="Times New Roman" panose="02020603050405020304" pitchFamily="18" charset="0"/>
              </a:rPr>
              <a:t>index vs </a:t>
            </a:r>
            <a:r>
              <a:rPr lang="en-US" dirty="0" smtClean="0">
                <a:latin typeface="Times New Roman" panose="02020603050405020304" pitchFamily="18" charset="0"/>
                <a:cs typeface="Times New Roman" panose="02020603050405020304" pitchFamily="18" charset="0"/>
              </a:rPr>
              <a:t>perovskite mobility for cation migration model</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7678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98610130"/>
              </p:ext>
            </p:extLst>
          </p:nvPr>
        </p:nvGraphicFramePr>
        <p:xfrm>
          <a:off x="248384" y="1738390"/>
          <a:ext cx="6086155" cy="4820920"/>
        </p:xfrm>
        <a:graphic>
          <a:graphicData uri="http://schemas.openxmlformats.org/drawingml/2006/table">
            <a:tbl>
              <a:tblPr firstRow="1" bandRow="1">
                <a:tableStyleId>{C083E6E3-FA7D-4D7B-A595-EF9225AFEA82}</a:tableStyleId>
              </a:tblPr>
              <a:tblGrid>
                <a:gridCol w="1620173">
                  <a:extLst>
                    <a:ext uri="{9D8B030D-6E8A-4147-A177-3AD203B41FA5}">
                      <a16:colId xmlns="" xmlns:a16="http://schemas.microsoft.com/office/drawing/2014/main" val="20000"/>
                    </a:ext>
                  </a:extLst>
                </a:gridCol>
                <a:gridCol w="1272208">
                  <a:extLst>
                    <a:ext uri="{9D8B030D-6E8A-4147-A177-3AD203B41FA5}">
                      <a16:colId xmlns="" xmlns:a16="http://schemas.microsoft.com/office/drawing/2014/main" val="20001"/>
                    </a:ext>
                  </a:extLst>
                </a:gridCol>
                <a:gridCol w="993913">
                  <a:extLst>
                    <a:ext uri="{9D8B030D-6E8A-4147-A177-3AD203B41FA5}">
                      <a16:colId xmlns="" xmlns:a16="http://schemas.microsoft.com/office/drawing/2014/main" val="20002"/>
                    </a:ext>
                  </a:extLst>
                </a:gridCol>
                <a:gridCol w="940905">
                  <a:extLst>
                    <a:ext uri="{9D8B030D-6E8A-4147-A177-3AD203B41FA5}">
                      <a16:colId xmlns="" xmlns:a16="http://schemas.microsoft.com/office/drawing/2014/main" val="20003"/>
                    </a:ext>
                  </a:extLst>
                </a:gridCol>
                <a:gridCol w="1258956">
                  <a:extLst>
                    <a:ext uri="{9D8B030D-6E8A-4147-A177-3AD203B41FA5}">
                      <a16:colId xmlns="" xmlns:a16="http://schemas.microsoft.com/office/drawing/2014/main" val="20004"/>
                    </a:ext>
                  </a:extLst>
                </a:gridCol>
              </a:tblGrid>
              <a:tr h="370840">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Parameters</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Jsc (mA/cm2)</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Voc (V)</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FF (%)</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eta (%)</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FS-(Vpre=0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1.132</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0.526796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12.6482328</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BS-(Vpre=0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21.22</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1.166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0.516421</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12.7775536</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=0.1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21.23</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1.13</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0.525538</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12.60760788</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2275148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=0.1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21.25</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0.515855</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12.7158136</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21907665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=0.5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21.292</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0.563215</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13.31110144</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696907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=0.5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21.293</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1.15</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0.545379</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13.35465768</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793062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=0.7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21.29</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0.605392</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14.17767624</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749041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=0.7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21.3</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1.15</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0.577429</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14.14412272</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7358011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=0.9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21.28</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1.137</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0.652742</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15.79332692</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15484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=0.9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21.29</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1.167</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0.632614</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15.7175592</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891639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=1.1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20.97</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1.15</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0.667943</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16.10778848</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16938577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a:t>
                      </a:r>
                      <a:r>
                        <a:rPr lang="en-US" sz="1400" kern="1200" baseline="0" dirty="0" err="1" smtClean="0">
                          <a:latin typeface="Times New Roman" panose="02020603050405020304" pitchFamily="18" charset="0"/>
                          <a:cs typeface="Times New Roman" panose="02020603050405020304" pitchFamily="18" charset="0"/>
                        </a:rPr>
                        <a:t>Vpre</a:t>
                      </a:r>
                      <a:r>
                        <a:rPr lang="en-US" sz="1400" kern="1200" baseline="0" dirty="0" smtClean="0">
                          <a:latin typeface="Times New Roman" panose="02020603050405020304" pitchFamily="18" charset="0"/>
                          <a:cs typeface="Times New Roman" panose="02020603050405020304" pitchFamily="18" charset="0"/>
                        </a:rPr>
                        <a:t>=1.1 V)</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21.06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1.178</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0.647131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16.05447592</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3968703914"/>
                  </a:ext>
                </a:extLst>
              </a:tr>
            </a:tbl>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875139530"/>
              </p:ext>
            </p:extLst>
          </p:nvPr>
        </p:nvGraphicFramePr>
        <p:xfrm>
          <a:off x="6559824" y="1738390"/>
          <a:ext cx="4946456" cy="3733138"/>
        </p:xfrm>
        <a:graphic>
          <a:graphicData uri="http://schemas.openxmlformats.org/presentationml/2006/ole">
            <mc:AlternateContent xmlns:mc="http://schemas.openxmlformats.org/markup-compatibility/2006">
              <mc:Choice xmlns:v="urn:schemas-microsoft-com:vml" Requires="v">
                <p:oleObj spid="_x0000_s10573" name="Graph" r:id="rId3" imgW="3876840" imgH="2926080" progId="Origin50.Graph">
                  <p:embed/>
                </p:oleObj>
              </mc:Choice>
              <mc:Fallback>
                <p:oleObj name="Graph" r:id="rId3" imgW="3876840" imgH="2926080" progId="Origin50.Graph">
                  <p:embed/>
                  <p:pic>
                    <p:nvPicPr>
                      <p:cNvPr id="0" name=""/>
                      <p:cNvPicPr/>
                      <p:nvPr/>
                    </p:nvPicPr>
                    <p:blipFill>
                      <a:blip r:embed="rId4"/>
                      <a:stretch>
                        <a:fillRect/>
                      </a:stretch>
                    </p:blipFill>
                    <p:spPr>
                      <a:xfrm>
                        <a:off x="6559824" y="1738390"/>
                        <a:ext cx="4946456" cy="3733138"/>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208CCA2-CA65-4CB8-842C-D55B0B33EF5E}" type="slidenum">
              <a:rPr lang="en-US" smtClean="0"/>
              <a:t>13</a:t>
            </a:fld>
            <a:endParaRPr lang="en-US"/>
          </a:p>
        </p:txBody>
      </p:sp>
      <p:sp>
        <p:nvSpPr>
          <p:cNvPr id="8" name="TextBox 7"/>
          <p:cNvSpPr txBox="1"/>
          <p:nvPr/>
        </p:nvSpPr>
        <p:spPr>
          <a:xfrm>
            <a:off x="344556" y="1092059"/>
            <a:ext cx="5393635"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S7. </a:t>
            </a:r>
            <a:r>
              <a:rPr lang="en-US" dirty="0" smtClean="0">
                <a:latin typeface="Times New Roman" panose="02020603050405020304" pitchFamily="18" charset="0"/>
                <a:cs typeface="Times New Roman" panose="02020603050405020304" pitchFamily="18" charset="0"/>
              </a:rPr>
              <a:t>J-V characteristics </a:t>
            </a:r>
            <a:r>
              <a:rPr lang="en-US" dirty="0">
                <a:latin typeface="Times New Roman" panose="02020603050405020304" pitchFamily="18" charset="0"/>
                <a:cs typeface="Times New Roman" panose="02020603050405020304" pitchFamily="18" charset="0"/>
              </a:rPr>
              <a:t>of PSC vs different </a:t>
            </a:r>
            <a:r>
              <a:rPr lang="en-US" dirty="0" smtClean="0">
                <a:latin typeface="Times New Roman" panose="02020603050405020304" pitchFamily="18" charset="0"/>
                <a:cs typeface="Times New Roman" panose="02020603050405020304" pitchFamily="18" charset="0"/>
              </a:rPr>
              <a:t>pre-bias voltage for cation migration model</a:t>
            </a:r>
            <a:endParaRPr lang="en-US"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19271" y="119269"/>
            <a:ext cx="3856382"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Cation </a:t>
            </a:r>
            <a:r>
              <a:rPr lang="en-US" sz="2000" b="1" dirty="0">
                <a:latin typeface="Times New Roman" panose="02020603050405020304" pitchFamily="18" charset="0"/>
                <a:cs typeface="Times New Roman" panose="02020603050405020304" pitchFamily="18" charset="0"/>
              </a:rPr>
              <a:t>migration</a:t>
            </a: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S= 100 </a:t>
            </a:r>
            <a:r>
              <a:rPr lang="en-US" sz="2000" b="1" dirty="0" smtClean="0">
                <a:latin typeface="Times New Roman" panose="02020603050405020304" pitchFamily="18" charset="0"/>
                <a:cs typeface="Times New Roman" panose="02020603050405020304" pitchFamily="18" charset="0"/>
              </a:rPr>
              <a:t>V/s</a:t>
            </a:r>
            <a:endParaRPr lang="en-US" sz="20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Different pre-bias voltage</a:t>
            </a:r>
            <a:endParaRPr lang="en-US" sz="2000" b="1" dirty="0">
              <a:latin typeface="Times New Roman" panose="02020603050405020304" pitchFamily="18" charset="0"/>
              <a:cs typeface="Times New Roman" panose="02020603050405020304" pitchFamily="18" charset="0"/>
            </a:endParaRPr>
          </a:p>
        </p:txBody>
      </p:sp>
      <p:sp>
        <p:nvSpPr>
          <p:cNvPr id="10" name="Rectangle 9"/>
          <p:cNvSpPr/>
          <p:nvPr/>
        </p:nvSpPr>
        <p:spPr>
          <a:xfrm>
            <a:off x="6984917" y="5471528"/>
            <a:ext cx="4981796" cy="646331"/>
          </a:xfrm>
          <a:prstGeom prst="rect">
            <a:avLst/>
          </a:prstGeom>
        </p:spPr>
        <p:txBody>
          <a:bodyPr wrap="square">
            <a:spAutoFit/>
          </a:bodyPr>
          <a:lstStyle/>
          <a:p>
            <a:pPr algn="just"/>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S5: </a:t>
            </a:r>
            <a:r>
              <a:rPr lang="en-US" dirty="0" smtClean="0">
                <a:latin typeface="Times New Roman" panose="02020603050405020304" pitchFamily="18" charset="0"/>
                <a:cs typeface="Times New Roman" panose="02020603050405020304" pitchFamily="18" charset="0"/>
              </a:rPr>
              <a:t>Effect </a:t>
            </a:r>
            <a:r>
              <a:rPr lang="en-US" dirty="0">
                <a:latin typeface="Times New Roman" panose="02020603050405020304" pitchFamily="18" charset="0"/>
                <a:cs typeface="Times New Roman" panose="02020603050405020304" pitchFamily="18" charset="0"/>
              </a:rPr>
              <a:t>of different </a:t>
            </a:r>
            <a:r>
              <a:rPr lang="en-US" dirty="0" smtClean="0">
                <a:latin typeface="Times New Roman" panose="02020603050405020304" pitchFamily="18" charset="0"/>
                <a:cs typeface="Times New Roman" panose="02020603050405020304" pitchFamily="18" charset="0"/>
              </a:rPr>
              <a:t>pre-bias voltage on </a:t>
            </a:r>
            <a:r>
              <a:rPr lang="en-US" dirty="0">
                <a:latin typeface="Times New Roman" panose="02020603050405020304" pitchFamily="18" charset="0"/>
                <a:cs typeface="Times New Roman" panose="02020603050405020304" pitchFamily="18" charset="0"/>
              </a:rPr>
              <a:t>J-V </a:t>
            </a:r>
            <a:r>
              <a:rPr lang="en-US" dirty="0" smtClean="0">
                <a:latin typeface="Times New Roman" panose="02020603050405020304" pitchFamily="18" charset="0"/>
                <a:cs typeface="Times New Roman" panose="02020603050405020304" pitchFamily="18" charset="0"/>
              </a:rPr>
              <a:t>hysteresis for cation migration model.</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7264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87830578"/>
              </p:ext>
            </p:extLst>
          </p:nvPr>
        </p:nvGraphicFramePr>
        <p:xfrm>
          <a:off x="475563" y="1411623"/>
          <a:ext cx="6323559" cy="4772449"/>
        </p:xfrm>
        <a:graphic>
          <a:graphicData uri="http://schemas.openxmlformats.org/presentationml/2006/ole">
            <mc:AlternateContent xmlns:mc="http://schemas.openxmlformats.org/markup-compatibility/2006">
              <mc:Choice xmlns:v="urn:schemas-microsoft-com:vml" Requires="v">
                <p:oleObj spid="_x0000_s18572" name="Graph" r:id="rId3" imgW="3876840" imgH="2926080" progId="Origin50.Graph">
                  <p:embed/>
                </p:oleObj>
              </mc:Choice>
              <mc:Fallback>
                <p:oleObj name="Graph" r:id="rId3" imgW="3876840" imgH="2926080" progId="Origin50.Graph">
                  <p:embed/>
                  <p:pic>
                    <p:nvPicPr>
                      <p:cNvPr id="5" name="Object 4"/>
                      <p:cNvPicPr/>
                      <p:nvPr/>
                    </p:nvPicPr>
                    <p:blipFill>
                      <a:blip r:embed="rId4"/>
                      <a:stretch>
                        <a:fillRect/>
                      </a:stretch>
                    </p:blipFill>
                    <p:spPr>
                      <a:xfrm>
                        <a:off x="475563" y="1411623"/>
                        <a:ext cx="6323559" cy="4772449"/>
                      </a:xfrm>
                      <a:prstGeom prst="rect">
                        <a:avLst/>
                      </a:prstGeom>
                    </p:spPr>
                  </p:pic>
                </p:oleObj>
              </mc:Fallback>
            </mc:AlternateContent>
          </a:graphicData>
        </a:graphic>
      </p:graphicFrame>
      <p:graphicFrame>
        <p:nvGraphicFramePr>
          <p:cNvPr id="5" name="Table 4"/>
          <p:cNvGraphicFramePr>
            <a:graphicFrameLocks noGrp="1"/>
          </p:cNvGraphicFramePr>
          <p:nvPr>
            <p:extLst>
              <p:ext uri="{D42A27DB-BD31-4B8C-83A1-F6EECF244321}">
                <p14:modId xmlns:p14="http://schemas.microsoft.com/office/powerpoint/2010/main" val="754340849"/>
              </p:ext>
            </p:extLst>
          </p:nvPr>
        </p:nvGraphicFramePr>
        <p:xfrm>
          <a:off x="7932627" y="3001580"/>
          <a:ext cx="3323203" cy="2590800"/>
        </p:xfrm>
        <a:graphic>
          <a:graphicData uri="http://schemas.openxmlformats.org/drawingml/2006/table">
            <a:tbl>
              <a:tblPr firstRow="1" bandRow="1">
                <a:tableStyleId>{C083E6E3-FA7D-4D7B-A595-EF9225AFEA82}</a:tableStyleId>
              </a:tblPr>
              <a:tblGrid>
                <a:gridCol w="1886289">
                  <a:extLst>
                    <a:ext uri="{9D8B030D-6E8A-4147-A177-3AD203B41FA5}">
                      <a16:colId xmlns="" xmlns:a16="http://schemas.microsoft.com/office/drawing/2014/main" val="20000"/>
                    </a:ext>
                  </a:extLst>
                </a:gridCol>
                <a:gridCol w="1436914">
                  <a:extLst>
                    <a:ext uri="{9D8B030D-6E8A-4147-A177-3AD203B41FA5}">
                      <a16:colId xmlns="" xmlns:a16="http://schemas.microsoft.com/office/drawing/2014/main" val="20001"/>
                    </a:ext>
                  </a:extLst>
                </a:gridCol>
              </a:tblGrid>
              <a:tr h="0">
                <a:tc>
                  <a:txBody>
                    <a:bodyPr/>
                    <a:lstStyle/>
                    <a:p>
                      <a:r>
                        <a:rPr lang="en-US" dirty="0" smtClean="0">
                          <a:latin typeface="Times New Roman" panose="02020603050405020304" pitchFamily="18" charset="0"/>
                          <a:cs typeface="Times New Roman" panose="02020603050405020304" pitchFamily="18" charset="0"/>
                        </a:rPr>
                        <a:t>V</a:t>
                      </a:r>
                      <a:r>
                        <a:rPr lang="en-US" baseline="-25000" dirty="0" smtClean="0">
                          <a:latin typeface="Times New Roman" panose="02020603050405020304" pitchFamily="18" charset="0"/>
                          <a:cs typeface="Times New Roman" panose="02020603050405020304" pitchFamily="18" charset="0"/>
                        </a:rPr>
                        <a:t>pre</a:t>
                      </a:r>
                      <a:r>
                        <a:rPr lang="en-US" baseline="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V)</a:t>
                      </a: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HI</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r>
                        <a:rPr lang="en-US" sz="1800" kern="1200" baseline="0" dirty="0" smtClean="0">
                          <a:latin typeface="Times New Roman" panose="02020603050405020304" pitchFamily="18" charset="0"/>
                          <a:cs typeface="Times New Roman" panose="02020603050405020304" pitchFamily="18" charset="0"/>
                        </a:rPr>
                        <a:t>0 </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0.0101</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0.1 </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 0.0085</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2275148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0 .5</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0.0033</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0 .7</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-0.0024</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696907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0.9 </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-0.0048</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749041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1.1 </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 -0.0033</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1548403"/>
                  </a:ext>
                </a:extLst>
              </a:tr>
            </a:tbl>
          </a:graphicData>
        </a:graphic>
      </p:graphicFrame>
      <p:sp>
        <p:nvSpPr>
          <p:cNvPr id="7" name="TextBox 6"/>
          <p:cNvSpPr txBox="1"/>
          <p:nvPr/>
        </p:nvSpPr>
        <p:spPr>
          <a:xfrm>
            <a:off x="7703080" y="2078250"/>
            <a:ext cx="4210624" cy="92333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S8. </a:t>
            </a:r>
            <a:r>
              <a:rPr lang="en-US" dirty="0">
                <a:latin typeface="Times New Roman" panose="02020603050405020304" pitchFamily="18" charset="0"/>
                <a:cs typeface="Times New Roman" panose="02020603050405020304" pitchFamily="18" charset="0"/>
              </a:rPr>
              <a:t>characteristic of HI vs </a:t>
            </a:r>
            <a:r>
              <a:rPr lang="en-US" dirty="0" smtClean="0">
                <a:latin typeface="Times New Roman" panose="02020603050405020304" pitchFamily="18" charset="0"/>
                <a:cs typeface="Times New Roman" panose="02020603050405020304" pitchFamily="18" charset="0"/>
              </a:rPr>
              <a:t>pre-bias voltage for </a:t>
            </a:r>
            <a:r>
              <a:rPr lang="en-US" dirty="0">
                <a:latin typeface="Times New Roman" panose="02020603050405020304" pitchFamily="18" charset="0"/>
                <a:cs typeface="Times New Roman" panose="02020603050405020304" pitchFamily="18" charset="0"/>
              </a:rPr>
              <a:t>cation migration model</a:t>
            </a:r>
          </a:p>
          <a:p>
            <a:endParaRPr lang="en-US"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14</a:t>
            </a:fld>
            <a:endParaRPr lang="en-US"/>
          </a:p>
        </p:txBody>
      </p:sp>
      <p:sp>
        <p:nvSpPr>
          <p:cNvPr id="8" name="TextBox 7"/>
          <p:cNvSpPr txBox="1"/>
          <p:nvPr/>
        </p:nvSpPr>
        <p:spPr>
          <a:xfrm>
            <a:off x="119271" y="119269"/>
            <a:ext cx="3856382"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Cation </a:t>
            </a:r>
            <a:r>
              <a:rPr lang="en-US" sz="2000" b="1" dirty="0">
                <a:latin typeface="Times New Roman" panose="02020603050405020304" pitchFamily="18" charset="0"/>
                <a:cs typeface="Times New Roman" panose="02020603050405020304" pitchFamily="18" charset="0"/>
              </a:rPr>
              <a:t>migration</a:t>
            </a: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S= 100 </a:t>
            </a:r>
            <a:r>
              <a:rPr lang="en-US" sz="2000" b="1" dirty="0" smtClean="0">
                <a:latin typeface="Times New Roman" panose="02020603050405020304" pitchFamily="18" charset="0"/>
                <a:cs typeface="Times New Roman" panose="02020603050405020304" pitchFamily="18" charset="0"/>
              </a:rPr>
              <a:t>V/s</a:t>
            </a:r>
            <a:endParaRPr lang="en-US" sz="20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Different pre-bias voltage</a:t>
            </a:r>
            <a:endParaRPr lang="en-US" sz="2000" b="1" dirty="0">
              <a:latin typeface="Times New Roman" panose="02020603050405020304" pitchFamily="18" charset="0"/>
              <a:cs typeface="Times New Roman" panose="02020603050405020304" pitchFamily="18" charset="0"/>
            </a:endParaRPr>
          </a:p>
        </p:txBody>
      </p:sp>
      <p:sp>
        <p:nvSpPr>
          <p:cNvPr id="9" name="Rectangle 8"/>
          <p:cNvSpPr/>
          <p:nvPr/>
        </p:nvSpPr>
        <p:spPr>
          <a:xfrm>
            <a:off x="1051434" y="6069154"/>
            <a:ext cx="7143943" cy="369332"/>
          </a:xfrm>
          <a:prstGeom prst="rect">
            <a:avLst/>
          </a:prstGeom>
        </p:spPr>
        <p:txBody>
          <a:bodyPr wrap="none">
            <a:spAutoFit/>
          </a:bodyPr>
          <a:lstStyle/>
          <a:p>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S6: </a:t>
            </a:r>
            <a:r>
              <a:rPr lang="en-US" dirty="0" smtClean="0">
                <a:latin typeface="Times New Roman" panose="02020603050405020304" pitchFamily="18" charset="0"/>
                <a:cs typeface="Times New Roman" panose="02020603050405020304" pitchFamily="18" charset="0"/>
              </a:rPr>
              <a:t>Hysteresis </a:t>
            </a:r>
            <a:r>
              <a:rPr lang="en-US" dirty="0">
                <a:latin typeface="Times New Roman" panose="02020603050405020304" pitchFamily="18" charset="0"/>
                <a:cs typeface="Times New Roman" panose="02020603050405020304" pitchFamily="18" charset="0"/>
              </a:rPr>
              <a:t>index vs </a:t>
            </a:r>
            <a:r>
              <a:rPr lang="en-US" dirty="0" smtClean="0">
                <a:latin typeface="Times New Roman" panose="02020603050405020304" pitchFamily="18" charset="0"/>
                <a:cs typeface="Times New Roman" panose="02020603050405020304" pitchFamily="18" charset="0"/>
              </a:rPr>
              <a:t>pre-bias voltage for cation migration model</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643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idx="1"/>
          </p:nvPr>
        </p:nvSpPr>
        <p:spPr>
          <a:prstGeom prst="rect">
            <a:avLst/>
          </a:prstGeom>
          <a:noFill/>
        </p:spPr>
        <p:txBody>
          <a:bodyPr wrap="square" rtlCol="0">
            <a:spAutoFit/>
          </a:bodyPr>
          <a:lstStyle/>
          <a:p>
            <a:pPr marL="457200" indent="-457200" algn="ctr">
              <a:buFont typeface="Arial" panose="020B0604020202020204" pitchFamily="34" charset="0"/>
              <a:buChar char="•"/>
            </a:pPr>
            <a:r>
              <a:rPr lang="en-US" sz="3200" b="1" dirty="0" smtClean="0">
                <a:latin typeface="Times New Roman" panose="02020603050405020304" pitchFamily="18" charset="0"/>
                <a:cs typeface="Times New Roman" panose="02020603050405020304" pitchFamily="18" charset="0"/>
              </a:rPr>
              <a:t>Both Anions and Cations</a:t>
            </a:r>
            <a:endParaRPr lang="en-US" sz="3200"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15</a:t>
            </a:fld>
            <a:endParaRPr lang="en-US"/>
          </a:p>
        </p:txBody>
      </p:sp>
    </p:spTree>
    <p:extLst>
      <p:ext uri="{BB962C8B-B14F-4D97-AF65-F5344CB8AC3E}">
        <p14:creationId xmlns:p14="http://schemas.microsoft.com/office/powerpoint/2010/main" val="28238019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58798632"/>
              </p:ext>
            </p:extLst>
          </p:nvPr>
        </p:nvGraphicFramePr>
        <p:xfrm>
          <a:off x="4813880" y="1697041"/>
          <a:ext cx="5946885" cy="4962435"/>
        </p:xfrm>
        <a:graphic>
          <a:graphicData uri="http://schemas.openxmlformats.org/drawingml/2006/table">
            <a:tbl>
              <a:tblPr firstRow="1" bandRow="1">
                <a:tableStyleId>{C083E6E3-FA7D-4D7B-A595-EF9225AFEA82}</a:tableStyleId>
              </a:tblPr>
              <a:tblGrid>
                <a:gridCol w="1639928">
                  <a:extLst>
                    <a:ext uri="{9D8B030D-6E8A-4147-A177-3AD203B41FA5}">
                      <a16:colId xmlns="" xmlns:a16="http://schemas.microsoft.com/office/drawing/2014/main" val="20000"/>
                    </a:ext>
                  </a:extLst>
                </a:gridCol>
                <a:gridCol w="1272209">
                  <a:extLst>
                    <a:ext uri="{9D8B030D-6E8A-4147-A177-3AD203B41FA5}">
                      <a16:colId xmlns="" xmlns:a16="http://schemas.microsoft.com/office/drawing/2014/main" val="20001"/>
                    </a:ext>
                  </a:extLst>
                </a:gridCol>
                <a:gridCol w="901148">
                  <a:extLst>
                    <a:ext uri="{9D8B030D-6E8A-4147-A177-3AD203B41FA5}">
                      <a16:colId xmlns="" xmlns:a16="http://schemas.microsoft.com/office/drawing/2014/main" val="20002"/>
                    </a:ext>
                  </a:extLst>
                </a:gridCol>
                <a:gridCol w="848139">
                  <a:extLst>
                    <a:ext uri="{9D8B030D-6E8A-4147-A177-3AD203B41FA5}">
                      <a16:colId xmlns="" xmlns:a16="http://schemas.microsoft.com/office/drawing/2014/main" val="20003"/>
                    </a:ext>
                  </a:extLst>
                </a:gridCol>
                <a:gridCol w="1285461">
                  <a:extLst>
                    <a:ext uri="{9D8B030D-6E8A-4147-A177-3AD203B41FA5}">
                      <a16:colId xmlns="" xmlns:a16="http://schemas.microsoft.com/office/drawing/2014/main" val="20004"/>
                    </a:ext>
                  </a:extLst>
                </a:gridCol>
              </a:tblGrid>
              <a:tr h="330829">
                <a:tc>
                  <a:txBody>
                    <a:bodyPr/>
                    <a:lstStyle/>
                    <a:p>
                      <a:r>
                        <a:rPr lang="en-US" sz="1400" dirty="0" smtClean="0">
                          <a:latin typeface="Times New Roman" panose="02020603050405020304" pitchFamily="18" charset="0"/>
                          <a:cs typeface="Times New Roman" panose="02020603050405020304" pitchFamily="18" charset="0"/>
                        </a:rPr>
                        <a:t>Parameters</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Jsc (mA/cm</a:t>
                      </a:r>
                      <a:r>
                        <a:rPr lang="en-US" sz="1400" baseline="30000" dirty="0" smtClean="0">
                          <a:latin typeface="Times New Roman" panose="02020603050405020304" pitchFamily="18" charset="0"/>
                          <a:cs typeface="Times New Roman" panose="02020603050405020304" pitchFamily="18" charset="0"/>
                        </a:rPr>
                        <a:t>2</a:t>
                      </a:r>
                      <a:r>
                        <a:rPr lang="en-US" sz="1400" dirty="0" smtClean="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Voc (V)</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FF (%)</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eta</a:t>
                      </a:r>
                      <a:r>
                        <a:rPr lang="en-US" sz="1400" baseline="0" dirty="0" smtClean="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30829">
                <a:tc>
                  <a:txBody>
                    <a:bodyPr/>
                    <a:lstStyle/>
                    <a:p>
                      <a:r>
                        <a:rPr lang="en-US" sz="1400" baseline="0" dirty="0" smtClean="0">
                          <a:latin typeface="Times New Roman" panose="02020603050405020304" pitchFamily="18" charset="0"/>
                          <a:cs typeface="Times New Roman" panose="02020603050405020304" pitchFamily="18" charset="0"/>
                        </a:rPr>
                        <a:t>FS-(S=0.0001V/s)</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21.05</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1.153</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0.614917</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14.924436</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1"/>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BS-(S=0.0001V/s)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21.08</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1.155</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0.640548</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15.5956752</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2"/>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FS-(S=0.001V/s)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21.29</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1.139</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0.578444</a:t>
                      </a:r>
                      <a:endParaRPr lang="en-US" sz="1400" kern="1200" baseline="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14.02686264</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227514854"/>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BS-(S=0.001V/s)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21.16</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1.143</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0.676205</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16.3546236</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2190766583"/>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FS-(S=0.01V/s)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21.28</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1.136</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0.540624</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13.06908168</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BS-(S=0.01V/s)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21.293</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1.138</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0.602618</a:t>
                      </a:r>
                      <a:endParaRPr lang="en-US" sz="1400" kern="1200" baseline="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14.60230944</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333237828"/>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FS-(S=0.1V/s)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21.291</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1.133</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0.558502</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13.472568</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69690775"/>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BS-(S=0.1V/s)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21.292</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1.134</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0.563063</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13.59523848</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79306214"/>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FS-(S=1V/s)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21.2916</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1.130</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0.563822</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13.565268</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749041003"/>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BS-(S=1V/s)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21.2917</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1.131</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0.562371</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13.5424008</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735801110"/>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FS-(S=10V/s)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21.2910</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1.1282</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0.564985</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13.5712296</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1548403"/>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BS-(S=10V/s)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21.2923</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1.324</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0.48126</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13.5671976</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89163908"/>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FS-(S=100V/s)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21.286</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1.11</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0.573346</a:t>
                      </a:r>
                      <a:endParaRPr lang="en-US" sz="1400" kern="1200" baseline="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13.54671134</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40490508"/>
                  </a:ext>
                </a:extLst>
              </a:tr>
              <a:tr h="330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BS-(S=100V/s)</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21.296</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1.151</a:t>
                      </a:r>
                      <a:endParaRPr lang="en-US" sz="1400"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0.553941</a:t>
                      </a:r>
                      <a:endParaRPr lang="en-US" sz="1400" kern="1200" baseline="0" dirty="0">
                        <a:solidFill>
                          <a:schemeClr val="tx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13.57803112</a:t>
                      </a:r>
                      <a:endParaRPr lang="en-US" sz="1400"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99930112"/>
                  </a:ext>
                </a:extLst>
              </a:tr>
            </a:tbl>
          </a:graphicData>
        </a:graphic>
      </p:graphicFrame>
      <p:sp>
        <p:nvSpPr>
          <p:cNvPr id="7" name="TextBox 6"/>
          <p:cNvSpPr txBox="1"/>
          <p:nvPr/>
        </p:nvSpPr>
        <p:spPr>
          <a:xfrm>
            <a:off x="4813880" y="953657"/>
            <a:ext cx="5363790"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S9.</a:t>
            </a:r>
            <a:r>
              <a:rPr lang="en-US" dirty="0">
                <a:latin typeface="Times New Roman" panose="02020603050405020304" pitchFamily="18" charset="0"/>
                <a:cs typeface="Times New Roman" panose="02020603050405020304" pitchFamily="18" charset="0"/>
              </a:rPr>
              <a:t> characteristics of PSC vs different scan rate for </a:t>
            </a:r>
            <a:r>
              <a:rPr lang="en-US" dirty="0" smtClean="0">
                <a:latin typeface="Times New Roman" panose="02020603050405020304" pitchFamily="18" charset="0"/>
                <a:cs typeface="Times New Roman" panose="02020603050405020304" pitchFamily="18" charset="0"/>
              </a:rPr>
              <a:t>cation and anion migration model.</a:t>
            </a:r>
            <a:endParaRPr lang="en-US" b="1"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E208CCA2-CA65-4CB8-842C-D55B0B33EF5E}" type="slidenum">
              <a:rPr lang="en-US" smtClean="0"/>
              <a:t>16</a:t>
            </a:fld>
            <a:endParaRPr lang="en-US"/>
          </a:p>
        </p:txBody>
      </p:sp>
      <p:sp>
        <p:nvSpPr>
          <p:cNvPr id="9" name="TextBox 8"/>
          <p:cNvSpPr txBox="1"/>
          <p:nvPr/>
        </p:nvSpPr>
        <p:spPr>
          <a:xfrm>
            <a:off x="436564" y="302607"/>
            <a:ext cx="4877558"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Anions and cations migration</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Same mobility</a:t>
            </a:r>
          </a:p>
          <a:p>
            <a:pPr marL="285750" indent="-28575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Different Scan Rate</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1085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54966945"/>
              </p:ext>
            </p:extLst>
          </p:nvPr>
        </p:nvGraphicFramePr>
        <p:xfrm>
          <a:off x="8030597" y="2945948"/>
          <a:ext cx="3323203" cy="2961640"/>
        </p:xfrm>
        <a:graphic>
          <a:graphicData uri="http://schemas.openxmlformats.org/drawingml/2006/table">
            <a:tbl>
              <a:tblPr firstRow="1" bandRow="1">
                <a:tableStyleId>{C083E6E3-FA7D-4D7B-A595-EF9225AFEA82}</a:tableStyleId>
              </a:tblPr>
              <a:tblGrid>
                <a:gridCol w="1886289">
                  <a:extLst>
                    <a:ext uri="{9D8B030D-6E8A-4147-A177-3AD203B41FA5}">
                      <a16:colId xmlns="" xmlns:a16="http://schemas.microsoft.com/office/drawing/2014/main" val="20000"/>
                    </a:ext>
                  </a:extLst>
                </a:gridCol>
                <a:gridCol w="1436914">
                  <a:extLst>
                    <a:ext uri="{9D8B030D-6E8A-4147-A177-3AD203B41FA5}">
                      <a16:colId xmlns="" xmlns:a16="http://schemas.microsoft.com/office/drawing/2014/main" val="20001"/>
                    </a:ext>
                  </a:extLst>
                </a:gridCol>
              </a:tblGrid>
              <a:tr h="0">
                <a:tc>
                  <a:txBody>
                    <a:bodyPr/>
                    <a:lstStyle/>
                    <a:p>
                      <a:r>
                        <a:rPr lang="en-US" dirty="0" smtClean="0">
                          <a:latin typeface="Times New Roman" panose="02020603050405020304" pitchFamily="18" charset="0"/>
                          <a:cs typeface="Times New Roman" panose="02020603050405020304" pitchFamily="18" charset="0"/>
                        </a:rPr>
                        <a:t>S</a:t>
                      </a:r>
                      <a:r>
                        <a:rPr lang="en-US" baseline="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V/s)</a:t>
                      </a: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HI</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r>
                        <a:rPr lang="en-US" baseline="0" dirty="0" smtClean="0">
                          <a:latin typeface="Times New Roman" panose="02020603050405020304" pitchFamily="18" charset="0"/>
                          <a:cs typeface="Times New Roman" panose="02020603050405020304" pitchFamily="18" charset="0"/>
                        </a:rPr>
                        <a:t>0.0001</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0.0430</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0.001</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0.1423</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2275148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0.01</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0.1050</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0.1</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0.0090</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696907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1</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-0.0017</a:t>
                      </a:r>
                    </a:p>
                  </a:txBody>
                  <a:tcPr>
                    <a:solidFill>
                      <a:schemeClr val="bg1"/>
                    </a:solidFill>
                  </a:tcPr>
                </a:tc>
                <a:extLst>
                  <a:ext uri="{0D108BD9-81ED-4DB2-BD59-A6C34878D82A}">
                    <a16:rowId xmlns="" xmlns:a16="http://schemas.microsoft.com/office/drawing/2014/main" val="749041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10</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-2.9719×10</a:t>
                      </a:r>
                      <a:r>
                        <a:rPr lang="en-US" baseline="30000" dirty="0" smtClean="0">
                          <a:latin typeface="Times New Roman" panose="02020603050405020304" pitchFamily="18" charset="0"/>
                          <a:cs typeface="Times New Roman" panose="02020603050405020304" pitchFamily="18" charset="0"/>
                        </a:rPr>
                        <a:t>-4</a:t>
                      </a:r>
                      <a:endParaRPr lang="en-US" baseline="30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15484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100</a:t>
                      </a: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0.0023</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40490508"/>
                  </a:ext>
                </a:extLst>
              </a:tr>
            </a:tbl>
          </a:graphicData>
        </a:graphic>
      </p:graphicFrame>
      <p:sp>
        <p:nvSpPr>
          <p:cNvPr id="5" name="TextBox 4"/>
          <p:cNvSpPr txBox="1"/>
          <p:nvPr/>
        </p:nvSpPr>
        <p:spPr>
          <a:xfrm>
            <a:off x="436564" y="302607"/>
            <a:ext cx="4877558"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Anions and cations migration</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Same mobility</a:t>
            </a:r>
          </a:p>
          <a:p>
            <a:pPr marL="285750" indent="-28575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Different Scan Rate</a:t>
            </a:r>
            <a:endParaRPr lang="en-US"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7684374" y="1995536"/>
            <a:ext cx="4015647" cy="92333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S10. </a:t>
            </a:r>
            <a:r>
              <a:rPr lang="en-US" dirty="0">
                <a:latin typeface="Times New Roman" panose="02020603050405020304" pitchFamily="18" charset="0"/>
                <a:cs typeface="Times New Roman" panose="02020603050405020304" pitchFamily="18" charset="0"/>
              </a:rPr>
              <a:t>characteristic of HI vs pre-bias voltage for cation </a:t>
            </a:r>
            <a:r>
              <a:rPr lang="en-US" dirty="0" smtClean="0">
                <a:latin typeface="Times New Roman" panose="02020603050405020304" pitchFamily="18" charset="0"/>
                <a:cs typeface="Times New Roman" panose="02020603050405020304" pitchFamily="18" charset="0"/>
              </a:rPr>
              <a:t>and anion migration model</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17</a:t>
            </a:fld>
            <a:endParaRPr lang="en-US"/>
          </a:p>
        </p:txBody>
      </p:sp>
    </p:spTree>
    <p:extLst>
      <p:ext uri="{BB962C8B-B14F-4D97-AF65-F5344CB8AC3E}">
        <p14:creationId xmlns:p14="http://schemas.microsoft.com/office/powerpoint/2010/main" val="699666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566896503"/>
              </p:ext>
            </p:extLst>
          </p:nvPr>
        </p:nvGraphicFramePr>
        <p:xfrm>
          <a:off x="4144524" y="2655312"/>
          <a:ext cx="6616242" cy="4066163"/>
        </p:xfrm>
        <a:graphic>
          <a:graphicData uri="http://schemas.openxmlformats.org/drawingml/2006/table">
            <a:tbl>
              <a:tblPr firstRow="1" bandRow="1">
                <a:tableStyleId>{C083E6E3-FA7D-4D7B-A595-EF9225AFEA82}</a:tableStyleId>
              </a:tblPr>
              <a:tblGrid>
                <a:gridCol w="2110503">
                  <a:extLst>
                    <a:ext uri="{9D8B030D-6E8A-4147-A177-3AD203B41FA5}">
                      <a16:colId xmlns="" xmlns:a16="http://schemas.microsoft.com/office/drawing/2014/main" val="20000"/>
                    </a:ext>
                  </a:extLst>
                </a:gridCol>
                <a:gridCol w="1417982">
                  <a:extLst>
                    <a:ext uri="{9D8B030D-6E8A-4147-A177-3AD203B41FA5}">
                      <a16:colId xmlns="" xmlns:a16="http://schemas.microsoft.com/office/drawing/2014/main" val="20001"/>
                    </a:ext>
                  </a:extLst>
                </a:gridCol>
                <a:gridCol w="927652">
                  <a:extLst>
                    <a:ext uri="{9D8B030D-6E8A-4147-A177-3AD203B41FA5}">
                      <a16:colId xmlns="" xmlns:a16="http://schemas.microsoft.com/office/drawing/2014/main" val="20002"/>
                    </a:ext>
                  </a:extLst>
                </a:gridCol>
                <a:gridCol w="954157">
                  <a:extLst>
                    <a:ext uri="{9D8B030D-6E8A-4147-A177-3AD203B41FA5}">
                      <a16:colId xmlns="" xmlns:a16="http://schemas.microsoft.com/office/drawing/2014/main" val="20003"/>
                    </a:ext>
                  </a:extLst>
                </a:gridCol>
                <a:gridCol w="1205948">
                  <a:extLst>
                    <a:ext uri="{9D8B030D-6E8A-4147-A177-3AD203B41FA5}">
                      <a16:colId xmlns="" xmlns:a16="http://schemas.microsoft.com/office/drawing/2014/main" val="20004"/>
                    </a:ext>
                  </a:extLst>
                </a:gridCol>
              </a:tblGrid>
              <a:tr h="370840">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Parameters</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Jsc (mA/cm2)</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Voc (V)</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FF (%)</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eta (%)</a:t>
                      </a:r>
                      <a:endParaRPr lang="en-US" sz="1400" kern="1200" baseline="0" dirty="0">
                        <a:solidFill>
                          <a:schemeClr val="bg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FS-(µ=10</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16.369</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1.3</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0.200941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4.2759654</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2275148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BS-(µ=10</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16.586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1.3</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0.200061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4.3136772</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21907665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FS-(µ=10</a:t>
                      </a:r>
                      <a:r>
                        <a:rPr lang="en-US" sz="1400" kern="1200" baseline="30000" dirty="0" smtClean="0">
                          <a:latin typeface="Times New Roman" panose="02020603050405020304" pitchFamily="18" charset="0"/>
                          <a:cs typeface="Times New Roman" panose="02020603050405020304" pitchFamily="18" charset="0"/>
                        </a:rPr>
                        <a:t>-1</a:t>
                      </a:r>
                      <a:r>
                        <a:rPr lang="en-US" sz="1400" kern="1200" baseline="0" dirty="0" smtClean="0">
                          <a:latin typeface="Times New Roman" panose="02020603050405020304" pitchFamily="18" charset="0"/>
                          <a:cs typeface="Times New Roman" panose="02020603050405020304" pitchFamily="18" charset="0"/>
                        </a:rPr>
                        <a:t>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20.718</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1.182</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0.357574</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8.75652316</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BS-(µ=10</a:t>
                      </a:r>
                      <a:r>
                        <a:rPr lang="en-US" sz="1400" kern="1200" baseline="30000" dirty="0" smtClean="0">
                          <a:latin typeface="Times New Roman" panose="02020603050405020304" pitchFamily="18" charset="0"/>
                          <a:cs typeface="Times New Roman" panose="02020603050405020304" pitchFamily="18" charset="0"/>
                        </a:rPr>
                        <a:t>-1</a:t>
                      </a:r>
                      <a:r>
                        <a:rPr lang="en-US" sz="1400" kern="1200" baseline="0" dirty="0" smtClean="0">
                          <a:latin typeface="Times New Roman" panose="02020603050405020304" pitchFamily="18" charset="0"/>
                          <a:cs typeface="Times New Roman" panose="02020603050405020304" pitchFamily="18" charset="0"/>
                        </a:rPr>
                        <a:t>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20.695</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1.186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0.353946</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8.68735784</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13332378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FS-(µ=1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21.261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1.135</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0.523779</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12.639431</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696907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BS-(µ=1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21.258</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1.137</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0.521331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12.600749</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793062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FS-(µ=10</a:t>
                      </a:r>
                      <a:r>
                        <a:rPr lang="en-US" sz="1400" kern="1200" baseline="30000" dirty="0" smtClean="0">
                          <a:latin typeface="Times New Roman" panose="02020603050405020304" pitchFamily="18" charset="0"/>
                          <a:cs typeface="Times New Roman" panose="02020603050405020304" pitchFamily="18" charset="0"/>
                        </a:rPr>
                        <a:t>1</a:t>
                      </a:r>
                      <a:r>
                        <a:rPr lang="en-US" sz="1400" kern="1200" baseline="0" dirty="0" smtClean="0">
                          <a:latin typeface="Times New Roman" panose="02020603050405020304" pitchFamily="18" charset="0"/>
                          <a:cs typeface="Times New Roman" panose="02020603050405020304" pitchFamily="18" charset="0"/>
                        </a:rPr>
                        <a:t>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21.325</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1.1258</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0.633809</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15.21628724</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749041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BS-(µ=10</a:t>
                      </a:r>
                      <a:r>
                        <a:rPr lang="en-US" sz="1400" kern="1200" baseline="30000" dirty="0" smtClean="0">
                          <a:latin typeface="Times New Roman" panose="02020603050405020304" pitchFamily="18" charset="0"/>
                          <a:cs typeface="Times New Roman" panose="02020603050405020304" pitchFamily="18" charset="0"/>
                        </a:rPr>
                        <a:t>1</a:t>
                      </a:r>
                      <a:r>
                        <a:rPr lang="en-US" sz="1400" kern="1200" baseline="0" dirty="0" smtClean="0">
                          <a:latin typeface="Times New Roman" panose="02020603050405020304" pitchFamily="18" charset="0"/>
                          <a:cs typeface="Times New Roman" panose="02020603050405020304" pitchFamily="18" charset="0"/>
                        </a:rPr>
                        <a:t>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21.316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1.1266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0.633823</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15.22101308</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7358011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FS-(µ=10</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21.331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1.124</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0.708277</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16.9816822</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1548403"/>
                  </a:ext>
                </a:extLst>
              </a:tr>
              <a:tr h="3577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latin typeface="Times New Roman" panose="02020603050405020304" pitchFamily="18" charset="0"/>
                          <a:cs typeface="Times New Roman" panose="02020603050405020304" pitchFamily="18" charset="0"/>
                        </a:rPr>
                        <a:t>BS-(µ=10</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 cm</a:t>
                      </a:r>
                      <a:r>
                        <a:rPr lang="en-US" sz="1400" kern="1200" baseline="30000" dirty="0" smtClean="0">
                          <a:latin typeface="Times New Roman" panose="02020603050405020304" pitchFamily="18" charset="0"/>
                          <a:cs typeface="Times New Roman" panose="02020603050405020304" pitchFamily="18" charset="0"/>
                        </a:rPr>
                        <a:t>2</a:t>
                      </a:r>
                      <a:r>
                        <a:rPr lang="en-US" sz="1400" kern="1200" baseline="0" dirty="0" smtClean="0">
                          <a:latin typeface="Times New Roman" panose="02020603050405020304" pitchFamily="18" charset="0"/>
                          <a:cs typeface="Times New Roman" panose="02020603050405020304" pitchFamily="18" charset="0"/>
                        </a:rPr>
                        <a:t>/(V×s))</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21.321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1.125</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0.709592</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pPr marL="0" algn="l" defTabSz="914400" rtl="0" eaLnBrk="1" latinLnBrk="0" hangingPunct="1"/>
                      <a:r>
                        <a:rPr lang="en-US" sz="1400" kern="1200" baseline="0" dirty="0" smtClean="0">
                          <a:latin typeface="Times New Roman" panose="02020603050405020304" pitchFamily="18" charset="0"/>
                          <a:cs typeface="Times New Roman" panose="02020603050405020304" pitchFamily="18" charset="0"/>
                        </a:rPr>
                        <a:t>17.0203712</a:t>
                      </a:r>
                      <a:endParaRPr lang="en-US" sz="14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89163908"/>
                  </a:ext>
                </a:extLst>
              </a:tr>
            </a:tbl>
          </a:graphicData>
        </a:graphic>
      </p:graphicFrame>
      <p:sp>
        <p:nvSpPr>
          <p:cNvPr id="5" name="TextBox 4"/>
          <p:cNvSpPr txBox="1"/>
          <p:nvPr/>
        </p:nvSpPr>
        <p:spPr>
          <a:xfrm>
            <a:off x="4144524" y="1852923"/>
            <a:ext cx="6032201"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S11. </a:t>
            </a:r>
            <a:r>
              <a:rPr lang="en-US" dirty="0">
                <a:latin typeface="Times New Roman" panose="02020603050405020304" pitchFamily="18" charset="0"/>
                <a:cs typeface="Times New Roman" panose="02020603050405020304" pitchFamily="18" charset="0"/>
              </a:rPr>
              <a:t>characteristics of PSC vs different perovskite mobility for the model of cation and anion migration.</a:t>
            </a:r>
          </a:p>
        </p:txBody>
      </p:sp>
      <p:sp>
        <p:nvSpPr>
          <p:cNvPr id="2" name="Slide Number Placeholder 1"/>
          <p:cNvSpPr>
            <a:spLocks noGrp="1"/>
          </p:cNvSpPr>
          <p:nvPr>
            <p:ph type="sldNum" sz="quarter" idx="12"/>
          </p:nvPr>
        </p:nvSpPr>
        <p:spPr/>
        <p:txBody>
          <a:bodyPr/>
          <a:lstStyle/>
          <a:p>
            <a:fld id="{E208CCA2-CA65-4CB8-842C-D55B0B33EF5E}" type="slidenum">
              <a:rPr lang="en-US" smtClean="0"/>
              <a:t>18</a:t>
            </a:fld>
            <a:endParaRPr lang="en-US"/>
          </a:p>
        </p:txBody>
      </p:sp>
      <p:sp>
        <p:nvSpPr>
          <p:cNvPr id="8" name="TextBox 7"/>
          <p:cNvSpPr txBox="1"/>
          <p:nvPr/>
        </p:nvSpPr>
        <p:spPr>
          <a:xfrm>
            <a:off x="221880" y="276186"/>
            <a:ext cx="4877558"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Anions and cations migration</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Same mobility</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 1 V/s</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Different Perovskite mobility</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8280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67524676"/>
              </p:ext>
            </p:extLst>
          </p:nvPr>
        </p:nvGraphicFramePr>
        <p:xfrm>
          <a:off x="8102444" y="2339717"/>
          <a:ext cx="3323203" cy="2590800"/>
        </p:xfrm>
        <a:graphic>
          <a:graphicData uri="http://schemas.openxmlformats.org/drawingml/2006/table">
            <a:tbl>
              <a:tblPr firstRow="1" bandRow="1">
                <a:tableStyleId>{C083E6E3-FA7D-4D7B-A595-EF9225AFEA82}</a:tableStyleId>
              </a:tblPr>
              <a:tblGrid>
                <a:gridCol w="1886289">
                  <a:extLst>
                    <a:ext uri="{9D8B030D-6E8A-4147-A177-3AD203B41FA5}">
                      <a16:colId xmlns="" xmlns:a16="http://schemas.microsoft.com/office/drawing/2014/main" val="20000"/>
                    </a:ext>
                  </a:extLst>
                </a:gridCol>
                <a:gridCol w="1436914">
                  <a:extLst>
                    <a:ext uri="{9D8B030D-6E8A-4147-A177-3AD203B41FA5}">
                      <a16:colId xmlns="" xmlns:a16="http://schemas.microsoft.com/office/drawing/2014/main" val="20001"/>
                    </a:ext>
                  </a:extLst>
                </a:gridCol>
              </a:tblGrid>
              <a:tr h="0">
                <a:tc>
                  <a:txBody>
                    <a:bodyPr/>
                    <a:lstStyle/>
                    <a:p>
                      <a:r>
                        <a:rPr lang="en-US" dirty="0" smtClean="0">
                          <a:latin typeface="Times New Roman" panose="02020603050405020304" pitchFamily="18" charset="0"/>
                          <a:cs typeface="Times New Roman" panose="02020603050405020304" pitchFamily="18" charset="0"/>
                        </a:rPr>
                        <a:t>µ</a:t>
                      </a:r>
                      <a:r>
                        <a:rPr lang="en-US" baseline="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cm</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/(V*s))</a:t>
                      </a: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HI</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-3</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0.0625</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-2</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 0.0087</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696907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-1</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-0.0080</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749041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0</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-0.0031</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15484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1</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3.1048×10</a:t>
                      </a:r>
                      <a:r>
                        <a:rPr lang="en-US" baseline="30000" dirty="0" smtClean="0">
                          <a:latin typeface="Times New Roman" panose="02020603050405020304" pitchFamily="18" charset="0"/>
                          <a:cs typeface="Times New Roman" panose="02020603050405020304" pitchFamily="18" charset="0"/>
                        </a:rPr>
                        <a:t>-4</a:t>
                      </a:r>
                      <a:endParaRPr lang="en-US" baseline="30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404905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latin typeface="Times New Roman" panose="02020603050405020304" pitchFamily="18" charset="0"/>
                          <a:cs typeface="Times New Roman" panose="02020603050405020304" pitchFamily="18" charset="0"/>
                        </a:rPr>
                        <a:t>10</a:t>
                      </a:r>
                      <a:r>
                        <a:rPr lang="en-US" sz="1800" kern="1200" baseline="30000" dirty="0" smtClean="0">
                          <a:latin typeface="Times New Roman" panose="02020603050405020304" pitchFamily="18" charset="0"/>
                          <a:cs typeface="Times New Roman" panose="02020603050405020304" pitchFamily="18" charset="0"/>
                        </a:rPr>
                        <a:t>2</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0.0023</a:t>
                      </a:r>
                    </a:p>
                  </a:txBody>
                  <a:tcPr>
                    <a:solidFill>
                      <a:schemeClr val="bg1"/>
                    </a:solidFill>
                  </a:tcPr>
                </a:tc>
                <a:extLst>
                  <a:ext uri="{0D108BD9-81ED-4DB2-BD59-A6C34878D82A}">
                    <a16:rowId xmlns="" xmlns:a16="http://schemas.microsoft.com/office/drawing/2014/main" val="109119311"/>
                  </a:ext>
                </a:extLst>
              </a:tr>
            </a:tbl>
          </a:graphicData>
        </a:graphic>
      </p:graphicFrame>
      <p:sp>
        <p:nvSpPr>
          <p:cNvPr id="7" name="TextBox 6"/>
          <p:cNvSpPr txBox="1"/>
          <p:nvPr/>
        </p:nvSpPr>
        <p:spPr>
          <a:xfrm>
            <a:off x="7678875" y="1416387"/>
            <a:ext cx="4513125" cy="92333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S12. </a:t>
            </a:r>
            <a:r>
              <a:rPr lang="en-US" dirty="0">
                <a:latin typeface="Times New Roman" panose="02020603050405020304" pitchFamily="18" charset="0"/>
                <a:cs typeface="Times New Roman" panose="02020603050405020304" pitchFamily="18" charset="0"/>
              </a:rPr>
              <a:t>characteristic of HI vs pre-bias voltage for </a:t>
            </a:r>
            <a:r>
              <a:rPr lang="en-US" dirty="0" smtClean="0">
                <a:latin typeface="Times New Roman" panose="02020603050405020304" pitchFamily="18" charset="0"/>
                <a:cs typeface="Times New Roman" panose="02020603050405020304" pitchFamily="18" charset="0"/>
              </a:rPr>
              <a:t>cations </a:t>
            </a:r>
            <a:r>
              <a:rPr lang="en-US" dirty="0">
                <a:latin typeface="Times New Roman" panose="02020603050405020304" pitchFamily="18" charset="0"/>
                <a:cs typeface="Times New Roman" panose="02020603050405020304" pitchFamily="18" charset="0"/>
              </a:rPr>
              <a:t>and </a:t>
            </a:r>
            <a:r>
              <a:rPr lang="en-US" dirty="0" smtClean="0">
                <a:latin typeface="Times New Roman" panose="02020603050405020304" pitchFamily="18" charset="0"/>
                <a:cs typeface="Times New Roman" panose="02020603050405020304" pitchFamily="18" charset="0"/>
              </a:rPr>
              <a:t>anions </a:t>
            </a:r>
            <a:r>
              <a:rPr lang="en-US" dirty="0">
                <a:latin typeface="Times New Roman" panose="02020603050405020304" pitchFamily="18" charset="0"/>
                <a:cs typeface="Times New Roman" panose="02020603050405020304" pitchFamily="18" charset="0"/>
              </a:rPr>
              <a:t>migration </a:t>
            </a:r>
            <a:r>
              <a:rPr lang="en-US" dirty="0" smtClean="0">
                <a:latin typeface="Times New Roman" panose="02020603050405020304" pitchFamily="18" charset="0"/>
                <a:cs typeface="Times New Roman" panose="02020603050405020304" pitchFamily="18" charset="0"/>
              </a:rPr>
              <a:t>model.</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19</a:t>
            </a:fld>
            <a:endParaRPr lang="en-US"/>
          </a:p>
        </p:txBody>
      </p:sp>
      <p:sp>
        <p:nvSpPr>
          <p:cNvPr id="8" name="TextBox 7"/>
          <p:cNvSpPr txBox="1"/>
          <p:nvPr/>
        </p:nvSpPr>
        <p:spPr>
          <a:xfrm>
            <a:off x="221880" y="276186"/>
            <a:ext cx="4877558"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Anions and cations migration</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Same mobility</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 1 V/s</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Different Perovskite mobility</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1103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208CCA2-CA65-4CB8-842C-D55B0B33EF5E}" type="slidenum">
              <a:rPr lang="en-US" smtClean="0"/>
              <a:t>2</a:t>
            </a:fld>
            <a:endParaRPr lang="en-US"/>
          </a:p>
        </p:txBody>
      </p:sp>
      <mc:AlternateContent xmlns:mc="http://schemas.openxmlformats.org/markup-compatibility/2006" xmlns:a14="http://schemas.microsoft.com/office/drawing/2010/main">
        <mc:Choice Requires="a14">
          <p:sp>
            <p:nvSpPr>
              <p:cNvPr id="5" name="Rectangle 4"/>
              <p:cNvSpPr/>
              <p:nvPr/>
            </p:nvSpPr>
            <p:spPr>
              <a:xfrm>
                <a:off x="469057" y="1540042"/>
                <a:ext cx="11466269" cy="4142160"/>
              </a:xfrm>
              <a:prstGeom prst="rect">
                <a:avLst/>
              </a:prstGeom>
            </p:spPr>
            <p:txBody>
              <a:bodyPr wrap="square">
                <a:spAutoFit/>
              </a:bodyPr>
              <a:lstStyle/>
              <a:p>
                <a:pPr algn="just">
                  <a:lnSpc>
                    <a:spcPct val="150000"/>
                  </a:lnSpc>
                  <a:tabLst>
                    <a:tab pos="57150" algn="r"/>
                    <a:tab pos="457200" algn="l"/>
                  </a:tabLst>
                </a:pPr>
                <a14:m>
                  <m:oMath xmlns:m="http://schemas.openxmlformats.org/officeDocument/2006/math">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𝑛</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𝐽</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r>
                      <a:rPr lang="en-US" i="1">
                        <a:effectLst/>
                        <a:latin typeface="Cambria Math" panose="02040503050406030204" pitchFamily="18" charset="0"/>
                        <a:ea typeface="Times New Roman" panose="02020603050405020304" pitchFamily="18" charset="0"/>
                        <a:cs typeface="B Nazanin" panose="00000400000000000000" pitchFamily="2" charset="-78"/>
                      </a:rPr>
                      <m:t>𝑞</m:t>
                    </m:r>
                    <m:d>
                      <m:d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dPr>
                      <m:e>
                        <m:r>
                          <a:rPr lang="en-US" i="1">
                            <a:effectLst/>
                            <a:latin typeface="Cambria Math" panose="02040503050406030204" pitchFamily="18" charset="0"/>
                            <a:ea typeface="Times New Roman" panose="02020603050405020304" pitchFamily="18" charset="0"/>
                            <a:cs typeface="B Nazanin" panose="00000400000000000000" pitchFamily="2" charset="-78"/>
                          </a:rPr>
                          <m:t>1</m:t>
                        </m:r>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𝛿</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𝑛𝑗𝑛</m:t>
                            </m:r>
                          </m:sub>
                        </m:sSub>
                      </m:e>
                    </m:d>
                    <m:d>
                      <m:d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dPr>
                      <m:e>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𝑣</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𝑛</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func>
                          <m:func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funcPr>
                          <m:fName>
                            <m:r>
                              <m:rPr>
                                <m:sty m:val="p"/>
                              </m:rPr>
                              <a:rPr lang="en-US">
                                <a:effectLst/>
                                <a:latin typeface="Cambria Math" panose="02040503050406030204" pitchFamily="18" charset="0"/>
                                <a:ea typeface="Times New Roman" panose="02020603050405020304" pitchFamily="18" charset="0"/>
                                <a:cs typeface="B Nazanin" panose="00000400000000000000" pitchFamily="2" charset="-78"/>
                              </a:rPr>
                              <m:t>exp</m:t>
                            </m:r>
                          </m:fName>
                          <m:e>
                            <m:d>
                              <m:d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dPr>
                              <m:e>
                                <m:r>
                                  <a:rPr lang="en-US" i="1">
                                    <a:effectLst/>
                                    <a:latin typeface="Cambria Math" panose="02040503050406030204" pitchFamily="18" charset="0"/>
                                    <a:ea typeface="Times New Roman" panose="02020603050405020304" pitchFamily="18" charset="0"/>
                                    <a:cs typeface="B Nazanin" panose="00000400000000000000" pitchFamily="2" charset="-78"/>
                                  </a:rPr>
                                  <m:t>−</m:t>
                                </m:r>
                                <m:f>
                                  <m:f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fPr>
                                  <m:num>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𝐸</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𝐸</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num>
                                  <m:den>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𝑘</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𝐵</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𝑇</m:t>
                                    </m:r>
                                  </m:den>
                                </m:f>
                              </m:e>
                            </m:d>
                          </m:e>
                        </m:func>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𝑣</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𝑛</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e>
                    </m:d>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𝑛</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𝐽</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r>
                      <a:rPr lang="en-US" i="1">
                        <a:effectLst/>
                        <a:latin typeface="Cambria Math" panose="02040503050406030204" pitchFamily="18" charset="0"/>
                        <a:ea typeface="Times New Roman" panose="02020603050405020304" pitchFamily="18" charset="0"/>
                        <a:cs typeface="B Nazanin" panose="00000400000000000000" pitchFamily="2" charset="-78"/>
                      </a:rPr>
                      <m:t>,</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h</m:t>
                    </m:r>
                    <m:r>
                      <a:rPr lang="en-US" i="1">
                        <a:effectLst/>
                        <a:latin typeface="Cambria Math" panose="02040503050406030204" pitchFamily="18" charset="0"/>
                        <a:ea typeface="Times New Roman" panose="02020603050405020304" pitchFamily="18" charset="0"/>
                        <a:cs typeface="B Nazanin" panose="00000400000000000000" pitchFamily="2" charset="-78"/>
                      </a:rPr>
                      <m:t>𝑜𝑠𝑒𝑛</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r>
                      <a:rPr lang="en-US" i="1">
                        <a:effectLst/>
                        <a:latin typeface="Cambria Math" panose="02040503050406030204" pitchFamily="18" charset="0"/>
                        <a:ea typeface="Times New Roman" panose="02020603050405020304" pitchFamily="18" charset="0"/>
                        <a:cs typeface="B Nazanin" panose="00000400000000000000" pitchFamily="2" charset="-78"/>
                      </a:rPr>
                      <m:t>𝑠𝑢𝑐</m:t>
                    </m:r>
                    <m:r>
                      <a:rPr lang="en-US" i="1">
                        <a:effectLst/>
                        <a:latin typeface="Cambria Math" panose="02040503050406030204" pitchFamily="18" charset="0"/>
                        <a:ea typeface="Times New Roman" panose="02020603050405020304" pitchFamily="18" charset="0"/>
                        <a:cs typeface="B Nazanin" panose="00000400000000000000" pitchFamily="2" charset="-78"/>
                      </a:rPr>
                      <m:t>h</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r>
                      <a:rPr lang="en-US" i="1">
                        <a:effectLst/>
                        <a:latin typeface="Cambria Math" panose="02040503050406030204" pitchFamily="18" charset="0"/>
                        <a:ea typeface="Times New Roman" panose="02020603050405020304" pitchFamily="18" charset="0"/>
                        <a:cs typeface="B Nazanin" panose="00000400000000000000" pitchFamily="2" charset="-78"/>
                      </a:rPr>
                      <m:t>𝑡</m:t>
                    </m:r>
                    <m:r>
                      <a:rPr lang="en-US" i="1">
                        <a:effectLst/>
                        <a:latin typeface="Cambria Math" panose="02040503050406030204" pitchFamily="18" charset="0"/>
                        <a:ea typeface="Times New Roman" panose="02020603050405020304" pitchFamily="18" charset="0"/>
                        <a:cs typeface="B Nazanin" panose="00000400000000000000" pitchFamily="2" charset="-78"/>
                      </a:rPr>
                      <m:t>h</m:t>
                    </m:r>
                    <m:r>
                      <a:rPr lang="en-US" i="1">
                        <a:effectLst/>
                        <a:latin typeface="Cambria Math" panose="02040503050406030204" pitchFamily="18" charset="0"/>
                        <a:ea typeface="Times New Roman" panose="02020603050405020304" pitchFamily="18" charset="0"/>
                        <a:cs typeface="B Nazanin" panose="00000400000000000000" pitchFamily="2" charset="-78"/>
                      </a:rPr>
                      <m:t>𝑎𝑡</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𝐸</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𝐸</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oMath>
                </a14:m>
                <a:r>
                  <a:rPr lang="en-US" dirty="0">
                    <a:effectLst/>
                    <a:latin typeface="Times New Roman" panose="02020603050405020304" pitchFamily="18" charset="0"/>
                    <a:ea typeface="Times New Roman" panose="02020603050405020304" pitchFamily="18" charset="0"/>
                    <a:cs typeface="B Nazanin" panose="00000400000000000000" pitchFamily="2" charset="-78"/>
                  </a:rPr>
                  <a:t>      </a:t>
                </a:r>
                <a:r>
                  <a:rPr lang="en-US" dirty="0" smtClean="0">
                    <a:effectLst/>
                    <a:latin typeface="Times New Roman" panose="02020603050405020304" pitchFamily="18" charset="0"/>
                    <a:ea typeface="Times New Roman" panose="02020603050405020304" pitchFamily="18" charset="0"/>
                    <a:cs typeface="B Nazanin" panose="00000400000000000000" pitchFamily="2" charset="-78"/>
                  </a:rPr>
                  <a:t>(1)                                                                                                    </a:t>
                </a:r>
              </a:p>
              <a:p>
                <a:pPr algn="just">
                  <a:lnSpc>
                    <a:spcPct val="150000"/>
                  </a:lnSpc>
                  <a:tabLst>
                    <a:tab pos="57150" algn="r"/>
                    <a:tab pos="457200" algn="l"/>
                  </a:tabLst>
                </a:pPr>
                <a:endParaRPr lang="en-US" i="1" dirty="0">
                  <a:latin typeface="Times New Roman" panose="02020603050405020304" pitchFamily="18" charset="0"/>
                  <a:ea typeface="Times New Roman" panose="02020603050405020304" pitchFamily="18" charset="0"/>
                  <a:cs typeface="B Nazanin" panose="00000400000000000000" pitchFamily="2" charset="-78"/>
                </a:endParaRPr>
              </a:p>
              <a:p>
                <a:pPr algn="just">
                  <a:lnSpc>
                    <a:spcPct val="150000"/>
                  </a:lnSpc>
                  <a:tabLst>
                    <a:tab pos="57150" algn="r"/>
                    <a:tab pos="457200" algn="l"/>
                  </a:tabLst>
                </a:pPr>
                <a14:m>
                  <m:oMath xmlns:m="http://schemas.openxmlformats.org/officeDocument/2006/math">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𝑣</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r>
                          <a:rPr lang="en-US" i="1">
                            <a:effectLst/>
                            <a:latin typeface="Cambria Math" panose="02040503050406030204" pitchFamily="18" charset="0"/>
                            <a:ea typeface="Times New Roman" panose="02020603050405020304" pitchFamily="18" charset="0"/>
                            <a:cs typeface="B Nazanin" panose="00000400000000000000" pitchFamily="2" charset="-78"/>
                          </a:rPr>
                          <m:t>,</m:t>
                        </m:r>
                        <m:r>
                          <a:rPr lang="en-US" i="1">
                            <a:effectLst/>
                            <a:latin typeface="Cambria Math" panose="02040503050406030204" pitchFamily="18" charset="0"/>
                            <a:ea typeface="Times New Roman" panose="02020603050405020304" pitchFamily="18" charset="0"/>
                            <a:cs typeface="B Nazanin" panose="00000400000000000000" pitchFamily="2" charset="-78"/>
                          </a:rPr>
                          <m:t>𝑛</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a:effectLst/>
                        <a:latin typeface="Cambria Math" panose="02040503050406030204" pitchFamily="18" charset="0"/>
                        <a:ea typeface="Times New Roman" panose="02020603050405020304" pitchFamily="18" charset="0"/>
                        <a:cs typeface="B Nazanin" panose="00000400000000000000" pitchFamily="2" charset="-78"/>
                      </a:rPr>
                      <m:t>=</m:t>
                    </m:r>
                    <m:sSubSup>
                      <m:sSub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SupPr>
                      <m:e>
                        <m:r>
                          <a:rPr lang="en-US" i="1">
                            <a:effectLst/>
                            <a:latin typeface="Cambria Math" panose="02040503050406030204" pitchFamily="18" charset="0"/>
                            <a:ea typeface="Times New Roman" panose="02020603050405020304" pitchFamily="18" charset="0"/>
                            <a:cs typeface="B Nazanin" panose="00000400000000000000" pitchFamily="2" charset="-78"/>
                          </a:rPr>
                          <m:t>𝐴</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m:t>
                        </m:r>
                      </m:sub>
                      <m:sup>
                        <m:r>
                          <a:rPr lang="en-US" i="1">
                            <a:effectLst/>
                            <a:latin typeface="Cambria Math" panose="02040503050406030204" pitchFamily="18" charset="0"/>
                            <a:ea typeface="Times New Roman" panose="02020603050405020304" pitchFamily="18" charset="0"/>
                            <a:cs typeface="B Nazanin" panose="00000400000000000000" pitchFamily="2" charset="-78"/>
                          </a:rPr>
                          <m:t>∗</m:t>
                        </m:r>
                      </m:sup>
                    </m:sSubSup>
                    <m:f>
                      <m:f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fPr>
                      <m:num>
                        <m:sSup>
                          <m:s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pPr>
                          <m:e>
                            <m:r>
                              <a:rPr lang="en-US" i="1">
                                <a:effectLst/>
                                <a:latin typeface="Cambria Math" panose="02040503050406030204" pitchFamily="18" charset="0"/>
                                <a:ea typeface="Times New Roman" panose="02020603050405020304" pitchFamily="18" charset="0"/>
                                <a:cs typeface="B Nazanin" panose="00000400000000000000" pitchFamily="2" charset="-78"/>
                              </a:rPr>
                              <m:t>𝑇</m:t>
                            </m:r>
                          </m:e>
                          <m:sup>
                            <m:r>
                              <a:rPr lang="en-US" i="1">
                                <a:effectLst/>
                                <a:latin typeface="Cambria Math" panose="02040503050406030204" pitchFamily="18" charset="0"/>
                                <a:ea typeface="Times New Roman" panose="02020603050405020304" pitchFamily="18" charset="0"/>
                                <a:cs typeface="B Nazanin" panose="00000400000000000000" pitchFamily="2" charset="-78"/>
                              </a:rPr>
                              <m:t>2</m:t>
                            </m:r>
                          </m:sup>
                        </m:sSup>
                      </m:num>
                      <m:den>
                        <m:r>
                          <a:rPr lang="en-US" i="1">
                            <a:effectLst/>
                            <a:latin typeface="Cambria Math" panose="02040503050406030204" pitchFamily="18" charset="0"/>
                            <a:ea typeface="Times New Roman" panose="02020603050405020304" pitchFamily="18" charset="0"/>
                            <a:cs typeface="B Nazanin" panose="00000400000000000000" pitchFamily="2" charset="-78"/>
                          </a:rPr>
                          <m:t>𝑞</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𝑁</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r>
                              <a:rPr lang="en-US" i="1">
                                <a:effectLst/>
                                <a:latin typeface="Cambria Math" panose="02040503050406030204" pitchFamily="18" charset="0"/>
                                <a:ea typeface="Times New Roman" panose="02020603050405020304" pitchFamily="18" charset="0"/>
                                <a:cs typeface="B Nazanin" panose="00000400000000000000" pitchFamily="2" charset="-78"/>
                              </a:rPr>
                              <m:t>,</m:t>
                            </m:r>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den>
                    </m:f>
                    <m:r>
                      <a:rPr lang="en-US" i="1">
                        <a:effectLst/>
                        <a:latin typeface="Cambria Math" panose="02040503050406030204" pitchFamily="18" charset="0"/>
                        <a:ea typeface="Times New Roman" panose="02020603050405020304" pitchFamily="18" charset="0"/>
                        <a:cs typeface="B Nazanin" panose="00000400000000000000" pitchFamily="2" charset="-78"/>
                      </a:rPr>
                      <m:t>, </m:t>
                    </m:r>
                    <m:sSubSup>
                      <m:sSub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SupPr>
                      <m:e>
                        <m:r>
                          <a:rPr lang="en-US" i="1">
                            <a:effectLst/>
                            <a:latin typeface="Cambria Math" panose="02040503050406030204" pitchFamily="18" charset="0"/>
                            <a:ea typeface="Times New Roman" panose="02020603050405020304" pitchFamily="18" charset="0"/>
                            <a:cs typeface="B Nazanin" panose="00000400000000000000" pitchFamily="2" charset="-78"/>
                          </a:rPr>
                          <m:t>𝐴</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m:t>
                        </m:r>
                      </m:sub>
                      <m:sup>
                        <m:r>
                          <a:rPr lang="en-US" i="1">
                            <a:effectLst/>
                            <a:latin typeface="Cambria Math" panose="02040503050406030204" pitchFamily="18" charset="0"/>
                            <a:ea typeface="Times New Roman" panose="02020603050405020304" pitchFamily="18" charset="0"/>
                            <a:cs typeface="B Nazanin" panose="00000400000000000000" pitchFamily="2" charset="-78"/>
                          </a:rPr>
                          <m:t>∗</m:t>
                        </m:r>
                      </m:sup>
                    </m:sSubSup>
                    <m:r>
                      <a:rPr lang="en-US">
                        <a:effectLst/>
                        <a:latin typeface="Cambria Math" panose="02040503050406030204" pitchFamily="18" charset="0"/>
                        <a:ea typeface="Times New Roman" panose="02020603050405020304" pitchFamily="18" charset="0"/>
                        <a:cs typeface="B Nazanin" panose="00000400000000000000" pitchFamily="2" charset="-78"/>
                      </a:rPr>
                      <m:t>=</m:t>
                    </m:r>
                    <m:f>
                      <m:f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fPr>
                      <m:num>
                        <m:r>
                          <a:rPr lang="en-US" i="1">
                            <a:effectLst/>
                            <a:latin typeface="Cambria Math" panose="02040503050406030204" pitchFamily="18" charset="0"/>
                            <a:ea typeface="Times New Roman" panose="02020603050405020304" pitchFamily="18" charset="0"/>
                            <a:cs typeface="B Nazanin" panose="00000400000000000000" pitchFamily="2" charset="-78"/>
                          </a:rPr>
                          <m:t>4</m:t>
                        </m:r>
                        <m:r>
                          <a:rPr lang="en-US" i="1">
                            <a:effectLst/>
                            <a:latin typeface="Cambria Math" panose="02040503050406030204" pitchFamily="18" charset="0"/>
                            <a:ea typeface="Times New Roman" panose="02020603050405020304" pitchFamily="18" charset="0"/>
                            <a:cs typeface="B Nazanin" panose="00000400000000000000" pitchFamily="2" charset="-78"/>
                          </a:rPr>
                          <m:t>𝜋</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r>
                          <m:rPr>
                            <m:sty m:val="p"/>
                          </m:rPr>
                          <a:rPr lang="en-US">
                            <a:effectLst/>
                            <a:latin typeface="Cambria Math" panose="02040503050406030204" pitchFamily="18" charset="0"/>
                            <a:ea typeface="Times New Roman" panose="02020603050405020304" pitchFamily="18" charset="0"/>
                            <a:cs typeface="B Nazanin" panose="00000400000000000000" pitchFamily="2" charset="-78"/>
                          </a:rPr>
                          <m:t>min</m:t>
                        </m:r>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𝑚</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𝑒</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𝑚</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𝑒</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Sup>
                          <m:sSub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SupPr>
                          <m:e>
                            <m:r>
                              <a:rPr lang="en-US" i="1">
                                <a:effectLst/>
                                <a:latin typeface="Cambria Math" panose="02040503050406030204" pitchFamily="18" charset="0"/>
                                <a:ea typeface="Times New Roman" panose="02020603050405020304" pitchFamily="18" charset="0"/>
                                <a:cs typeface="B Nazanin" panose="00000400000000000000" pitchFamily="2" charset="-78"/>
                              </a:rPr>
                              <m:t>𝑘</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𝐵</m:t>
                            </m:r>
                          </m:sub>
                          <m:sup>
                            <m:r>
                              <a:rPr lang="en-US" i="1">
                                <a:effectLst/>
                                <a:latin typeface="Cambria Math" panose="02040503050406030204" pitchFamily="18" charset="0"/>
                                <a:ea typeface="Times New Roman" panose="02020603050405020304" pitchFamily="18" charset="0"/>
                                <a:cs typeface="B Nazanin" panose="00000400000000000000" pitchFamily="2" charset="-78"/>
                              </a:rPr>
                              <m:t>2</m:t>
                            </m:r>
                          </m:sup>
                        </m:sSubSup>
                        <m:r>
                          <a:rPr lang="en-US" i="1">
                            <a:effectLst/>
                            <a:latin typeface="Cambria Math" panose="02040503050406030204" pitchFamily="18" charset="0"/>
                            <a:ea typeface="Times New Roman" panose="02020603050405020304" pitchFamily="18" charset="0"/>
                            <a:cs typeface="B Nazanin" panose="00000400000000000000" pitchFamily="2" charset="-78"/>
                          </a:rPr>
                          <m:t>𝑞</m:t>
                        </m:r>
                      </m:num>
                      <m:den>
                        <m:sSup>
                          <m:s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pPr>
                          <m:e>
                            <m:r>
                              <a:rPr lang="en-US" i="1">
                                <a:effectLst/>
                                <a:latin typeface="Cambria Math" panose="02040503050406030204" pitchFamily="18" charset="0"/>
                                <a:ea typeface="Times New Roman" panose="02020603050405020304" pitchFamily="18" charset="0"/>
                                <a:cs typeface="B Nazanin" panose="00000400000000000000" pitchFamily="2" charset="-78"/>
                              </a:rPr>
                              <m:t>h</m:t>
                            </m:r>
                          </m:e>
                          <m:sup>
                            <m:r>
                              <a:rPr lang="en-US" i="1">
                                <a:effectLst/>
                                <a:latin typeface="Cambria Math" panose="02040503050406030204" pitchFamily="18" charset="0"/>
                                <a:ea typeface="Times New Roman" panose="02020603050405020304" pitchFamily="18" charset="0"/>
                                <a:cs typeface="B Nazanin" panose="00000400000000000000" pitchFamily="2" charset="-78"/>
                              </a:rPr>
                              <m:t>3</m:t>
                            </m:r>
                          </m:sup>
                        </m:sSup>
                      </m:den>
                    </m:f>
                  </m:oMath>
                </a14:m>
                <a:r>
                  <a:rPr lang="en-US" dirty="0">
                    <a:effectLst/>
                    <a:latin typeface="Times New Roman" panose="02020603050405020304" pitchFamily="18" charset="0"/>
                    <a:ea typeface="Times New Roman" panose="02020603050405020304" pitchFamily="18" charset="0"/>
                    <a:cs typeface="B Nazanin" panose="00000400000000000000" pitchFamily="2" charset="-78"/>
                  </a:rPr>
                  <a:t>                                                                                                      </a:t>
                </a:r>
                <a:r>
                  <a:rPr lang="en-US" dirty="0" smtClean="0">
                    <a:effectLst/>
                    <a:latin typeface="Times New Roman" panose="02020603050405020304" pitchFamily="18" charset="0"/>
                    <a:ea typeface="Times New Roman" panose="02020603050405020304" pitchFamily="18" charset="0"/>
                    <a:cs typeface="B Nazanin" panose="00000400000000000000" pitchFamily="2" charset="-78"/>
                  </a:rPr>
                  <a:t>(2)</a:t>
                </a:r>
                <a:endParaRPr lang="en-US" dirty="0">
                  <a:effectLst/>
                  <a:latin typeface="Times New Roman" panose="02020603050405020304" pitchFamily="18" charset="0"/>
                  <a:ea typeface="Times New Roman" panose="02020603050405020304" pitchFamily="18" charset="0"/>
                </a:endParaRPr>
              </a:p>
              <a:p>
                <a:pPr algn="just">
                  <a:lnSpc>
                    <a:spcPct val="150000"/>
                  </a:lnSpc>
                  <a:tabLst>
                    <a:tab pos="57150" algn="r"/>
                    <a:tab pos="457200" algn="l"/>
                  </a:tabLst>
                </a:pPr>
                <a14:m>
                  <m:oMath xmlns:m="http://schemas.openxmlformats.org/officeDocument/2006/math">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𝑛</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𝐽</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𝑝</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r>
                      <a:rPr lang="en-US" i="1">
                        <a:effectLst/>
                        <a:latin typeface="Cambria Math" panose="02040503050406030204" pitchFamily="18" charset="0"/>
                        <a:ea typeface="Times New Roman" panose="02020603050405020304" pitchFamily="18" charset="0"/>
                        <a:cs typeface="B Nazanin" panose="00000400000000000000" pitchFamily="2" charset="-78"/>
                      </a:rPr>
                      <m:t>𝑞</m:t>
                    </m:r>
                    <m:d>
                      <m:d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dPr>
                      <m:e>
                        <m:r>
                          <a:rPr lang="en-US" i="1">
                            <a:effectLst/>
                            <a:latin typeface="Cambria Math" panose="02040503050406030204" pitchFamily="18" charset="0"/>
                            <a:ea typeface="Times New Roman" panose="02020603050405020304" pitchFamily="18" charset="0"/>
                            <a:cs typeface="B Nazanin" panose="00000400000000000000" pitchFamily="2" charset="-78"/>
                          </a:rPr>
                          <m:t>1</m:t>
                        </m:r>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𝛿</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𝑛𝑗𝑝</m:t>
                            </m:r>
                          </m:sub>
                        </m:sSub>
                      </m:e>
                    </m:d>
                    <m:d>
                      <m:d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dPr>
                      <m:e>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𝑣</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𝑝</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𝑝</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func>
                          <m:func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funcPr>
                          <m:fName>
                            <m:r>
                              <m:rPr>
                                <m:sty m:val="p"/>
                              </m:rPr>
                              <a:rPr lang="en-US">
                                <a:effectLst/>
                                <a:latin typeface="Cambria Math" panose="02040503050406030204" pitchFamily="18" charset="0"/>
                                <a:ea typeface="Times New Roman" panose="02020603050405020304" pitchFamily="18" charset="0"/>
                                <a:cs typeface="B Nazanin" panose="00000400000000000000" pitchFamily="2" charset="-78"/>
                              </a:rPr>
                              <m:t>exp</m:t>
                            </m:r>
                          </m:fName>
                          <m:e>
                            <m:d>
                              <m:d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dPr>
                              <m:e>
                                <m:r>
                                  <a:rPr lang="en-US" i="1">
                                    <a:effectLst/>
                                    <a:latin typeface="Cambria Math" panose="02040503050406030204" pitchFamily="18" charset="0"/>
                                    <a:ea typeface="Times New Roman" panose="02020603050405020304" pitchFamily="18" charset="0"/>
                                    <a:cs typeface="B Nazanin" panose="00000400000000000000" pitchFamily="2" charset="-78"/>
                                  </a:rPr>
                                  <m:t>−</m:t>
                                </m:r>
                                <m:f>
                                  <m:f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fPr>
                                  <m:num>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𝐸</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𝑣</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𝐸</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𝑣</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num>
                                  <m:den>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𝑘</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𝐵</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𝑇</m:t>
                                    </m:r>
                                  </m:den>
                                </m:f>
                              </m:e>
                            </m:d>
                          </m:e>
                        </m:func>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𝑣</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𝑝</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𝑝</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e>
                    </m:d>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𝑛</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𝐽</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𝑝</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         </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r>
                      <a:rPr lang="en-US" i="1">
                        <a:effectLst/>
                        <a:latin typeface="Cambria Math" panose="02040503050406030204" pitchFamily="18" charset="0"/>
                        <a:ea typeface="Times New Roman" panose="02020603050405020304" pitchFamily="18" charset="0"/>
                        <a:cs typeface="B Nazanin" panose="00000400000000000000" pitchFamily="2" charset="-78"/>
                      </a:rPr>
                      <m:t>,</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h</m:t>
                    </m:r>
                    <m:r>
                      <a:rPr lang="en-US" i="1">
                        <a:effectLst/>
                        <a:latin typeface="Cambria Math" panose="02040503050406030204" pitchFamily="18" charset="0"/>
                        <a:ea typeface="Times New Roman" panose="02020603050405020304" pitchFamily="18" charset="0"/>
                        <a:cs typeface="B Nazanin" panose="00000400000000000000" pitchFamily="2" charset="-78"/>
                      </a:rPr>
                      <m:t>𝑜𝑠𝑒𝑛</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r>
                      <a:rPr lang="en-US" i="1">
                        <a:effectLst/>
                        <a:latin typeface="Cambria Math" panose="02040503050406030204" pitchFamily="18" charset="0"/>
                        <a:ea typeface="Times New Roman" panose="02020603050405020304" pitchFamily="18" charset="0"/>
                        <a:cs typeface="B Nazanin" panose="00000400000000000000" pitchFamily="2" charset="-78"/>
                      </a:rPr>
                      <m:t>𝑠𝑢𝑐</m:t>
                    </m:r>
                    <m:r>
                      <a:rPr lang="en-US" i="1">
                        <a:effectLst/>
                        <a:latin typeface="Cambria Math" panose="02040503050406030204" pitchFamily="18" charset="0"/>
                        <a:ea typeface="Times New Roman" panose="02020603050405020304" pitchFamily="18" charset="0"/>
                        <a:cs typeface="B Nazanin" panose="00000400000000000000" pitchFamily="2" charset="-78"/>
                      </a:rPr>
                      <m:t>h</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r>
                      <a:rPr lang="en-US" i="1">
                        <a:effectLst/>
                        <a:latin typeface="Cambria Math" panose="02040503050406030204" pitchFamily="18" charset="0"/>
                        <a:ea typeface="Times New Roman" panose="02020603050405020304" pitchFamily="18" charset="0"/>
                        <a:cs typeface="B Nazanin" panose="00000400000000000000" pitchFamily="2" charset="-78"/>
                      </a:rPr>
                      <m:t>𝑡</m:t>
                    </m:r>
                    <m:r>
                      <a:rPr lang="en-US" i="1">
                        <a:effectLst/>
                        <a:latin typeface="Cambria Math" panose="02040503050406030204" pitchFamily="18" charset="0"/>
                        <a:ea typeface="Times New Roman" panose="02020603050405020304" pitchFamily="18" charset="0"/>
                        <a:cs typeface="B Nazanin" panose="00000400000000000000" pitchFamily="2" charset="-78"/>
                      </a:rPr>
                      <m:t>h</m:t>
                    </m:r>
                    <m:r>
                      <a:rPr lang="en-US" i="1">
                        <a:effectLst/>
                        <a:latin typeface="Cambria Math" panose="02040503050406030204" pitchFamily="18" charset="0"/>
                        <a:ea typeface="Times New Roman" panose="02020603050405020304" pitchFamily="18" charset="0"/>
                        <a:cs typeface="B Nazanin" panose="00000400000000000000" pitchFamily="2" charset="-78"/>
                      </a:rPr>
                      <m:t>𝑎𝑡</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𝐸</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𝐸</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𝑐</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oMath>
                </a14:m>
                <a:r>
                  <a:rPr lang="en-US" dirty="0">
                    <a:effectLst/>
                    <a:latin typeface="Times New Roman" panose="02020603050405020304" pitchFamily="18" charset="0"/>
                    <a:ea typeface="Times New Roman" panose="02020603050405020304" pitchFamily="18" charset="0"/>
                    <a:cs typeface="B Nazanin" panose="00000400000000000000" pitchFamily="2" charset="-78"/>
                  </a:rPr>
                  <a:t>                                                                                               </a:t>
                </a:r>
                <a:r>
                  <a:rPr lang="en-US" dirty="0" smtClean="0">
                    <a:effectLst/>
                    <a:latin typeface="Times New Roman" panose="02020603050405020304" pitchFamily="18" charset="0"/>
                    <a:ea typeface="Times New Roman" panose="02020603050405020304" pitchFamily="18" charset="0"/>
                    <a:cs typeface="B Nazanin" panose="00000400000000000000" pitchFamily="2" charset="-78"/>
                  </a:rPr>
                  <a:t>(</a:t>
                </a:r>
                <a:r>
                  <a:rPr lang="en-US" dirty="0">
                    <a:latin typeface="Times New Roman" panose="02020603050405020304" pitchFamily="18" charset="0"/>
                    <a:ea typeface="Times New Roman" panose="02020603050405020304" pitchFamily="18" charset="0"/>
                    <a:cs typeface="B Nazanin" panose="00000400000000000000" pitchFamily="2" charset="-78"/>
                  </a:rPr>
                  <a:t>3</a:t>
                </a:r>
                <a:r>
                  <a:rPr lang="en-US" dirty="0" smtClean="0">
                    <a:effectLst/>
                    <a:latin typeface="Times New Roman" panose="02020603050405020304" pitchFamily="18" charset="0"/>
                    <a:ea typeface="Times New Roman" panose="02020603050405020304" pitchFamily="18" charset="0"/>
                    <a:cs typeface="B Nazanin" panose="00000400000000000000" pitchFamily="2" charset="-78"/>
                  </a:rPr>
                  <a:t>)</a:t>
                </a:r>
                <a:endParaRPr lang="en-US" dirty="0">
                  <a:effectLst/>
                  <a:latin typeface="Times New Roman" panose="02020603050405020304" pitchFamily="18" charset="0"/>
                  <a:ea typeface="Times New Roman" panose="02020603050405020304" pitchFamily="18" charset="0"/>
                </a:endParaRPr>
              </a:p>
              <a:p>
                <a:pPr algn="just">
                  <a:lnSpc>
                    <a:spcPct val="150000"/>
                  </a:lnSpc>
                  <a:tabLst>
                    <a:tab pos="57150" algn="r"/>
                    <a:tab pos="457200" algn="l"/>
                  </a:tabLst>
                </a:pPr>
                <a14:m>
                  <m:oMath xmlns:m="http://schemas.openxmlformats.org/officeDocument/2006/math">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𝑣</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𝑝</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r>
                          <a:rPr lang="en-US" i="1">
                            <a:effectLst/>
                            <a:latin typeface="Cambria Math" panose="02040503050406030204" pitchFamily="18" charset="0"/>
                            <a:ea typeface="Times New Roman" panose="02020603050405020304" pitchFamily="18" charset="0"/>
                            <a:cs typeface="B Nazanin" panose="00000400000000000000" pitchFamily="2" charset="-78"/>
                          </a:rPr>
                          <m:t>,</m:t>
                        </m:r>
                        <m:r>
                          <a:rPr lang="en-US" i="1">
                            <a:effectLst/>
                            <a:latin typeface="Cambria Math" panose="02040503050406030204" pitchFamily="18" charset="0"/>
                            <a:ea typeface="Times New Roman" panose="02020603050405020304" pitchFamily="18" charset="0"/>
                            <a:cs typeface="B Nazanin" panose="00000400000000000000" pitchFamily="2" charset="-78"/>
                          </a:rPr>
                          <m:t>𝑝</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a:effectLst/>
                        <a:latin typeface="Cambria Math" panose="02040503050406030204" pitchFamily="18" charset="0"/>
                        <a:ea typeface="Times New Roman" panose="02020603050405020304" pitchFamily="18" charset="0"/>
                        <a:cs typeface="B Nazanin" panose="00000400000000000000" pitchFamily="2" charset="-78"/>
                      </a:rPr>
                      <m:t>=</m:t>
                    </m:r>
                    <m:sSubSup>
                      <m:sSub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SupPr>
                      <m:e>
                        <m:r>
                          <a:rPr lang="en-US" i="1">
                            <a:effectLst/>
                            <a:latin typeface="Cambria Math" panose="02040503050406030204" pitchFamily="18" charset="0"/>
                            <a:ea typeface="Times New Roman" panose="02020603050405020304" pitchFamily="18" charset="0"/>
                            <a:cs typeface="B Nazanin" panose="00000400000000000000" pitchFamily="2" charset="-78"/>
                          </a:rPr>
                          <m:t>𝐴</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𝑝</m:t>
                        </m:r>
                      </m:sub>
                      <m:sup>
                        <m:r>
                          <a:rPr lang="en-US" i="1">
                            <a:effectLst/>
                            <a:latin typeface="Cambria Math" panose="02040503050406030204" pitchFamily="18" charset="0"/>
                            <a:ea typeface="Times New Roman" panose="02020603050405020304" pitchFamily="18" charset="0"/>
                            <a:cs typeface="B Nazanin" panose="00000400000000000000" pitchFamily="2" charset="-78"/>
                          </a:rPr>
                          <m:t>∗</m:t>
                        </m:r>
                      </m:sup>
                    </m:sSubSup>
                    <m:f>
                      <m:f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fPr>
                      <m:num>
                        <m:sSup>
                          <m:s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pPr>
                          <m:e>
                            <m:r>
                              <a:rPr lang="en-US" i="1">
                                <a:effectLst/>
                                <a:latin typeface="Cambria Math" panose="02040503050406030204" pitchFamily="18" charset="0"/>
                                <a:ea typeface="Times New Roman" panose="02020603050405020304" pitchFamily="18" charset="0"/>
                                <a:cs typeface="B Nazanin" panose="00000400000000000000" pitchFamily="2" charset="-78"/>
                              </a:rPr>
                              <m:t>𝑇</m:t>
                            </m:r>
                          </m:e>
                          <m:sup>
                            <m:r>
                              <a:rPr lang="en-US" i="1">
                                <a:effectLst/>
                                <a:latin typeface="Cambria Math" panose="02040503050406030204" pitchFamily="18" charset="0"/>
                                <a:ea typeface="Times New Roman" panose="02020603050405020304" pitchFamily="18" charset="0"/>
                                <a:cs typeface="B Nazanin" panose="00000400000000000000" pitchFamily="2" charset="-78"/>
                              </a:rPr>
                              <m:t>2</m:t>
                            </m:r>
                          </m:sup>
                        </m:sSup>
                      </m:num>
                      <m:den>
                        <m:r>
                          <a:rPr lang="en-US" i="1">
                            <a:effectLst/>
                            <a:latin typeface="Cambria Math" panose="02040503050406030204" pitchFamily="18" charset="0"/>
                            <a:ea typeface="Times New Roman" panose="02020603050405020304" pitchFamily="18" charset="0"/>
                            <a:cs typeface="B Nazanin" panose="00000400000000000000" pitchFamily="2" charset="-78"/>
                          </a:rPr>
                          <m:t>𝑞</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𝑁</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𝑣</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r>
                              <a:rPr lang="en-US" i="1">
                                <a:effectLst/>
                                <a:latin typeface="Cambria Math" panose="02040503050406030204" pitchFamily="18" charset="0"/>
                                <a:ea typeface="Times New Roman" panose="02020603050405020304" pitchFamily="18" charset="0"/>
                                <a:cs typeface="B Nazanin" panose="00000400000000000000" pitchFamily="2" charset="-78"/>
                              </a:rPr>
                              <m:t>,</m:t>
                            </m:r>
                            <m:r>
                              <a:rPr lang="en-US" i="1">
                                <a:effectLst/>
                                <a:latin typeface="Cambria Math" panose="02040503050406030204" pitchFamily="18" charset="0"/>
                                <a:ea typeface="Times New Roman" panose="02020603050405020304" pitchFamily="18" charset="0"/>
                                <a:cs typeface="B Nazanin" panose="00000400000000000000" pitchFamily="2" charset="-78"/>
                              </a:rPr>
                              <m:t>𝑣</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den>
                    </m:f>
                    <m:r>
                      <a:rPr lang="en-US" i="1">
                        <a:effectLst/>
                        <a:latin typeface="Cambria Math" panose="02040503050406030204" pitchFamily="18" charset="0"/>
                        <a:ea typeface="Times New Roman" panose="02020603050405020304" pitchFamily="18" charset="0"/>
                        <a:cs typeface="B Nazanin" panose="00000400000000000000" pitchFamily="2" charset="-78"/>
                      </a:rPr>
                      <m:t>, </m:t>
                    </m:r>
                    <m:sSubSup>
                      <m:sSub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SupPr>
                      <m:e>
                        <m:r>
                          <a:rPr lang="en-US" i="1">
                            <a:effectLst/>
                            <a:latin typeface="Cambria Math" panose="02040503050406030204" pitchFamily="18" charset="0"/>
                            <a:ea typeface="Times New Roman" panose="02020603050405020304" pitchFamily="18" charset="0"/>
                            <a:cs typeface="B Nazanin" panose="00000400000000000000" pitchFamily="2" charset="-78"/>
                          </a:rPr>
                          <m:t>𝐴</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𝑛</m:t>
                        </m:r>
                      </m:sub>
                      <m:sup>
                        <m:r>
                          <a:rPr lang="en-US" i="1">
                            <a:effectLst/>
                            <a:latin typeface="Cambria Math" panose="02040503050406030204" pitchFamily="18" charset="0"/>
                            <a:ea typeface="Times New Roman" panose="02020603050405020304" pitchFamily="18" charset="0"/>
                            <a:cs typeface="B Nazanin" panose="00000400000000000000" pitchFamily="2" charset="-78"/>
                          </a:rPr>
                          <m:t>∗</m:t>
                        </m:r>
                      </m:sup>
                    </m:sSubSup>
                    <m:r>
                      <a:rPr lang="en-US">
                        <a:effectLst/>
                        <a:latin typeface="Cambria Math" panose="02040503050406030204" pitchFamily="18" charset="0"/>
                        <a:ea typeface="Times New Roman" panose="02020603050405020304" pitchFamily="18" charset="0"/>
                        <a:cs typeface="B Nazanin" panose="00000400000000000000" pitchFamily="2" charset="-78"/>
                      </a:rPr>
                      <m:t>=</m:t>
                    </m:r>
                    <m:f>
                      <m:f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fPr>
                      <m:num>
                        <m:r>
                          <a:rPr lang="en-US" i="1">
                            <a:effectLst/>
                            <a:latin typeface="Cambria Math" panose="02040503050406030204" pitchFamily="18" charset="0"/>
                            <a:ea typeface="Times New Roman" panose="02020603050405020304" pitchFamily="18" charset="0"/>
                            <a:cs typeface="B Nazanin" panose="00000400000000000000" pitchFamily="2" charset="-78"/>
                          </a:rPr>
                          <m:t>4</m:t>
                        </m:r>
                        <m:r>
                          <a:rPr lang="en-US" i="1">
                            <a:effectLst/>
                            <a:latin typeface="Cambria Math" panose="02040503050406030204" pitchFamily="18" charset="0"/>
                            <a:ea typeface="Times New Roman" panose="02020603050405020304" pitchFamily="18" charset="0"/>
                            <a:cs typeface="B Nazanin" panose="00000400000000000000" pitchFamily="2" charset="-78"/>
                          </a:rPr>
                          <m:t>𝜋</m:t>
                        </m:r>
                        <m:r>
                          <a:rPr lang="en-US" i="1">
                            <a:effectLst/>
                            <a:latin typeface="Cambria Math" panose="02040503050406030204" pitchFamily="18" charset="0"/>
                            <a:ea typeface="Times New Roman" panose="02020603050405020304" pitchFamily="18" charset="0"/>
                            <a:cs typeface="B Nazanin" panose="00000400000000000000" pitchFamily="2" charset="-78"/>
                          </a:rPr>
                          <m:t> </m:t>
                        </m:r>
                        <m:r>
                          <m:rPr>
                            <m:sty m:val="p"/>
                          </m:rPr>
                          <a:rPr lang="en-US">
                            <a:effectLst/>
                            <a:latin typeface="Cambria Math" panose="02040503050406030204" pitchFamily="18" charset="0"/>
                            <a:ea typeface="Times New Roman" panose="02020603050405020304" pitchFamily="18" charset="0"/>
                            <a:cs typeface="B Nazanin" panose="00000400000000000000" pitchFamily="2" charset="-78"/>
                          </a:rPr>
                          <m:t>min</m:t>
                        </m:r>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𝑚</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h</m:t>
                            </m:r>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𝑚</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h</m:t>
                            </m:r>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Sup>
                          <m:sSub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SupPr>
                          <m:e>
                            <m:r>
                              <a:rPr lang="en-US" i="1">
                                <a:effectLst/>
                                <a:latin typeface="Cambria Math" panose="02040503050406030204" pitchFamily="18" charset="0"/>
                                <a:ea typeface="Times New Roman" panose="02020603050405020304" pitchFamily="18" charset="0"/>
                                <a:cs typeface="B Nazanin" panose="00000400000000000000" pitchFamily="2" charset="-78"/>
                              </a:rPr>
                              <m:t>𝑘</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𝐵</m:t>
                            </m:r>
                          </m:sub>
                          <m:sup>
                            <m:r>
                              <a:rPr lang="en-US" i="1">
                                <a:effectLst/>
                                <a:latin typeface="Cambria Math" panose="02040503050406030204" pitchFamily="18" charset="0"/>
                                <a:ea typeface="Times New Roman" panose="02020603050405020304" pitchFamily="18" charset="0"/>
                                <a:cs typeface="B Nazanin" panose="00000400000000000000" pitchFamily="2" charset="-78"/>
                              </a:rPr>
                              <m:t>2</m:t>
                            </m:r>
                          </m:sup>
                        </m:sSubSup>
                        <m:r>
                          <a:rPr lang="en-US" i="1">
                            <a:effectLst/>
                            <a:latin typeface="Cambria Math" panose="02040503050406030204" pitchFamily="18" charset="0"/>
                            <a:ea typeface="Times New Roman" panose="02020603050405020304" pitchFamily="18" charset="0"/>
                            <a:cs typeface="B Nazanin" panose="00000400000000000000" pitchFamily="2" charset="-78"/>
                          </a:rPr>
                          <m:t>𝑞</m:t>
                        </m:r>
                      </m:num>
                      <m:den>
                        <m:sSup>
                          <m:sSup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pPr>
                          <m:e>
                            <m:r>
                              <a:rPr lang="en-US" i="1">
                                <a:effectLst/>
                                <a:latin typeface="Cambria Math" panose="02040503050406030204" pitchFamily="18" charset="0"/>
                                <a:ea typeface="Times New Roman" panose="02020603050405020304" pitchFamily="18" charset="0"/>
                                <a:cs typeface="B Nazanin" panose="00000400000000000000" pitchFamily="2" charset="-78"/>
                              </a:rPr>
                              <m:t>h</m:t>
                            </m:r>
                          </m:e>
                          <m:sup>
                            <m:r>
                              <a:rPr lang="en-US" i="1">
                                <a:effectLst/>
                                <a:latin typeface="Cambria Math" panose="02040503050406030204" pitchFamily="18" charset="0"/>
                                <a:ea typeface="Times New Roman" panose="02020603050405020304" pitchFamily="18" charset="0"/>
                                <a:cs typeface="B Nazanin" panose="00000400000000000000" pitchFamily="2" charset="-78"/>
                              </a:rPr>
                              <m:t>3</m:t>
                            </m:r>
                          </m:sup>
                        </m:sSup>
                      </m:den>
                    </m:f>
                  </m:oMath>
                </a14:m>
                <a:r>
                  <a:rPr lang="en-US" dirty="0">
                    <a:effectLst/>
                    <a:latin typeface="Times New Roman" panose="02020603050405020304" pitchFamily="18" charset="0"/>
                    <a:ea typeface="Times New Roman" panose="02020603050405020304" pitchFamily="18" charset="0"/>
                    <a:cs typeface="B Nazanin" panose="00000400000000000000" pitchFamily="2" charset="-78"/>
                  </a:rPr>
                  <a:t>                                                                                                      </a:t>
                </a:r>
                <a:r>
                  <a:rPr lang="en-US" dirty="0" smtClean="0">
                    <a:effectLst/>
                    <a:latin typeface="Times New Roman" panose="02020603050405020304" pitchFamily="18" charset="0"/>
                    <a:ea typeface="Times New Roman" panose="02020603050405020304" pitchFamily="18" charset="0"/>
                    <a:cs typeface="B Nazanin" panose="00000400000000000000" pitchFamily="2" charset="-78"/>
                  </a:rPr>
                  <a:t>(</a:t>
                </a:r>
                <a:r>
                  <a:rPr lang="en-US" dirty="0">
                    <a:latin typeface="Times New Roman" panose="02020603050405020304" pitchFamily="18" charset="0"/>
                    <a:ea typeface="Times New Roman" panose="02020603050405020304" pitchFamily="18" charset="0"/>
                    <a:cs typeface="B Nazanin" panose="00000400000000000000" pitchFamily="2" charset="-78"/>
                  </a:rPr>
                  <a:t>4</a:t>
                </a:r>
                <a:r>
                  <a:rPr lang="en-US" dirty="0" smtClean="0">
                    <a:effectLst/>
                    <a:latin typeface="Times New Roman" panose="02020603050405020304" pitchFamily="18" charset="0"/>
                    <a:ea typeface="Times New Roman" panose="02020603050405020304" pitchFamily="18" charset="0"/>
                    <a:cs typeface="B Nazanin" panose="00000400000000000000" pitchFamily="2" charset="-78"/>
                  </a:rPr>
                  <a:t>)</a:t>
                </a:r>
                <a:endParaRPr lang="en-US" dirty="0">
                  <a:effectLst/>
                  <a:latin typeface="Times New Roman" panose="02020603050405020304" pitchFamily="18" charset="0"/>
                  <a:ea typeface="Times New Roman" panose="02020603050405020304" pitchFamily="18" charset="0"/>
                </a:endParaRPr>
              </a:p>
              <a:p>
                <a:pPr algn="just">
                  <a:lnSpc>
                    <a:spcPct val="150000"/>
                  </a:lnSpc>
                  <a:tabLst>
                    <a:tab pos="57150" algn="r"/>
                    <a:tab pos="457200" algn="l"/>
                  </a:tabLst>
                </a:pPr>
                <a14:m>
                  <m:oMath xmlns:m="http://schemas.openxmlformats.org/officeDocument/2006/math">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𝐷</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1</m:t>
                        </m:r>
                      </m:sub>
                    </m:sSub>
                    <m:r>
                      <a:rPr lang="en-US" i="1">
                        <a:effectLst/>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effectLst/>
                            <a:latin typeface="Cambria Math" panose="02040503050406030204" pitchFamily="18" charset="0"/>
                            <a:ea typeface="Times New Roman" panose="02020603050405020304" pitchFamily="18" charset="0"/>
                            <a:cs typeface="B Nazanin" panose="00000400000000000000" pitchFamily="2" charset="-78"/>
                          </a:rPr>
                        </m:ctrlPr>
                      </m:sSubPr>
                      <m:e>
                        <m:r>
                          <a:rPr lang="en-US" i="1">
                            <a:effectLst/>
                            <a:latin typeface="Cambria Math" panose="02040503050406030204" pitchFamily="18" charset="0"/>
                            <a:ea typeface="Times New Roman" panose="02020603050405020304" pitchFamily="18" charset="0"/>
                            <a:cs typeface="B Nazanin" panose="00000400000000000000" pitchFamily="2" charset="-78"/>
                          </a:rPr>
                          <m:t>𝐷</m:t>
                        </m:r>
                      </m:e>
                      <m:sub>
                        <m:r>
                          <a:rPr lang="en-US" i="1">
                            <a:effectLst/>
                            <a:latin typeface="Cambria Math" panose="02040503050406030204" pitchFamily="18" charset="0"/>
                            <a:ea typeface="Times New Roman" panose="02020603050405020304" pitchFamily="18" charset="0"/>
                            <a:cs typeface="B Nazanin" panose="00000400000000000000" pitchFamily="2" charset="-78"/>
                          </a:rPr>
                          <m:t>2</m:t>
                        </m:r>
                      </m:sub>
                    </m:sSub>
                  </m:oMath>
                </a14:m>
                <a:r>
                  <a:rPr lang="en-US" dirty="0">
                    <a:effectLst/>
                    <a:latin typeface="Times New Roman" panose="02020603050405020304" pitchFamily="18" charset="0"/>
                    <a:ea typeface="Times New Roman" panose="02020603050405020304" pitchFamily="18" charset="0"/>
                    <a:cs typeface="B Nazanin" panose="00000400000000000000" pitchFamily="2" charset="-78"/>
                  </a:rPr>
                  <a:t>                                                                                                                                                                          </a:t>
                </a:r>
                <a:r>
                  <a:rPr lang="en-US" dirty="0" smtClean="0">
                    <a:effectLst/>
                    <a:latin typeface="Times New Roman" panose="02020603050405020304" pitchFamily="18" charset="0"/>
                    <a:ea typeface="Times New Roman" panose="02020603050405020304" pitchFamily="18" charset="0"/>
                    <a:cs typeface="B Nazanin" panose="00000400000000000000" pitchFamily="2" charset="-78"/>
                  </a:rPr>
                  <a:t>   (5)</a:t>
                </a:r>
                <a:endParaRPr lang="en-US" dirty="0">
                  <a:effectLst/>
                  <a:latin typeface="Times New Roman" panose="02020603050405020304" pitchFamily="18" charset="0"/>
                  <a:ea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69057" y="1540042"/>
                <a:ext cx="11466269" cy="4142160"/>
              </a:xfrm>
              <a:prstGeom prst="rect">
                <a:avLst/>
              </a:prstGeom>
              <a:blipFill rotWithShape="0">
                <a:blip r:embed="rId2"/>
                <a:stretch>
                  <a:fillRect l="-478" b="-295"/>
                </a:stretch>
              </a:blipFill>
            </p:spPr>
            <p:txBody>
              <a:bodyPr/>
              <a:lstStyle/>
              <a:p>
                <a:r>
                  <a:rPr lang="en-US">
                    <a:noFill/>
                  </a:rPr>
                  <a:t> </a:t>
                </a:r>
              </a:p>
            </p:txBody>
          </p:sp>
        </mc:Fallback>
      </mc:AlternateContent>
      <p:sp>
        <p:nvSpPr>
          <p:cNvPr id="6" name="TextBox 5"/>
          <p:cNvSpPr txBox="1"/>
          <p:nvPr/>
        </p:nvSpPr>
        <p:spPr>
          <a:xfrm>
            <a:off x="477078" y="553453"/>
            <a:ext cx="4311490" cy="523220"/>
          </a:xfrm>
          <a:prstGeom prst="rect">
            <a:avLst/>
          </a:prstGeom>
          <a:noFill/>
        </p:spPr>
        <p:txBody>
          <a:bodyPr wrap="square" rtlCol="0">
            <a:spAutoFit/>
          </a:bodyPr>
          <a:lstStyle/>
          <a:p>
            <a:pPr marL="285750" indent="-285750">
              <a:buFont typeface="Arial" panose="020B0604020202020204" pitchFamily="34" charset="0"/>
              <a:buChar char="•"/>
            </a:pPr>
            <a:r>
              <a:rPr lang="en-US" sz="2800" b="1" dirty="0" smtClean="0">
                <a:latin typeface="Times New Roman" panose="02020603050405020304" pitchFamily="18" charset="0"/>
                <a:cs typeface="Times New Roman" panose="02020603050405020304" pitchFamily="18" charset="0"/>
              </a:rPr>
              <a:t>Boundary condition</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7201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771208996"/>
              </p:ext>
            </p:extLst>
          </p:nvPr>
        </p:nvGraphicFramePr>
        <p:xfrm>
          <a:off x="4482834" y="2145603"/>
          <a:ext cx="5821111" cy="4575872"/>
        </p:xfrm>
        <a:graphic>
          <a:graphicData uri="http://schemas.openxmlformats.org/drawingml/2006/table">
            <a:tbl>
              <a:tblPr firstRow="1" bandRow="1">
                <a:tableStyleId>{C083E6E3-FA7D-4D7B-A595-EF9225AFEA82}</a:tableStyleId>
              </a:tblPr>
              <a:tblGrid>
                <a:gridCol w="1487651">
                  <a:extLst>
                    <a:ext uri="{9D8B030D-6E8A-4147-A177-3AD203B41FA5}">
                      <a16:colId xmlns="" xmlns:a16="http://schemas.microsoft.com/office/drawing/2014/main" val="20000"/>
                    </a:ext>
                  </a:extLst>
                </a:gridCol>
                <a:gridCol w="1245704">
                  <a:extLst>
                    <a:ext uri="{9D8B030D-6E8A-4147-A177-3AD203B41FA5}">
                      <a16:colId xmlns="" xmlns:a16="http://schemas.microsoft.com/office/drawing/2014/main" val="20001"/>
                    </a:ext>
                  </a:extLst>
                </a:gridCol>
                <a:gridCol w="914400">
                  <a:extLst>
                    <a:ext uri="{9D8B030D-6E8A-4147-A177-3AD203B41FA5}">
                      <a16:colId xmlns="" xmlns:a16="http://schemas.microsoft.com/office/drawing/2014/main" val="20002"/>
                    </a:ext>
                  </a:extLst>
                </a:gridCol>
                <a:gridCol w="1033670">
                  <a:extLst>
                    <a:ext uri="{9D8B030D-6E8A-4147-A177-3AD203B41FA5}">
                      <a16:colId xmlns="" xmlns:a16="http://schemas.microsoft.com/office/drawing/2014/main" val="20003"/>
                    </a:ext>
                  </a:extLst>
                </a:gridCol>
                <a:gridCol w="1139686">
                  <a:extLst>
                    <a:ext uri="{9D8B030D-6E8A-4147-A177-3AD203B41FA5}">
                      <a16:colId xmlns="" xmlns:a16="http://schemas.microsoft.com/office/drawing/2014/main" val="20004"/>
                    </a:ext>
                  </a:extLst>
                </a:gridCol>
              </a:tblGrid>
              <a:tr h="0">
                <a:tc>
                  <a:txBody>
                    <a:bodyPr/>
                    <a:lstStyle/>
                    <a:p>
                      <a:r>
                        <a:rPr lang="en-US" sz="1400" dirty="0" smtClean="0">
                          <a:latin typeface="Times New Roman" panose="02020603050405020304" pitchFamily="18" charset="0"/>
                          <a:cs typeface="Times New Roman" panose="02020603050405020304" pitchFamily="18" charset="0"/>
                        </a:rPr>
                        <a:t>Parameters</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Jsc (mA/cm</a:t>
                      </a:r>
                      <a:r>
                        <a:rPr lang="en-US" sz="1400" baseline="30000" dirty="0" smtClean="0">
                          <a:latin typeface="Times New Roman" panose="02020603050405020304" pitchFamily="18" charset="0"/>
                          <a:cs typeface="Times New Roman" panose="02020603050405020304" pitchFamily="18" charset="0"/>
                        </a:rPr>
                        <a:t>2</a:t>
                      </a:r>
                      <a:r>
                        <a:rPr lang="en-US" sz="1400" dirty="0" smtClean="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Voc (V)</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FF (%)</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eta</a:t>
                      </a:r>
                      <a:r>
                        <a:rPr lang="en-US" sz="1400" baseline="0" dirty="0" smtClean="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267369">
                <a:tc>
                  <a:txBody>
                    <a:bodyPr/>
                    <a:lstStyle/>
                    <a:p>
                      <a:r>
                        <a:rPr lang="en-US" sz="1400" dirty="0" smtClean="0">
                          <a:latin typeface="Times New Roman" panose="02020603050405020304" pitchFamily="18" charset="0"/>
                          <a:cs typeface="Times New Roman" panose="02020603050405020304" pitchFamily="18" charset="0"/>
                        </a:rPr>
                        <a:t>FS-(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 V</a:t>
                      </a:r>
                      <a:r>
                        <a:rPr lang="en-US" sz="1400" baseline="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21.06808</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1.153</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0.512132</a:t>
                      </a:r>
                      <a:endParaRPr lang="en-US" sz="14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12.4404504</a:t>
                      </a:r>
                    </a:p>
                  </a:txBody>
                  <a:tcPr>
                    <a:solidFill>
                      <a:schemeClr val="bg1"/>
                    </a:solidFill>
                  </a:tcPr>
                </a:tc>
                <a:extLst>
                  <a:ext uri="{0D108BD9-81ED-4DB2-BD59-A6C34878D82A}">
                    <a16:rowId xmlns="" xmlns:a16="http://schemas.microsoft.com/office/drawing/2014/main" val="10001"/>
                  </a:ext>
                </a:extLst>
              </a:tr>
              <a:tr h="2276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 V)</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21.27996</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1.152</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a:latin typeface="Times New Roman" panose="02020603050405020304" pitchFamily="18" charset="0"/>
                          <a:cs typeface="Times New Roman" panose="02020603050405020304" pitchFamily="18" charset="0"/>
                        </a:rPr>
                        <a:t>0.567205</a:t>
                      </a:r>
                      <a:endParaRPr lang="en-US" sz="1400" kern="120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13.90475736</a:t>
                      </a:r>
                    </a:p>
                  </a:txBody>
                  <a:tcPr>
                    <a:solidFill>
                      <a:schemeClr val="bg1"/>
                    </a:solidFill>
                  </a:tcPr>
                </a:tc>
                <a:extLst>
                  <a:ext uri="{0D108BD9-81ED-4DB2-BD59-A6C34878D82A}">
                    <a16:rowId xmlns="" xmlns:a16="http://schemas.microsoft.com/office/drawing/2014/main" val="10002"/>
                  </a:ext>
                </a:extLst>
              </a:tr>
              <a:tr h="3071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=0.1 V)</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21.18028</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1.1493</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a:latin typeface="Times New Roman" panose="02020603050405020304" pitchFamily="18" charset="0"/>
                          <a:cs typeface="Times New Roman" panose="02020603050405020304" pitchFamily="18" charset="0"/>
                        </a:rPr>
                        <a:t>0.512178</a:t>
                      </a:r>
                      <a:endParaRPr lang="en-US" sz="1400" kern="120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12.46769568</a:t>
                      </a:r>
                    </a:p>
                  </a:txBody>
                  <a:tcPr>
                    <a:solidFill>
                      <a:schemeClr val="bg1"/>
                    </a:solidFill>
                  </a:tcPr>
                </a:tc>
                <a:extLst>
                  <a:ext uri="{0D108BD9-81ED-4DB2-BD59-A6C34878D82A}">
                    <a16:rowId xmlns="" xmlns:a16="http://schemas.microsoft.com/office/drawing/2014/main" val="227514854"/>
                  </a:ext>
                </a:extLst>
              </a:tr>
              <a:tr h="2650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=0.1 V)</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21.28094</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1.1492</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a:latin typeface="Times New Roman" panose="02020603050405020304" pitchFamily="18" charset="0"/>
                          <a:cs typeface="Times New Roman" panose="02020603050405020304" pitchFamily="18" charset="0"/>
                        </a:rPr>
                        <a:t>0.571581</a:t>
                      </a:r>
                      <a:endParaRPr lang="en-US" sz="1400" kern="120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13.9786068</a:t>
                      </a:r>
                    </a:p>
                  </a:txBody>
                  <a:tcPr>
                    <a:solidFill>
                      <a:schemeClr val="bg1"/>
                    </a:solidFill>
                  </a:tcPr>
                </a:tc>
                <a:extLst>
                  <a:ext uri="{0D108BD9-81ED-4DB2-BD59-A6C34878D82A}">
                    <a16:rowId xmlns="" xmlns:a16="http://schemas.microsoft.com/office/drawing/2014/main" val="2190766583"/>
                  </a:ext>
                </a:extLst>
              </a:tr>
              <a:tr h="2915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=0.3 V)</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21.26935</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1.144</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0.518675</a:t>
                      </a:r>
                      <a:endParaRPr lang="en-US" sz="14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12.6204672</a:t>
                      </a:r>
                    </a:p>
                  </a:txBody>
                  <a:tcPr>
                    <a:solidFill>
                      <a:schemeClr val="bg1"/>
                    </a:solidFill>
                  </a:tcPr>
                </a:tc>
                <a:extLst>
                  <a:ext uri="{0D108BD9-81ED-4DB2-BD59-A6C34878D82A}">
                    <a16:rowId xmlns="" xmlns:a16="http://schemas.microsoft.com/office/drawing/2014/main" val="4083117549"/>
                  </a:ext>
                </a:extLst>
              </a:tr>
              <a:tr h="2517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=0.3</a:t>
                      </a:r>
                      <a:r>
                        <a:rPr lang="en-US" sz="1400" baseline="0" dirty="0" smtClean="0">
                          <a:latin typeface="Times New Roman" panose="02020603050405020304" pitchFamily="18" charset="0"/>
                          <a:cs typeface="Times New Roman" panose="02020603050405020304" pitchFamily="18" charset="0"/>
                        </a:rPr>
                        <a:t> V</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21.28267</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1.143</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a:latin typeface="Times New Roman" panose="02020603050405020304" pitchFamily="18" charset="0"/>
                          <a:cs typeface="Times New Roman" panose="02020603050405020304" pitchFamily="18" charset="0"/>
                        </a:rPr>
                        <a:t>0.585056</a:t>
                      </a:r>
                      <a:endParaRPr lang="en-US" sz="1400" kern="120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14.23211736</a:t>
                      </a:r>
                    </a:p>
                  </a:txBody>
                  <a:tcPr>
                    <a:solidFill>
                      <a:schemeClr val="bg1"/>
                    </a:solidFill>
                  </a:tcPr>
                </a:tc>
                <a:extLst>
                  <a:ext uri="{0D108BD9-81ED-4DB2-BD59-A6C34878D82A}">
                    <a16:rowId xmlns="" xmlns:a16="http://schemas.microsoft.com/office/drawing/2014/main" val="1333237828"/>
                  </a:ext>
                </a:extLst>
              </a:tr>
              <a:tr h="2785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=0.5</a:t>
                      </a:r>
                      <a:r>
                        <a:rPr lang="en-US" sz="1400" baseline="0" dirty="0" smtClean="0">
                          <a:latin typeface="Times New Roman" panose="02020603050405020304" pitchFamily="18" charset="0"/>
                          <a:cs typeface="Times New Roman" panose="02020603050405020304" pitchFamily="18" charset="0"/>
                        </a:rPr>
                        <a:t> V</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21.28586</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1.1390</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a:latin typeface="Times New Roman" panose="02020603050405020304" pitchFamily="18" charset="0"/>
                          <a:cs typeface="Times New Roman" panose="02020603050405020304" pitchFamily="18" charset="0"/>
                        </a:rPr>
                        <a:t>0.533734</a:t>
                      </a:r>
                      <a:endParaRPr lang="en-US" sz="1400" kern="120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12.94016136</a:t>
                      </a:r>
                    </a:p>
                  </a:txBody>
                  <a:tcPr>
                    <a:solidFill>
                      <a:schemeClr val="bg1"/>
                    </a:solidFill>
                  </a:tcPr>
                </a:tc>
                <a:extLst>
                  <a:ext uri="{0D108BD9-81ED-4DB2-BD59-A6C34878D82A}">
                    <a16:rowId xmlns="" xmlns:a16="http://schemas.microsoft.com/office/drawing/2014/main" val="69690775"/>
                  </a:ext>
                </a:extLst>
              </a:tr>
              <a:tr h="2787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=0.5</a:t>
                      </a:r>
                      <a:r>
                        <a:rPr lang="en-US" sz="1400" baseline="0" dirty="0" smtClean="0">
                          <a:latin typeface="Times New Roman" panose="02020603050405020304" pitchFamily="18" charset="0"/>
                          <a:cs typeface="Times New Roman" panose="02020603050405020304" pitchFamily="18" charset="0"/>
                        </a:rPr>
                        <a:t> V</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21.28397</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1.1378</a:t>
                      </a:r>
                    </a:p>
                  </a:txBody>
                  <a:tcPr>
                    <a:solidFill>
                      <a:schemeClr val="bg1"/>
                    </a:solidFill>
                  </a:tcPr>
                </a:tc>
                <a:tc>
                  <a:txBody>
                    <a:bodyPr/>
                    <a:lstStyle/>
                    <a:p>
                      <a:pPr marL="0" algn="l" defTabSz="914400" rtl="0" eaLnBrk="1" fontAlgn="b" latinLnBrk="0" hangingPunct="1"/>
                      <a:r>
                        <a:rPr lang="en-US" sz="1400" kern="1200">
                          <a:latin typeface="Times New Roman" panose="02020603050405020304" pitchFamily="18" charset="0"/>
                          <a:cs typeface="Times New Roman" panose="02020603050405020304" pitchFamily="18" charset="0"/>
                        </a:rPr>
                        <a:t>0.599899</a:t>
                      </a:r>
                      <a:endParaRPr lang="en-US" sz="1400" kern="120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14.52768624</a:t>
                      </a:r>
                    </a:p>
                  </a:txBody>
                  <a:tcPr>
                    <a:solidFill>
                      <a:schemeClr val="bg1"/>
                    </a:solidFill>
                  </a:tcPr>
                </a:tc>
                <a:extLst>
                  <a:ext uri="{0D108BD9-81ED-4DB2-BD59-A6C34878D82A}">
                    <a16:rowId xmlns="" xmlns:a16="http://schemas.microsoft.com/office/drawing/2014/main" val="79306214"/>
                  </a:ext>
                </a:extLst>
              </a:tr>
              <a:tr h="2922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=0.7</a:t>
                      </a:r>
                      <a:r>
                        <a:rPr lang="en-US" sz="1400" baseline="0" dirty="0" smtClean="0">
                          <a:latin typeface="Times New Roman" panose="02020603050405020304" pitchFamily="18" charset="0"/>
                          <a:cs typeface="Times New Roman" panose="02020603050405020304" pitchFamily="18" charset="0"/>
                        </a:rPr>
                        <a:t> V</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21.29753</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1.1352</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0.552571</a:t>
                      </a:r>
                      <a:endParaRPr lang="en-US" sz="14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13.35949464</a:t>
                      </a:r>
                    </a:p>
                  </a:txBody>
                  <a:tcPr>
                    <a:solidFill>
                      <a:schemeClr val="bg1"/>
                    </a:solidFill>
                  </a:tcPr>
                </a:tc>
                <a:extLst>
                  <a:ext uri="{0D108BD9-81ED-4DB2-BD59-A6C34878D82A}">
                    <a16:rowId xmlns="" xmlns:a16="http://schemas.microsoft.com/office/drawing/2014/main" val="749041003"/>
                  </a:ext>
                </a:extLst>
              </a:tr>
              <a:tr h="2261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=0.7</a:t>
                      </a:r>
                      <a:r>
                        <a:rPr lang="en-US" sz="1400" baseline="0" dirty="0" smtClean="0">
                          <a:latin typeface="Times New Roman" panose="02020603050405020304" pitchFamily="18" charset="0"/>
                          <a:cs typeface="Times New Roman" panose="02020603050405020304" pitchFamily="18" charset="0"/>
                        </a:rPr>
                        <a:t> V</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21.28523</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1.1343</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a:latin typeface="Times New Roman" panose="02020603050405020304" pitchFamily="18" charset="0"/>
                          <a:cs typeface="Times New Roman" panose="02020603050405020304" pitchFamily="18" charset="0"/>
                        </a:rPr>
                        <a:t>0.610629</a:t>
                      </a:r>
                      <a:endParaRPr lang="en-US" sz="1400" kern="120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14.74293288</a:t>
                      </a:r>
                    </a:p>
                  </a:txBody>
                  <a:tcPr>
                    <a:solidFill>
                      <a:schemeClr val="bg1"/>
                    </a:solidFill>
                  </a:tcPr>
                </a:tc>
                <a:extLst>
                  <a:ext uri="{0D108BD9-81ED-4DB2-BD59-A6C34878D82A}">
                    <a16:rowId xmlns="" xmlns:a16="http://schemas.microsoft.com/office/drawing/2014/main" val="735801110"/>
                  </a:ext>
                </a:extLst>
              </a:tr>
              <a:tr h="2528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=0.9</a:t>
                      </a:r>
                      <a:r>
                        <a:rPr lang="en-US" sz="1400" baseline="0" dirty="0" smtClean="0">
                          <a:latin typeface="Times New Roman" panose="02020603050405020304" pitchFamily="18" charset="0"/>
                          <a:cs typeface="Times New Roman" panose="02020603050405020304" pitchFamily="18" charset="0"/>
                        </a:rPr>
                        <a:t> V</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21.30325</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1.1304</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0.58459</a:t>
                      </a:r>
                      <a:endParaRPr lang="en-US" sz="14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14.0776272</a:t>
                      </a:r>
                    </a:p>
                  </a:txBody>
                  <a:tcPr>
                    <a:solidFill>
                      <a:schemeClr val="bg1"/>
                    </a:solidFill>
                  </a:tcPr>
                </a:tc>
                <a:extLst>
                  <a:ext uri="{0D108BD9-81ED-4DB2-BD59-A6C34878D82A}">
                    <a16:rowId xmlns="" xmlns:a16="http://schemas.microsoft.com/office/drawing/2014/main" val="1121548403"/>
                  </a:ext>
                </a:extLst>
              </a:tr>
              <a:tr h="186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=0.9</a:t>
                      </a:r>
                      <a:r>
                        <a:rPr lang="en-US" sz="1400" baseline="0" dirty="0" smtClean="0">
                          <a:latin typeface="Times New Roman" panose="02020603050405020304" pitchFamily="18" charset="0"/>
                          <a:cs typeface="Times New Roman" panose="02020603050405020304" pitchFamily="18" charset="0"/>
                        </a:rPr>
                        <a:t> V</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21.28844</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1.1319</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0.635173</a:t>
                      </a:r>
                      <a:endParaRPr lang="en-US" sz="14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15.30537984</a:t>
                      </a:r>
                    </a:p>
                  </a:txBody>
                  <a:tcPr>
                    <a:solidFill>
                      <a:schemeClr val="bg1"/>
                    </a:solidFill>
                  </a:tcPr>
                </a:tc>
                <a:extLst>
                  <a:ext uri="{0D108BD9-81ED-4DB2-BD59-A6C34878D82A}">
                    <a16:rowId xmlns="" xmlns:a16="http://schemas.microsoft.com/office/drawing/2014/main" val="89163908"/>
                  </a:ext>
                </a:extLst>
              </a:tr>
              <a:tr h="3063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FS-(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=1.1</a:t>
                      </a:r>
                      <a:r>
                        <a:rPr lang="en-US" sz="1400" baseline="0" dirty="0" smtClean="0">
                          <a:latin typeface="Times New Roman" panose="02020603050405020304" pitchFamily="18" charset="0"/>
                          <a:cs typeface="Times New Roman" panose="02020603050405020304" pitchFamily="18" charset="0"/>
                        </a:rPr>
                        <a:t> V</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21.304</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1.130</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0.621267</a:t>
                      </a:r>
                      <a:endParaRPr lang="en-US" sz="14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14.95609344</a:t>
                      </a:r>
                    </a:p>
                  </a:txBody>
                  <a:tcPr>
                    <a:solidFill>
                      <a:schemeClr val="bg1"/>
                    </a:solidFill>
                  </a:tcPr>
                </a:tc>
                <a:extLst>
                  <a:ext uri="{0D108BD9-81ED-4DB2-BD59-A6C34878D82A}">
                    <a16:rowId xmlns="" xmlns:a16="http://schemas.microsoft.com/office/drawing/2014/main" val="169385770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BS-(</a:t>
                      </a:r>
                      <a:r>
                        <a:rPr lang="en-US" sz="1400" dirty="0" err="1" smtClean="0">
                          <a:latin typeface="Times New Roman" panose="02020603050405020304" pitchFamily="18" charset="0"/>
                          <a:cs typeface="Times New Roman" panose="02020603050405020304" pitchFamily="18" charset="0"/>
                        </a:rPr>
                        <a:t>V</a:t>
                      </a:r>
                      <a:r>
                        <a:rPr lang="en-US" sz="1400" baseline="-25000" dirty="0" err="1" smtClean="0">
                          <a:latin typeface="Times New Roman" panose="02020603050405020304" pitchFamily="18" charset="0"/>
                          <a:cs typeface="Times New Roman" panose="02020603050405020304" pitchFamily="18" charset="0"/>
                        </a:rPr>
                        <a:t>pre</a:t>
                      </a:r>
                      <a:r>
                        <a:rPr lang="en-US" sz="1400" dirty="0" smtClean="0">
                          <a:latin typeface="Times New Roman" panose="02020603050405020304" pitchFamily="18" charset="0"/>
                          <a:cs typeface="Times New Roman" panose="02020603050405020304" pitchFamily="18" charset="0"/>
                        </a:rPr>
                        <a:t>=1.1</a:t>
                      </a:r>
                      <a:r>
                        <a:rPr lang="en-US" sz="1400" baseline="0" dirty="0" smtClean="0">
                          <a:latin typeface="Times New Roman" panose="02020603050405020304" pitchFamily="18" charset="0"/>
                          <a:cs typeface="Times New Roman" panose="02020603050405020304" pitchFamily="18" charset="0"/>
                        </a:rPr>
                        <a:t> V</a:t>
                      </a:r>
                      <a:r>
                        <a:rPr lang="en-US" sz="1400" dirty="0" smtClean="0">
                          <a:latin typeface="Times New Roman" panose="02020603050405020304" pitchFamily="18" charset="0"/>
                          <a:cs typeface="Times New Roman" panose="02020603050405020304" pitchFamily="18" charset="0"/>
                        </a:rPr>
                        <a:t>)</a:t>
                      </a: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21.2906</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1.134</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dirty="0">
                          <a:latin typeface="Times New Roman" panose="02020603050405020304" pitchFamily="18" charset="0"/>
                          <a:cs typeface="Times New Roman" panose="02020603050405020304" pitchFamily="18" charset="0"/>
                        </a:rPr>
                        <a:t>0.652804</a:t>
                      </a:r>
                      <a:endParaRPr lang="en-US" sz="14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15.760998</a:t>
                      </a:r>
                    </a:p>
                  </a:txBody>
                  <a:tcPr>
                    <a:solidFill>
                      <a:schemeClr val="bg1"/>
                    </a:solidFill>
                  </a:tcPr>
                </a:tc>
                <a:extLst>
                  <a:ext uri="{0D108BD9-81ED-4DB2-BD59-A6C34878D82A}">
                    <a16:rowId xmlns="" xmlns:a16="http://schemas.microsoft.com/office/drawing/2014/main" val="3968703914"/>
                  </a:ext>
                </a:extLst>
              </a:tr>
            </a:tbl>
          </a:graphicData>
        </a:graphic>
      </p:graphicFrame>
      <p:sp>
        <p:nvSpPr>
          <p:cNvPr id="7" name="TextBox 6"/>
          <p:cNvSpPr txBox="1"/>
          <p:nvPr/>
        </p:nvSpPr>
        <p:spPr>
          <a:xfrm>
            <a:off x="4323334" y="1251196"/>
            <a:ext cx="6291658"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S13</a:t>
            </a:r>
            <a:r>
              <a:rPr lang="en-US" b="1"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J-V characteristics </a:t>
            </a:r>
            <a:r>
              <a:rPr lang="en-US" dirty="0">
                <a:latin typeface="Times New Roman" panose="02020603050405020304" pitchFamily="18" charset="0"/>
                <a:cs typeface="Times New Roman" panose="02020603050405020304" pitchFamily="18" charset="0"/>
              </a:rPr>
              <a:t>of PSC vs different </a:t>
            </a:r>
            <a:r>
              <a:rPr lang="en-US" dirty="0" smtClean="0">
                <a:latin typeface="Times New Roman" panose="02020603050405020304" pitchFamily="18" charset="0"/>
                <a:cs typeface="Times New Roman" panose="02020603050405020304" pitchFamily="18" charset="0"/>
              </a:rPr>
              <a:t>pre-bias voltage for cation </a:t>
            </a:r>
            <a:r>
              <a:rPr lang="en-US" dirty="0">
                <a:latin typeface="Times New Roman" panose="02020603050405020304" pitchFamily="18" charset="0"/>
                <a:cs typeface="Times New Roman" panose="02020603050405020304" pitchFamily="18" charset="0"/>
              </a:rPr>
              <a:t>and anion </a:t>
            </a:r>
            <a:r>
              <a:rPr lang="en-US" dirty="0" smtClean="0">
                <a:latin typeface="Times New Roman" panose="02020603050405020304" pitchFamily="18" charset="0"/>
                <a:cs typeface="Times New Roman" panose="02020603050405020304" pitchFamily="18" charset="0"/>
              </a:rPr>
              <a:t>migration model.</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20</a:t>
            </a:fld>
            <a:endParaRPr lang="en-US"/>
          </a:p>
        </p:txBody>
      </p:sp>
      <p:sp>
        <p:nvSpPr>
          <p:cNvPr id="8" name="TextBox 7"/>
          <p:cNvSpPr txBox="1"/>
          <p:nvPr/>
        </p:nvSpPr>
        <p:spPr>
          <a:xfrm>
            <a:off x="208628" y="205934"/>
            <a:ext cx="4877558"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Anions and cations migration</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Same mobility</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 1 V/s</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Different pre-bias voltage</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5705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972084827"/>
              </p:ext>
            </p:extLst>
          </p:nvPr>
        </p:nvGraphicFramePr>
        <p:xfrm>
          <a:off x="7775873" y="2296186"/>
          <a:ext cx="3323203" cy="2961640"/>
        </p:xfrm>
        <a:graphic>
          <a:graphicData uri="http://schemas.openxmlformats.org/drawingml/2006/table">
            <a:tbl>
              <a:tblPr firstRow="1" bandRow="1">
                <a:tableStyleId>{C083E6E3-FA7D-4D7B-A595-EF9225AFEA82}</a:tableStyleId>
              </a:tblPr>
              <a:tblGrid>
                <a:gridCol w="1886289">
                  <a:extLst>
                    <a:ext uri="{9D8B030D-6E8A-4147-A177-3AD203B41FA5}">
                      <a16:colId xmlns="" xmlns:a16="http://schemas.microsoft.com/office/drawing/2014/main" val="20000"/>
                    </a:ext>
                  </a:extLst>
                </a:gridCol>
                <a:gridCol w="1436914">
                  <a:extLst>
                    <a:ext uri="{9D8B030D-6E8A-4147-A177-3AD203B41FA5}">
                      <a16:colId xmlns="" xmlns:a16="http://schemas.microsoft.com/office/drawing/2014/main" val="20001"/>
                    </a:ext>
                  </a:extLst>
                </a:gridCol>
              </a:tblGrid>
              <a:tr h="0">
                <a:tc>
                  <a:txBody>
                    <a:bodyPr/>
                    <a:lstStyle/>
                    <a:p>
                      <a:r>
                        <a:rPr lang="en-US" dirty="0" smtClean="0">
                          <a:latin typeface="Times New Roman" panose="02020603050405020304" pitchFamily="18" charset="0"/>
                          <a:cs typeface="Times New Roman" panose="02020603050405020304" pitchFamily="18" charset="0"/>
                        </a:rPr>
                        <a:t>V</a:t>
                      </a:r>
                      <a:r>
                        <a:rPr lang="en-US" baseline="-25000" dirty="0" smtClean="0">
                          <a:latin typeface="Times New Roman" panose="02020603050405020304" pitchFamily="18" charset="0"/>
                          <a:cs typeface="Times New Roman" panose="02020603050405020304" pitchFamily="18" charset="0"/>
                        </a:rPr>
                        <a:t>pre</a:t>
                      </a:r>
                      <a:r>
                        <a:rPr lang="en-US" baseline="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V)</a:t>
                      </a: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HI</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r>
                        <a:rPr lang="en-US" sz="1800" kern="1200" baseline="0" dirty="0" smtClean="0">
                          <a:latin typeface="Times New Roman" panose="02020603050405020304" pitchFamily="18" charset="0"/>
                          <a:cs typeface="Times New Roman" panose="02020603050405020304" pitchFamily="18" charset="0"/>
                        </a:rPr>
                        <a:t>0 </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0.1053</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0.1 </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0.1081</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2275148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0.3 </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0.1132</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26465925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0 .5</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0.1093</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0 .7</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0.0938</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696907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0.9 </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 0.0802</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749041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1.1 </a:t>
                      </a:r>
                      <a:endParaRPr lang="en-US" sz="1800"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0.0511</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1548403"/>
                  </a:ext>
                </a:extLst>
              </a:tr>
            </a:tbl>
          </a:graphicData>
        </a:graphic>
      </p:graphicFrame>
      <p:sp>
        <p:nvSpPr>
          <p:cNvPr id="7" name="TextBox 6"/>
          <p:cNvSpPr txBox="1"/>
          <p:nvPr/>
        </p:nvSpPr>
        <p:spPr>
          <a:xfrm>
            <a:off x="7213823" y="1406263"/>
            <a:ext cx="4447301" cy="1200329"/>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S14</a:t>
            </a:r>
            <a:r>
              <a:rPr lang="en-US" b="1"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characteristic </a:t>
            </a:r>
            <a:r>
              <a:rPr lang="en-US" dirty="0">
                <a:latin typeface="Times New Roman" panose="02020603050405020304" pitchFamily="18" charset="0"/>
                <a:cs typeface="Times New Roman" panose="02020603050405020304" pitchFamily="18" charset="0"/>
              </a:rPr>
              <a:t>of </a:t>
            </a:r>
            <a:r>
              <a:rPr lang="en-US" dirty="0" smtClean="0">
                <a:latin typeface="Times New Roman" panose="02020603050405020304" pitchFamily="18" charset="0"/>
                <a:cs typeface="Times New Roman" panose="02020603050405020304" pitchFamily="18" charset="0"/>
              </a:rPr>
              <a:t>HI </a:t>
            </a:r>
            <a:r>
              <a:rPr lang="en-US" dirty="0">
                <a:latin typeface="Times New Roman" panose="02020603050405020304" pitchFamily="18" charset="0"/>
                <a:cs typeface="Times New Roman" panose="02020603050405020304" pitchFamily="18" charset="0"/>
              </a:rPr>
              <a:t>vs different pre-bias voltage for cation and anion migration model.</a:t>
            </a:r>
          </a:p>
          <a:p>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21</a:t>
            </a:fld>
            <a:endParaRPr lang="en-US"/>
          </a:p>
        </p:txBody>
      </p:sp>
      <p:sp>
        <p:nvSpPr>
          <p:cNvPr id="8" name="TextBox 7"/>
          <p:cNvSpPr txBox="1"/>
          <p:nvPr/>
        </p:nvSpPr>
        <p:spPr>
          <a:xfrm>
            <a:off x="208628" y="205934"/>
            <a:ext cx="4877558"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Anions and cations migration</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Same mobility</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 1 V/s</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Different pre-bias voltage</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30384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733855" y="2679139"/>
            <a:ext cx="10485756" cy="742511"/>
          </a:xfrm>
          <a:prstGeom prst="rect">
            <a:avLst/>
          </a:prstGeom>
        </p:spPr>
        <p:txBody>
          <a:bodyPr wrap="none">
            <a:spAutoFit/>
          </a:bodyPr>
          <a:lstStyle/>
          <a:p>
            <a:pPr marL="285750" indent="-285750" algn="ctr">
              <a:lnSpc>
                <a:spcPct val="150000"/>
              </a:lnSpc>
              <a:buFont typeface="Arial" panose="020B0604020202020204" pitchFamily="34" charset="0"/>
              <a:buChar char="•"/>
            </a:pP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Flux of anions </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and cations to HTL and ETL, respectively.</a:t>
            </a:r>
            <a:endParaRPr lang="en-US" sz="4400" b="1" dirty="0">
              <a:latin typeface="Times New Roman" panose="02020603050405020304" pitchFamily="18" charset="0"/>
              <a:ea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22</a:t>
            </a:fld>
            <a:endParaRPr lang="en-US"/>
          </a:p>
        </p:txBody>
      </p:sp>
    </p:spTree>
    <p:extLst>
      <p:ext uri="{BB962C8B-B14F-4D97-AF65-F5344CB8AC3E}">
        <p14:creationId xmlns:p14="http://schemas.microsoft.com/office/powerpoint/2010/main" val="2440838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10106346"/>
              </p:ext>
            </p:extLst>
          </p:nvPr>
        </p:nvGraphicFramePr>
        <p:xfrm>
          <a:off x="504619" y="2603931"/>
          <a:ext cx="9315241" cy="2718948"/>
        </p:xfrm>
        <a:graphic>
          <a:graphicData uri="http://schemas.openxmlformats.org/drawingml/2006/table">
            <a:tbl>
              <a:tblPr firstRow="1" bandRow="1">
                <a:tableStyleId>{C083E6E3-FA7D-4D7B-A595-EF9225AFEA82}</a:tableStyleId>
              </a:tblPr>
              <a:tblGrid>
                <a:gridCol w="3365968">
                  <a:extLst>
                    <a:ext uri="{9D8B030D-6E8A-4147-A177-3AD203B41FA5}">
                      <a16:colId xmlns="" xmlns:a16="http://schemas.microsoft.com/office/drawing/2014/main" val="20000"/>
                    </a:ext>
                  </a:extLst>
                </a:gridCol>
                <a:gridCol w="1811482">
                  <a:extLst>
                    <a:ext uri="{9D8B030D-6E8A-4147-A177-3AD203B41FA5}">
                      <a16:colId xmlns="" xmlns:a16="http://schemas.microsoft.com/office/drawing/2014/main" val="20001"/>
                    </a:ext>
                  </a:extLst>
                </a:gridCol>
                <a:gridCol w="1227615">
                  <a:extLst>
                    <a:ext uri="{9D8B030D-6E8A-4147-A177-3AD203B41FA5}">
                      <a16:colId xmlns="" xmlns:a16="http://schemas.microsoft.com/office/drawing/2014/main" val="20002"/>
                    </a:ext>
                  </a:extLst>
                </a:gridCol>
                <a:gridCol w="1422237">
                  <a:extLst>
                    <a:ext uri="{9D8B030D-6E8A-4147-A177-3AD203B41FA5}">
                      <a16:colId xmlns="" xmlns:a16="http://schemas.microsoft.com/office/drawing/2014/main" val="20003"/>
                    </a:ext>
                  </a:extLst>
                </a:gridCol>
                <a:gridCol w="1487939">
                  <a:extLst>
                    <a:ext uri="{9D8B030D-6E8A-4147-A177-3AD203B41FA5}">
                      <a16:colId xmlns="" xmlns:a16="http://schemas.microsoft.com/office/drawing/2014/main" val="20004"/>
                    </a:ext>
                  </a:extLst>
                </a:gridCol>
              </a:tblGrid>
              <a:tr h="370840">
                <a:tc>
                  <a:txBody>
                    <a:bodyPr/>
                    <a:lstStyle/>
                    <a:p>
                      <a:r>
                        <a:rPr lang="en-US" sz="1800" dirty="0" smtClean="0">
                          <a:latin typeface="Times New Roman" panose="02020603050405020304" pitchFamily="18" charset="0"/>
                          <a:cs typeface="Times New Roman" panose="02020603050405020304" pitchFamily="18" charset="0"/>
                        </a:rPr>
                        <a:t>Parameters</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Jsc (mA/cm</a:t>
                      </a:r>
                      <a:r>
                        <a:rPr lang="en-US" sz="1800" baseline="30000" dirty="0" smtClean="0">
                          <a:latin typeface="Times New Roman" panose="02020603050405020304" pitchFamily="18" charset="0"/>
                          <a:cs typeface="Times New Roman" panose="02020603050405020304" pitchFamily="18" charset="0"/>
                        </a:rPr>
                        <a:t>2</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Voc (V)</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FF (%)</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eta</a:t>
                      </a:r>
                      <a:r>
                        <a:rPr lang="en-US" sz="1800" baseline="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r>
                        <a:rPr lang="en-US" sz="1800" dirty="0" smtClean="0">
                          <a:latin typeface="Times New Roman" panose="02020603050405020304" pitchFamily="18" charset="0"/>
                          <a:cs typeface="Times New Roman" panose="02020603050405020304" pitchFamily="18" charset="0"/>
                        </a:rPr>
                        <a:t>FS-(</a:t>
                      </a: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ah</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ce</a:t>
                      </a:r>
                      <a:r>
                        <a:rPr lang="en-US" sz="1800"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r>
                        <a:rPr lang="en-US" sz="1800" baseline="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21.32887</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1.127</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a:latin typeface="Times New Roman" panose="02020603050405020304" pitchFamily="18" charset="0"/>
                          <a:cs typeface="Times New Roman" panose="02020603050405020304" pitchFamily="18" charset="0"/>
                        </a:rPr>
                        <a:t>0.575777</a:t>
                      </a:r>
                      <a:endParaRPr lang="en-US" sz="18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13.8403152</a:t>
                      </a:r>
                    </a:p>
                  </a:txBody>
                  <a:tcPr>
                    <a:solidFill>
                      <a:schemeClr val="bg1"/>
                    </a:solidFill>
                  </a:tcPr>
                </a:tc>
                <a:extLst>
                  <a:ext uri="{0D108BD9-81ED-4DB2-BD59-A6C34878D82A}">
                    <a16:rowId xmlns=""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anose="02020603050405020304" pitchFamily="18" charset="0"/>
                          <a:cs typeface="Times New Roman" panose="02020603050405020304" pitchFamily="18" charset="0"/>
                        </a:rPr>
                        <a:t>BS-(</a:t>
                      </a: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ah</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ce</a:t>
                      </a:r>
                      <a:r>
                        <a:rPr lang="en-US" sz="1800"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r>
                        <a:rPr lang="en-US" sz="1800" baseline="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21.31938</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1.128</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a:latin typeface="Times New Roman" panose="02020603050405020304" pitchFamily="18" charset="0"/>
                          <a:cs typeface="Times New Roman" panose="02020603050405020304" pitchFamily="18" charset="0"/>
                        </a:rPr>
                        <a:t>0.592211</a:t>
                      </a:r>
                      <a:endParaRPr lang="en-US" sz="18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14.2416432</a:t>
                      </a:r>
                    </a:p>
                  </a:txBody>
                  <a:tcPr>
                    <a:solidFill>
                      <a:schemeClr val="bg1"/>
                    </a:solidFill>
                  </a:tcPr>
                </a:tc>
                <a:extLst>
                  <a:ext uri="{0D108BD9-81ED-4DB2-BD59-A6C34878D82A}">
                    <a16:rowId xmlns="" xmlns:a16="http://schemas.microsoft.com/office/drawing/2014/main" val="10002"/>
                  </a:ext>
                </a:extLst>
              </a:tr>
              <a:tr h="370840">
                <a:tc>
                  <a:txBody>
                    <a:bodyPr/>
                    <a:lstStyle/>
                    <a:p>
                      <a:r>
                        <a:rPr lang="en-US" dirty="0" smtClean="0">
                          <a:latin typeface="Times New Roman" panose="02020603050405020304" pitchFamily="18" charset="0"/>
                          <a:cs typeface="Times New Roman" panose="02020603050405020304" pitchFamily="18" charset="0"/>
                        </a:rPr>
                        <a:t>FS-(</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ah</a:t>
                      </a:r>
                      <a:r>
                        <a:rPr lang="en-US"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dirty="0" smtClean="0">
                          <a:latin typeface="Times New Roman" panose="02020603050405020304" pitchFamily="18" charset="0"/>
                          <a:cs typeface="Times New Roman" panose="02020603050405020304" pitchFamily="18" charset="0"/>
                        </a:rPr>
                        <a:t>,</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ce</a:t>
                      </a:r>
                      <a:r>
                        <a:rPr lang="en-US"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baseline="0"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600" dirty="0" smtClean="0">
                          <a:latin typeface="Times New Roman" panose="02020603050405020304" pitchFamily="18" charset="0"/>
                          <a:cs typeface="Times New Roman" panose="02020603050405020304" pitchFamily="18" charset="0"/>
                        </a:rPr>
                        <a:t>21.32897</a:t>
                      </a:r>
                      <a:endParaRPr lang="en-US" sz="16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600" dirty="0" smtClean="0">
                          <a:latin typeface="Times New Roman" panose="02020603050405020304" pitchFamily="18" charset="0"/>
                          <a:cs typeface="Times New Roman" panose="02020603050405020304" pitchFamily="18" charset="0"/>
                        </a:rPr>
                        <a:t>1.118</a:t>
                      </a:r>
                      <a:endParaRPr lang="en-US" sz="16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600" kern="1200" dirty="0">
                          <a:latin typeface="Times New Roman" panose="02020603050405020304" pitchFamily="18" charset="0"/>
                          <a:cs typeface="Times New Roman" panose="02020603050405020304" pitchFamily="18" charset="0"/>
                        </a:rPr>
                        <a:t>0.592621</a:t>
                      </a:r>
                      <a:endParaRPr lang="en-US" sz="16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14.13150624</a:t>
                      </a:r>
                    </a:p>
                  </a:txBody>
                  <a:tcPr>
                    <a:solidFill>
                      <a:schemeClr val="bg1"/>
                    </a:solidFill>
                  </a:tcPr>
                </a:tc>
              </a:tr>
              <a:tr h="498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BS-(</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ah</a:t>
                      </a:r>
                      <a:r>
                        <a:rPr lang="en-US"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dirty="0" smtClean="0">
                          <a:latin typeface="Times New Roman" panose="02020603050405020304" pitchFamily="18" charset="0"/>
                          <a:cs typeface="Times New Roman" panose="02020603050405020304" pitchFamily="18" charset="0"/>
                        </a:rPr>
                        <a:t>,</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ce</a:t>
                      </a:r>
                      <a:r>
                        <a:rPr lang="en-US"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baseline="0"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600" dirty="0" smtClean="0">
                          <a:latin typeface="Times New Roman" panose="02020603050405020304" pitchFamily="18" charset="0"/>
                          <a:cs typeface="Times New Roman" panose="02020603050405020304" pitchFamily="18" charset="0"/>
                        </a:rPr>
                        <a:t>21.31746</a:t>
                      </a:r>
                      <a:endParaRPr lang="en-US" sz="16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600" dirty="0" smtClean="0">
                          <a:latin typeface="Times New Roman" panose="02020603050405020304" pitchFamily="18" charset="0"/>
                          <a:cs typeface="Times New Roman" panose="02020603050405020304" pitchFamily="18" charset="0"/>
                        </a:rPr>
                        <a:t>1.124</a:t>
                      </a:r>
                      <a:endParaRPr lang="en-US" sz="16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600" kern="1200" dirty="0">
                          <a:latin typeface="Times New Roman" panose="02020603050405020304" pitchFamily="18" charset="0"/>
                          <a:cs typeface="Times New Roman" panose="02020603050405020304" pitchFamily="18" charset="0"/>
                        </a:rPr>
                        <a:t>0.635705</a:t>
                      </a:r>
                      <a:endParaRPr lang="en-US" sz="16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15.23202816</a:t>
                      </a:r>
                    </a:p>
                  </a:txBody>
                  <a:tcPr>
                    <a:solidFill>
                      <a:schemeClr val="bg1"/>
                    </a:solidFill>
                  </a:tcPr>
                </a:tc>
              </a:tr>
              <a:tr h="356782">
                <a:tc>
                  <a:txBody>
                    <a:bodyPr/>
                    <a:lstStyle/>
                    <a:p>
                      <a:r>
                        <a:rPr lang="en-US" sz="1800" dirty="0" smtClean="0">
                          <a:latin typeface="Times New Roman" panose="02020603050405020304" pitchFamily="18" charset="0"/>
                          <a:cs typeface="Times New Roman" panose="02020603050405020304" pitchFamily="18" charset="0"/>
                        </a:rPr>
                        <a:t>FS-(</a:t>
                      </a: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ah</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16</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ce</a:t>
                      </a:r>
                      <a:r>
                        <a:rPr lang="en-US" sz="1800" baseline="0" dirty="0" smtClean="0">
                          <a:latin typeface="Times New Roman" panose="02020603050405020304" pitchFamily="18" charset="0"/>
                          <a:cs typeface="Times New Roman" panose="02020603050405020304" pitchFamily="18" charset="0"/>
                        </a:rPr>
                        <a:t>=5</a:t>
                      </a:r>
                      <a:r>
                        <a:rPr lang="en-US" sz="1800" dirty="0" smtClean="0">
                          <a:latin typeface="Times New Roman" panose="02020603050405020304" pitchFamily="18" charset="0"/>
                          <a:cs typeface="Times New Roman" panose="02020603050405020304" pitchFamily="18" charset="0"/>
                        </a:rPr>
                        <a:t>×10</a:t>
                      </a:r>
                      <a:r>
                        <a:rPr lang="en-US" sz="1800" baseline="30000" dirty="0" smtClean="0">
                          <a:latin typeface="Times New Roman" panose="02020603050405020304" pitchFamily="18" charset="0"/>
                          <a:cs typeface="Times New Roman" panose="02020603050405020304" pitchFamily="18" charset="0"/>
                        </a:rPr>
                        <a:t>16</a:t>
                      </a:r>
                      <a:r>
                        <a:rPr lang="en-US" sz="1800" baseline="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21.32977</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1.155</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a:latin typeface="Times New Roman" panose="02020603050405020304" pitchFamily="18" charset="0"/>
                          <a:cs typeface="Times New Roman" panose="02020603050405020304" pitchFamily="18" charset="0"/>
                        </a:rPr>
                        <a:t>0.708167</a:t>
                      </a:r>
                      <a:endParaRPr lang="en-US" sz="18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17.446314</a:t>
                      </a:r>
                    </a:p>
                  </a:txBody>
                  <a:tcPr>
                    <a:solidFill>
                      <a:schemeClr val="bg1"/>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anose="02020603050405020304" pitchFamily="18" charset="0"/>
                          <a:cs typeface="Times New Roman" panose="02020603050405020304" pitchFamily="18" charset="0"/>
                        </a:rPr>
                        <a:t>BS-(</a:t>
                      </a: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ah</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16</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ce</a:t>
                      </a:r>
                      <a:r>
                        <a:rPr lang="en-US" sz="1800" baseline="0" dirty="0" smtClean="0">
                          <a:latin typeface="Times New Roman" panose="02020603050405020304" pitchFamily="18" charset="0"/>
                          <a:cs typeface="Times New Roman" panose="02020603050405020304" pitchFamily="18" charset="0"/>
                        </a:rPr>
                        <a:t>=5</a:t>
                      </a:r>
                      <a:r>
                        <a:rPr lang="en-US" sz="1800" dirty="0" smtClean="0">
                          <a:latin typeface="Times New Roman" panose="02020603050405020304" pitchFamily="18" charset="0"/>
                          <a:cs typeface="Times New Roman" panose="02020603050405020304" pitchFamily="18" charset="0"/>
                        </a:rPr>
                        <a:t>×10</a:t>
                      </a:r>
                      <a:r>
                        <a:rPr lang="en-US" sz="1800" baseline="30000" dirty="0" smtClean="0">
                          <a:latin typeface="Times New Roman" panose="02020603050405020304" pitchFamily="18" charset="0"/>
                          <a:cs typeface="Times New Roman" panose="02020603050405020304" pitchFamily="18" charset="0"/>
                        </a:rPr>
                        <a:t>16</a:t>
                      </a:r>
                      <a:r>
                        <a:rPr lang="en-US" sz="1800" baseline="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21.31036</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1.160</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a:latin typeface="Times New Roman" panose="02020603050405020304" pitchFamily="18" charset="0"/>
                          <a:cs typeface="Times New Roman" panose="02020603050405020304" pitchFamily="18" charset="0"/>
                        </a:rPr>
                        <a:t>0.763267</a:t>
                      </a:r>
                      <a:endParaRPr lang="en-US" sz="18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18.86797224</a:t>
                      </a:r>
                    </a:p>
                  </a:txBody>
                  <a:tcPr>
                    <a:solidFill>
                      <a:schemeClr val="bg1"/>
                    </a:solidFill>
                  </a:tcPr>
                </a:tc>
              </a:tr>
            </a:tbl>
          </a:graphicData>
        </a:graphic>
      </p:graphicFrame>
      <p:sp>
        <p:nvSpPr>
          <p:cNvPr id="13" name="TextBox 12"/>
          <p:cNvSpPr txBox="1"/>
          <p:nvPr/>
        </p:nvSpPr>
        <p:spPr>
          <a:xfrm>
            <a:off x="504619" y="1766570"/>
            <a:ext cx="8958469"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S15</a:t>
            </a:r>
            <a:r>
              <a:rPr lang="en-US" b="1"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J-V</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characteristics </a:t>
            </a:r>
            <a:r>
              <a:rPr lang="en-US" dirty="0">
                <a:latin typeface="Times New Roman" panose="02020603050405020304" pitchFamily="18" charset="0"/>
                <a:cs typeface="Times New Roman" panose="02020603050405020304" pitchFamily="18" charset="0"/>
              </a:rPr>
              <a:t>of PSC </a:t>
            </a:r>
            <a:r>
              <a:rPr lang="en-US" dirty="0" smtClean="0">
                <a:latin typeface="Times New Roman" panose="02020603050405020304" pitchFamily="18" charset="0"/>
                <a:cs typeface="Times New Roman" panose="02020603050405020304" pitchFamily="18" charset="0"/>
              </a:rPr>
              <a:t>vs </a:t>
            </a:r>
            <a:r>
              <a:rPr lang="en-US" dirty="0" err="1" smtClean="0">
                <a:latin typeface="Times New Roman" panose="02020603050405020304" pitchFamily="18" charset="0"/>
                <a:cs typeface="Times New Roman" panose="02020603050405020304" pitchFamily="18" charset="0"/>
              </a:rPr>
              <a:t>diffrent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ah</a:t>
            </a:r>
            <a:r>
              <a:rPr lang="en-US" dirty="0" smtClean="0">
                <a:latin typeface="Times New Roman" panose="02020603050405020304" pitchFamily="18" charset="0"/>
                <a:cs typeface="Times New Roman" panose="02020603050405020304" pitchFamily="18" charset="0"/>
              </a:rPr>
              <a:t> and </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ce</a:t>
            </a:r>
            <a:r>
              <a:rPr lang="en-US" baseline="-2500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(1/cm</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.s) for </a:t>
            </a:r>
            <a:r>
              <a:rPr lang="en-US" dirty="0">
                <a:latin typeface="Times New Roman" panose="02020603050405020304" pitchFamily="18" charset="0"/>
                <a:cs typeface="Times New Roman" panose="02020603050405020304" pitchFamily="18" charset="0"/>
              </a:rPr>
              <a:t>the model of </a:t>
            </a:r>
            <a:r>
              <a:rPr lang="en-US" dirty="0" smtClean="0">
                <a:latin typeface="Times New Roman" panose="02020603050405020304" pitchFamily="18" charset="0"/>
                <a:cs typeface="Times New Roman" panose="02020603050405020304" pitchFamily="18" charset="0"/>
              </a:rPr>
              <a:t>ion flux (anion to HTL and cation to ETL ).</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23</a:t>
            </a:fld>
            <a:endParaRPr lang="en-US"/>
          </a:p>
        </p:txBody>
      </p:sp>
      <p:sp>
        <p:nvSpPr>
          <p:cNvPr id="14" name="Rectangle 13"/>
          <p:cNvSpPr/>
          <p:nvPr/>
        </p:nvSpPr>
        <p:spPr>
          <a:xfrm>
            <a:off x="379651" y="267243"/>
            <a:ext cx="6105326" cy="458074"/>
          </a:xfrm>
          <a:prstGeom prst="rect">
            <a:avLst/>
          </a:prstGeom>
        </p:spPr>
        <p:txBody>
          <a:bodyPr wrap="none">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of 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HTL and ETL, respectively.</a:t>
            </a:r>
            <a:endParaRPr lang="en-US" sz="28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267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876932047"/>
              </p:ext>
            </p:extLst>
          </p:nvPr>
        </p:nvGraphicFramePr>
        <p:xfrm>
          <a:off x="2911692" y="2888990"/>
          <a:ext cx="5442859" cy="1845822"/>
        </p:xfrm>
        <a:graphic>
          <a:graphicData uri="http://schemas.openxmlformats.org/drawingml/2006/table">
            <a:tbl>
              <a:tblPr firstRow="1" bandRow="1">
                <a:tableStyleId>{C083E6E3-FA7D-4D7B-A595-EF9225AFEA82}</a:tableStyleId>
              </a:tblPr>
              <a:tblGrid>
                <a:gridCol w="2380346">
                  <a:extLst>
                    <a:ext uri="{9D8B030D-6E8A-4147-A177-3AD203B41FA5}">
                      <a16:colId xmlns="" xmlns:a16="http://schemas.microsoft.com/office/drawing/2014/main" val="20000"/>
                    </a:ext>
                  </a:extLst>
                </a:gridCol>
                <a:gridCol w="3062513">
                  <a:extLst>
                    <a:ext uri="{9D8B030D-6E8A-4147-A177-3AD203B41FA5}">
                      <a16:colId xmlns="" xmlns:a16="http://schemas.microsoft.com/office/drawing/2014/main" val="20001"/>
                    </a:ext>
                  </a:extLst>
                </a:gridCol>
              </a:tblGrid>
              <a:tr h="282754">
                <a:tc>
                  <a:txBody>
                    <a:bodyPr/>
                    <a:lstStyle/>
                    <a:p>
                      <a:r>
                        <a:rPr lang="en-US" baseline="0" dirty="0" smtClean="0">
                          <a:latin typeface="Times New Roman" panose="02020603050405020304" pitchFamily="18" charset="0"/>
                          <a:cs typeface="Times New Roman" panose="02020603050405020304" pitchFamily="18" charset="0"/>
                        </a:rPr>
                        <a:t>Case/Parameters</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HI</a:t>
                      </a:r>
                      <a:endParaRPr lang="en-US"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4933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ah</a:t>
                      </a:r>
                      <a:r>
                        <a:rPr lang="en-US"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r>
                        <a:rPr lang="en-US" dirty="0" smtClean="0">
                          <a:latin typeface="Times New Roman" panose="02020603050405020304" pitchFamily="18" charset="0"/>
                          <a:cs typeface="Times New Roman" panose="02020603050405020304" pitchFamily="18" charset="0"/>
                        </a:rPr>
                        <a:t>,</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ce</a:t>
                      </a:r>
                      <a:r>
                        <a:rPr lang="en-US"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endParaRPr lang="en-US"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 0.0282</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1"/>
                  </a:ext>
                </a:extLst>
              </a:tr>
              <a:tr h="4933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ah</a:t>
                      </a:r>
                      <a:r>
                        <a:rPr lang="en-US"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dirty="0" smtClean="0">
                          <a:latin typeface="Times New Roman" panose="02020603050405020304" pitchFamily="18" charset="0"/>
                          <a:cs typeface="Times New Roman" panose="02020603050405020304" pitchFamily="18" charset="0"/>
                        </a:rPr>
                        <a:t>,</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ce</a:t>
                      </a:r>
                      <a:r>
                        <a:rPr lang="en-US"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endParaRPr lang="en-US"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 0.0723</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463036997"/>
                  </a:ext>
                </a:extLst>
              </a:tr>
              <a:tr h="4933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ah</a:t>
                      </a:r>
                      <a:r>
                        <a:rPr lang="en-US"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16</a:t>
                      </a:r>
                      <a:r>
                        <a:rPr lang="en-US" dirty="0" smtClean="0">
                          <a:latin typeface="Times New Roman" panose="02020603050405020304" pitchFamily="18" charset="0"/>
                          <a:cs typeface="Times New Roman" panose="02020603050405020304" pitchFamily="18" charset="0"/>
                        </a:rPr>
                        <a:t>,</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ce</a:t>
                      </a:r>
                      <a:r>
                        <a:rPr lang="en-US"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16</a:t>
                      </a:r>
                      <a:endParaRPr lang="en-US"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 0.0753</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367062041"/>
                  </a:ext>
                </a:extLst>
              </a:tr>
            </a:tbl>
          </a:graphicData>
        </a:graphic>
      </p:graphicFrame>
      <p:sp>
        <p:nvSpPr>
          <p:cNvPr id="6" name="TextBox 5"/>
          <p:cNvSpPr txBox="1"/>
          <p:nvPr/>
        </p:nvSpPr>
        <p:spPr>
          <a:xfrm>
            <a:off x="2400624" y="2025751"/>
            <a:ext cx="7087932"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S16. </a:t>
            </a:r>
            <a:r>
              <a:rPr lang="en-US" dirty="0">
                <a:latin typeface="Times New Roman" panose="02020603050405020304" pitchFamily="18" charset="0"/>
                <a:cs typeface="Times New Roman" panose="02020603050405020304" pitchFamily="18" charset="0"/>
              </a:rPr>
              <a:t>characteristic of HI vs </a:t>
            </a:r>
            <a:r>
              <a:rPr lang="en-US" dirty="0" smtClean="0">
                <a:latin typeface="Times New Roman" panose="02020603050405020304" pitchFamily="18" charset="0"/>
                <a:cs typeface="Times New Roman" panose="02020603050405020304" pitchFamily="18" charset="0"/>
              </a:rPr>
              <a:t>different </a:t>
            </a:r>
            <a:r>
              <a:rPr lang="en-US" dirty="0" err="1">
                <a:latin typeface="Times New Roman" panose="02020603050405020304" pitchFamily="18" charset="0"/>
                <a:cs typeface="Times New Roman" panose="02020603050405020304" pitchFamily="18" charset="0"/>
              </a:rPr>
              <a:t>g</a:t>
            </a:r>
            <a:r>
              <a:rPr lang="en-US" baseline="-25000" dirty="0" err="1">
                <a:latin typeface="Times New Roman" panose="02020603050405020304" pitchFamily="18" charset="0"/>
                <a:cs typeface="Times New Roman" panose="02020603050405020304" pitchFamily="18" charset="0"/>
              </a:rPr>
              <a:t>ah</a:t>
            </a:r>
            <a:r>
              <a:rPr lang="en-US" dirty="0">
                <a:latin typeface="Times New Roman" panose="02020603050405020304" pitchFamily="18" charset="0"/>
                <a:cs typeface="Times New Roman" panose="02020603050405020304" pitchFamily="18" charset="0"/>
              </a:rPr>
              <a:t> and </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ce</a:t>
            </a:r>
            <a:r>
              <a:rPr lang="en-US" baseline="-2500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1/cm</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 for </a:t>
            </a:r>
            <a:r>
              <a:rPr lang="en-US" dirty="0">
                <a:latin typeface="Times New Roman" panose="02020603050405020304" pitchFamily="18" charset="0"/>
                <a:cs typeface="Times New Roman" panose="02020603050405020304" pitchFamily="18" charset="0"/>
              </a:rPr>
              <a:t>the model of ion flux (anion to HTL and cation to ETL </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24</a:t>
            </a:fld>
            <a:endParaRPr lang="en-US"/>
          </a:p>
        </p:txBody>
      </p:sp>
      <p:sp>
        <p:nvSpPr>
          <p:cNvPr id="7" name="Rectangle 6"/>
          <p:cNvSpPr/>
          <p:nvPr/>
        </p:nvSpPr>
        <p:spPr>
          <a:xfrm>
            <a:off x="379651" y="267243"/>
            <a:ext cx="6105326" cy="458074"/>
          </a:xfrm>
          <a:prstGeom prst="rect">
            <a:avLst/>
          </a:prstGeom>
        </p:spPr>
        <p:txBody>
          <a:bodyPr wrap="none">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of 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HTL and ETL, respectively.</a:t>
            </a:r>
            <a:endParaRPr lang="en-US" sz="28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3988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404188" y="2536890"/>
            <a:ext cx="11214656" cy="830997"/>
          </a:xfrm>
          <a:prstGeom prst="rect">
            <a:avLst/>
          </a:prstGeom>
        </p:spPr>
        <p:txBody>
          <a:bodyPr wrap="square">
            <a:spAutoFit/>
          </a:bodyPr>
          <a:lstStyle/>
          <a:p>
            <a:pPr marL="285750" indent="-285750" algn="ctr">
              <a:lnSpc>
                <a:spcPct val="150000"/>
              </a:lnSpc>
              <a:buFont typeface="Arial" panose="020B0604020202020204" pitchFamily="34" charset="0"/>
              <a:buChar char="•"/>
            </a:pP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Flux </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of </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anions </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and cations to ETL and HTL, </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respectively</a:t>
            </a:r>
            <a:endParaRPr lang="en-US" sz="4400" b="1" dirty="0">
              <a:effectLst/>
              <a:latin typeface="Times New Roman" panose="02020603050405020304" pitchFamily="18" charset="0"/>
              <a:ea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25</a:t>
            </a:fld>
            <a:endParaRPr lang="en-US"/>
          </a:p>
        </p:txBody>
      </p:sp>
    </p:spTree>
    <p:extLst>
      <p:ext uri="{BB962C8B-B14F-4D97-AF65-F5344CB8AC3E}">
        <p14:creationId xmlns:p14="http://schemas.microsoft.com/office/powerpoint/2010/main" val="6666322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688470939"/>
              </p:ext>
            </p:extLst>
          </p:nvPr>
        </p:nvGraphicFramePr>
        <p:xfrm>
          <a:off x="591741" y="2933710"/>
          <a:ext cx="8128000" cy="2585720"/>
        </p:xfrm>
        <a:graphic>
          <a:graphicData uri="http://schemas.openxmlformats.org/drawingml/2006/table">
            <a:tbl>
              <a:tblPr firstRow="1" bandRow="1">
                <a:tableStyleId>{C083E6E3-FA7D-4D7B-A595-EF9225AFEA82}</a:tableStyleId>
              </a:tblPr>
              <a:tblGrid>
                <a:gridCol w="3264267">
                  <a:extLst>
                    <a:ext uri="{9D8B030D-6E8A-4147-A177-3AD203B41FA5}">
                      <a16:colId xmlns="" xmlns:a16="http://schemas.microsoft.com/office/drawing/2014/main" val="20000"/>
                    </a:ext>
                  </a:extLst>
                </a:gridCol>
                <a:gridCol w="1515291">
                  <a:extLst>
                    <a:ext uri="{9D8B030D-6E8A-4147-A177-3AD203B41FA5}">
                      <a16:colId xmlns="" xmlns:a16="http://schemas.microsoft.com/office/drawing/2014/main" val="20001"/>
                    </a:ext>
                  </a:extLst>
                </a:gridCol>
                <a:gridCol w="927463">
                  <a:extLst>
                    <a:ext uri="{9D8B030D-6E8A-4147-A177-3AD203B41FA5}">
                      <a16:colId xmlns="" xmlns:a16="http://schemas.microsoft.com/office/drawing/2014/main" val="20002"/>
                    </a:ext>
                  </a:extLst>
                </a:gridCol>
                <a:gridCol w="953589">
                  <a:extLst>
                    <a:ext uri="{9D8B030D-6E8A-4147-A177-3AD203B41FA5}">
                      <a16:colId xmlns="" xmlns:a16="http://schemas.microsoft.com/office/drawing/2014/main" val="20003"/>
                    </a:ext>
                  </a:extLst>
                </a:gridCol>
                <a:gridCol w="1467390">
                  <a:extLst>
                    <a:ext uri="{9D8B030D-6E8A-4147-A177-3AD203B41FA5}">
                      <a16:colId xmlns="" xmlns:a16="http://schemas.microsoft.com/office/drawing/2014/main" val="20004"/>
                    </a:ext>
                  </a:extLst>
                </a:gridCol>
              </a:tblGrid>
              <a:tr h="0">
                <a:tc>
                  <a:txBody>
                    <a:bodyPr/>
                    <a:lstStyle/>
                    <a:p>
                      <a:r>
                        <a:rPr lang="en-US" sz="1800" dirty="0" smtClean="0">
                          <a:latin typeface="Times New Roman" panose="02020603050405020304" pitchFamily="18" charset="0"/>
                          <a:cs typeface="Times New Roman" panose="02020603050405020304" pitchFamily="18" charset="0"/>
                        </a:rPr>
                        <a:t>Parameters</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Jsc (mA/cm</a:t>
                      </a:r>
                      <a:r>
                        <a:rPr lang="en-US" sz="1800" baseline="30000" dirty="0" smtClean="0">
                          <a:latin typeface="Times New Roman" panose="02020603050405020304" pitchFamily="18" charset="0"/>
                          <a:cs typeface="Times New Roman" panose="02020603050405020304" pitchFamily="18" charset="0"/>
                        </a:rPr>
                        <a:t>2</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Voc (V)</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FF (%)</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eta</a:t>
                      </a:r>
                      <a:r>
                        <a:rPr lang="en-US" sz="1800" baseline="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r>
                        <a:rPr lang="en-US" sz="1800" dirty="0" smtClean="0">
                          <a:latin typeface="Times New Roman" panose="02020603050405020304" pitchFamily="18" charset="0"/>
                          <a:cs typeface="Times New Roman" panose="02020603050405020304" pitchFamily="18" charset="0"/>
                        </a:rPr>
                        <a:t>FS-(</a:t>
                      </a: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ae</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15</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ch</a:t>
                      </a:r>
                      <a:r>
                        <a:rPr lang="en-US" sz="1800"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15</a:t>
                      </a:r>
                      <a:r>
                        <a:rPr lang="en-US" sz="1800" baseline="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21.32875</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1.130</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smtClean="0">
                          <a:latin typeface="Times New Roman" panose="02020603050405020304" pitchFamily="18" charset="0"/>
                          <a:cs typeface="Times New Roman" panose="02020603050405020304" pitchFamily="18" charset="0"/>
                        </a:rPr>
                        <a:t>56.0382</a:t>
                      </a:r>
                      <a:endParaRPr lang="en-US" sz="18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13.506048</a:t>
                      </a:r>
                    </a:p>
                  </a:txBody>
                  <a:tcPr>
                    <a:solidFill>
                      <a:schemeClr val="bg1"/>
                    </a:solidFill>
                  </a:tcPr>
                </a:tc>
                <a:extLst>
                  <a:ext uri="{0D108BD9-81ED-4DB2-BD59-A6C34878D82A}">
                    <a16:rowId xmlns=""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anose="02020603050405020304" pitchFamily="18" charset="0"/>
                          <a:cs typeface="Times New Roman" panose="02020603050405020304" pitchFamily="18" charset="0"/>
                        </a:rPr>
                        <a:t>BS-(</a:t>
                      </a: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ae</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15</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ch</a:t>
                      </a:r>
                      <a:r>
                        <a:rPr lang="en-US" sz="1800"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15</a:t>
                      </a:r>
                      <a:r>
                        <a:rPr lang="en-US" sz="1800" baseline="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21.31359</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1.131</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smtClean="0">
                          <a:latin typeface="Times New Roman" panose="02020603050405020304" pitchFamily="18" charset="0"/>
                          <a:cs typeface="Times New Roman" panose="02020603050405020304" pitchFamily="18" charset="0"/>
                        </a:rPr>
                        <a:t>55.25</a:t>
                      </a:r>
                      <a:endParaRPr lang="en-US" sz="18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13.3183944</a:t>
                      </a:r>
                    </a:p>
                  </a:txBody>
                  <a:tcPr>
                    <a:solidFill>
                      <a:schemeClr val="bg1"/>
                    </a:solidFill>
                  </a:tcPr>
                </a:tc>
                <a:extLst>
                  <a:ext uri="{0D108BD9-81ED-4DB2-BD59-A6C34878D82A}">
                    <a16:rowId xmlns="" xmlns:a16="http://schemas.microsoft.com/office/drawing/2014/main" val="10002"/>
                  </a:ext>
                </a:extLst>
              </a:tr>
              <a:tr h="370840">
                <a:tc>
                  <a:txBody>
                    <a:bodyPr/>
                    <a:lstStyle/>
                    <a:p>
                      <a:r>
                        <a:rPr lang="en-US" dirty="0" smtClean="0">
                          <a:latin typeface="Times New Roman" panose="02020603050405020304" pitchFamily="18" charset="0"/>
                          <a:cs typeface="Times New Roman" panose="02020603050405020304" pitchFamily="18" charset="0"/>
                        </a:rPr>
                        <a:t>FS-(</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ae</a:t>
                      </a:r>
                      <a:r>
                        <a:rPr lang="en-US"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r>
                        <a:rPr lang="en-US" dirty="0" smtClean="0">
                          <a:latin typeface="Times New Roman" panose="02020603050405020304" pitchFamily="18" charset="0"/>
                          <a:cs typeface="Times New Roman" panose="02020603050405020304" pitchFamily="18" charset="0"/>
                        </a:rPr>
                        <a:t>,</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ch</a:t>
                      </a:r>
                      <a:r>
                        <a:rPr lang="en-US" baseline="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5</a:t>
                      </a:r>
                      <a:r>
                        <a:rPr lang="en-US" sz="1800" dirty="0" smtClean="0">
                          <a:latin typeface="Times New Roman" panose="02020603050405020304" pitchFamily="18" charset="0"/>
                          <a:cs typeface="Times New Roman" panose="02020603050405020304" pitchFamily="18" charset="0"/>
                        </a:rPr>
                        <a:t>×10</a:t>
                      </a:r>
                      <a:r>
                        <a:rPr lang="en-US" sz="1800" baseline="30000" dirty="0" smtClean="0">
                          <a:latin typeface="Times New Roman" panose="02020603050405020304" pitchFamily="18" charset="0"/>
                          <a:cs typeface="Times New Roman" panose="02020603050405020304" pitchFamily="18" charset="0"/>
                        </a:rPr>
                        <a:t>15</a:t>
                      </a:r>
                      <a:r>
                        <a:rPr lang="en-US" baseline="0" dirty="0" smtClean="0">
                          <a:latin typeface="Times New Roman" panose="02020603050405020304" pitchFamily="18" charset="0"/>
                          <a:cs typeface="Times New Roman" panose="02020603050405020304" pitchFamily="18" charset="0"/>
                        </a:rPr>
                        <a:t>)</a:t>
                      </a:r>
                      <a:endParaRPr lang="en-US" b="0" i="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21.32867</a:t>
                      </a:r>
                      <a:endParaRPr lang="en-US" b="0" i="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1.132</a:t>
                      </a:r>
                      <a:endParaRPr lang="en-US" b="0" i="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smtClean="0">
                          <a:latin typeface="Times New Roman" panose="02020603050405020304" pitchFamily="18" charset="0"/>
                          <a:cs typeface="Times New Roman" panose="02020603050405020304" pitchFamily="18" charset="0"/>
                        </a:rPr>
                        <a:t>53.6468</a:t>
                      </a:r>
                      <a:endParaRPr lang="en-US" sz="1800" b="0" i="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12.95251128</a:t>
                      </a:r>
                      <a:endParaRPr lang="en-US" b="0" i="0" dirty="0" smtClean="0">
                        <a:latin typeface="Times New Roman" panose="02020603050405020304" pitchFamily="18" charset="0"/>
                        <a:cs typeface="Times New Roman" panose="02020603050405020304" pitchFamily="18" charset="0"/>
                      </a:endParaRPr>
                    </a:p>
                  </a:txBody>
                  <a:tcPr>
                    <a:solidFill>
                      <a:schemeClr val="bg1"/>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BS-(</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ae</a:t>
                      </a:r>
                      <a:r>
                        <a:rPr lang="en-US"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r>
                        <a:rPr lang="en-US" dirty="0" smtClean="0">
                          <a:latin typeface="Times New Roman" panose="02020603050405020304" pitchFamily="18" charset="0"/>
                          <a:cs typeface="Times New Roman" panose="02020603050405020304" pitchFamily="18" charset="0"/>
                        </a:rPr>
                        <a:t>,</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ch</a:t>
                      </a:r>
                      <a:r>
                        <a:rPr lang="en-US" baseline="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5</a:t>
                      </a:r>
                      <a:r>
                        <a:rPr lang="en-US" sz="1800" dirty="0" smtClean="0">
                          <a:latin typeface="Times New Roman" panose="02020603050405020304" pitchFamily="18" charset="0"/>
                          <a:cs typeface="Times New Roman" panose="02020603050405020304" pitchFamily="18" charset="0"/>
                        </a:rPr>
                        <a:t>×10</a:t>
                      </a:r>
                      <a:r>
                        <a:rPr lang="en-US" sz="1800" baseline="30000" dirty="0" smtClean="0">
                          <a:latin typeface="Times New Roman" panose="02020603050405020304" pitchFamily="18" charset="0"/>
                          <a:cs typeface="Times New Roman" panose="02020603050405020304" pitchFamily="18" charset="0"/>
                        </a:rPr>
                        <a:t>15</a:t>
                      </a:r>
                      <a:r>
                        <a:rPr lang="en-US" baseline="0" dirty="0" smtClean="0">
                          <a:latin typeface="Times New Roman" panose="02020603050405020304" pitchFamily="18" charset="0"/>
                          <a:cs typeface="Times New Roman" panose="02020603050405020304" pitchFamily="18" charset="0"/>
                        </a:rPr>
                        <a:t>)</a:t>
                      </a:r>
                      <a:endParaRPr lang="en-US" b="0" i="0"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21.1295</a:t>
                      </a:r>
                      <a:endParaRPr lang="en-US" b="0" i="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1.133</a:t>
                      </a:r>
                      <a:endParaRPr lang="en-US" b="0" i="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smtClean="0">
                          <a:latin typeface="Times New Roman" panose="02020603050405020304" pitchFamily="18" charset="0"/>
                          <a:cs typeface="Times New Roman" panose="02020603050405020304" pitchFamily="18" charset="0"/>
                        </a:rPr>
                        <a:t>45.9274</a:t>
                      </a:r>
                      <a:endParaRPr lang="en-US" sz="1800" b="0" i="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10.99489152</a:t>
                      </a:r>
                      <a:endParaRPr lang="en-US" b="0" i="0" dirty="0" smtClean="0">
                        <a:latin typeface="Times New Roman" panose="02020603050405020304" pitchFamily="18" charset="0"/>
                        <a:cs typeface="Times New Roman" panose="02020603050405020304" pitchFamily="18" charset="0"/>
                      </a:endParaRPr>
                    </a:p>
                  </a:txBody>
                  <a:tcPr>
                    <a:solidFill>
                      <a:schemeClr val="bg1"/>
                    </a:solidFill>
                  </a:tcPr>
                </a:tc>
              </a:tr>
              <a:tr h="359013">
                <a:tc>
                  <a:txBody>
                    <a:bodyPr/>
                    <a:lstStyle/>
                    <a:p>
                      <a:r>
                        <a:rPr lang="en-US" sz="1800" dirty="0" smtClean="0">
                          <a:latin typeface="Times New Roman" panose="02020603050405020304" pitchFamily="18" charset="0"/>
                          <a:cs typeface="Times New Roman" panose="02020603050405020304" pitchFamily="18" charset="0"/>
                        </a:rPr>
                        <a:t>FS-(</a:t>
                      </a: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ae</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ch</a:t>
                      </a:r>
                      <a:r>
                        <a:rPr lang="en-US" sz="1800"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sz="1800" baseline="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21.32856</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1.132</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smtClean="0">
                          <a:latin typeface="Times New Roman" panose="02020603050405020304" pitchFamily="18" charset="0"/>
                          <a:cs typeface="Times New Roman" panose="02020603050405020304" pitchFamily="18" charset="0"/>
                        </a:rPr>
                        <a:t>48.7208</a:t>
                      </a:r>
                      <a:endParaRPr lang="en-US" sz="18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11.76312456</a:t>
                      </a:r>
                    </a:p>
                  </a:txBody>
                  <a:tcPr>
                    <a:solidFill>
                      <a:schemeClr val="bg1"/>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anose="02020603050405020304" pitchFamily="18" charset="0"/>
                          <a:cs typeface="Times New Roman" panose="02020603050405020304" pitchFamily="18" charset="0"/>
                        </a:rPr>
                        <a:t>BS-(</a:t>
                      </a: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ae</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ch</a:t>
                      </a:r>
                      <a:r>
                        <a:rPr lang="en-US" sz="1800"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sz="1800" baseline="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12.80607</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1.134</a:t>
                      </a:r>
                      <a:endParaRPr lang="en-US" sz="18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800" kern="1200" dirty="0" smtClean="0">
                          <a:latin typeface="Times New Roman" panose="02020603050405020304" pitchFamily="18" charset="0"/>
                          <a:cs typeface="Times New Roman" panose="02020603050405020304" pitchFamily="18" charset="0"/>
                        </a:rPr>
                        <a:t>57.4759</a:t>
                      </a:r>
                      <a:endParaRPr lang="en-US" sz="1800" kern="120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800" dirty="0" smtClean="0">
                          <a:latin typeface="Times New Roman" panose="02020603050405020304" pitchFamily="18" charset="0"/>
                          <a:cs typeface="Times New Roman" panose="02020603050405020304" pitchFamily="18" charset="0"/>
                        </a:rPr>
                        <a:t>8.34669792</a:t>
                      </a:r>
                    </a:p>
                  </a:txBody>
                  <a:tcPr>
                    <a:solidFill>
                      <a:schemeClr val="bg1"/>
                    </a:solidFill>
                  </a:tcPr>
                </a:tc>
              </a:tr>
            </a:tbl>
          </a:graphicData>
        </a:graphic>
      </p:graphicFrame>
      <p:sp>
        <p:nvSpPr>
          <p:cNvPr id="13" name="TextBox 12"/>
          <p:cNvSpPr txBox="1"/>
          <p:nvPr/>
        </p:nvSpPr>
        <p:spPr>
          <a:xfrm>
            <a:off x="419462" y="2101870"/>
            <a:ext cx="10659355"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S17</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characteristics of PSC vs </a:t>
            </a:r>
            <a:r>
              <a:rPr lang="en-US" dirty="0" smtClean="0">
                <a:latin typeface="Times New Roman" panose="02020603050405020304" pitchFamily="18" charset="0"/>
                <a:cs typeface="Times New Roman" panose="02020603050405020304" pitchFamily="18" charset="0"/>
              </a:rPr>
              <a:t>different </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ch</a:t>
            </a:r>
            <a:r>
              <a:rPr lang="en-US" baseline="-2500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1/cm</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 for </a:t>
            </a:r>
            <a:r>
              <a:rPr lang="en-US" dirty="0">
                <a:latin typeface="Times New Roman" panose="02020603050405020304" pitchFamily="18" charset="0"/>
                <a:cs typeface="Times New Roman" panose="02020603050405020304" pitchFamily="18" charset="0"/>
              </a:rPr>
              <a:t>the model of ion flux </a:t>
            </a:r>
            <a:r>
              <a:rPr lang="en-US" dirty="0" smtClean="0">
                <a:latin typeface="Times New Roman" panose="02020603050405020304" pitchFamily="18" charset="0"/>
                <a:cs typeface="Times New Roman" panose="02020603050405020304" pitchFamily="18" charset="0"/>
              </a:rPr>
              <a:t>(cations </a:t>
            </a:r>
            <a:r>
              <a:rPr lang="en-US" dirty="0">
                <a:latin typeface="Times New Roman" panose="02020603050405020304" pitchFamily="18" charset="0"/>
                <a:cs typeface="Times New Roman" panose="02020603050405020304" pitchFamily="18" charset="0"/>
              </a:rPr>
              <a:t>to HTL and </a:t>
            </a:r>
            <a:r>
              <a:rPr lang="en-US" dirty="0" smtClean="0">
                <a:latin typeface="Times New Roman" panose="02020603050405020304" pitchFamily="18" charset="0"/>
                <a:cs typeface="Times New Roman" panose="02020603050405020304" pitchFamily="18" charset="0"/>
              </a:rPr>
              <a:t>anions </a:t>
            </a:r>
            <a:r>
              <a:rPr lang="en-US" dirty="0">
                <a:latin typeface="Times New Roman" panose="02020603050405020304" pitchFamily="18" charset="0"/>
                <a:cs typeface="Times New Roman" panose="02020603050405020304" pitchFamily="18" charset="0"/>
              </a:rPr>
              <a:t>to ETL </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26</a:t>
            </a:fld>
            <a:endParaRPr lang="en-US"/>
          </a:p>
        </p:txBody>
      </p:sp>
      <p:sp>
        <p:nvSpPr>
          <p:cNvPr id="14" name="Rectangle 13"/>
          <p:cNvSpPr/>
          <p:nvPr/>
        </p:nvSpPr>
        <p:spPr>
          <a:xfrm>
            <a:off x="692424" y="151498"/>
            <a:ext cx="6096000" cy="458074"/>
          </a:xfrm>
          <a:prstGeom prst="rect">
            <a:avLst/>
          </a:prstGeom>
        </p:spPr>
        <p:txBody>
          <a:bodyPr>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a:t>
            </a:r>
            <a:r>
              <a:rPr lang="en-US" b="1" dirty="0">
                <a:latin typeface="Times New Roman" panose="02020603050405020304" pitchFamily="18" charset="0"/>
                <a:ea typeface="Times New Roman" panose="02020603050405020304" pitchFamily="18" charset="0"/>
                <a:cs typeface="Times New Roman" panose="02020603050405020304" pitchFamily="18" charset="0"/>
              </a:rPr>
              <a:t>of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ETL and HTL,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respectively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7626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37090" y="1551748"/>
            <a:ext cx="5390324" cy="92333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S18. </a:t>
            </a:r>
            <a:r>
              <a:rPr lang="en-US" dirty="0">
                <a:latin typeface="Times New Roman" panose="02020603050405020304" pitchFamily="18" charset="0"/>
                <a:cs typeface="Times New Roman" panose="02020603050405020304" pitchFamily="18" charset="0"/>
              </a:rPr>
              <a:t>characteristic of HI vs different </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ch</a:t>
            </a:r>
            <a:r>
              <a:rPr lang="en-US" baseline="-2500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(1/cm</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 for </a:t>
            </a:r>
            <a:r>
              <a:rPr lang="en-US" dirty="0">
                <a:latin typeface="Times New Roman" panose="02020603050405020304" pitchFamily="18" charset="0"/>
                <a:cs typeface="Times New Roman" panose="02020603050405020304" pitchFamily="18" charset="0"/>
              </a:rPr>
              <a:t>the model of ion flux (anion to HTL and cation to ETL </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27</a:t>
            </a:fld>
            <a:endParaRPr lang="en-US"/>
          </a:p>
        </p:txBody>
      </p:sp>
      <p:sp>
        <p:nvSpPr>
          <p:cNvPr id="8" name="Rectangle 7"/>
          <p:cNvSpPr/>
          <p:nvPr/>
        </p:nvSpPr>
        <p:spPr>
          <a:xfrm>
            <a:off x="692424" y="151498"/>
            <a:ext cx="6096000" cy="458074"/>
          </a:xfrm>
          <a:prstGeom prst="rect">
            <a:avLst/>
          </a:prstGeom>
        </p:spPr>
        <p:txBody>
          <a:bodyPr>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a:t>
            </a:r>
            <a:r>
              <a:rPr lang="en-US" b="1" dirty="0">
                <a:latin typeface="Times New Roman" panose="02020603050405020304" pitchFamily="18" charset="0"/>
                <a:ea typeface="Times New Roman" panose="02020603050405020304" pitchFamily="18" charset="0"/>
                <a:cs typeface="Times New Roman" panose="02020603050405020304" pitchFamily="18" charset="0"/>
              </a:rPr>
              <a:t>of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ETL and HTL,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respectively</a:t>
            </a:r>
            <a:endParaRPr lang="en-US" sz="2800" b="1"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797392772"/>
              </p:ext>
            </p:extLst>
          </p:nvPr>
        </p:nvGraphicFramePr>
        <p:xfrm>
          <a:off x="1537090" y="2820139"/>
          <a:ext cx="5442859" cy="1850217"/>
        </p:xfrm>
        <a:graphic>
          <a:graphicData uri="http://schemas.openxmlformats.org/drawingml/2006/table">
            <a:tbl>
              <a:tblPr firstRow="1" bandRow="1">
                <a:tableStyleId>{C083E6E3-FA7D-4D7B-A595-EF9225AFEA82}</a:tableStyleId>
              </a:tblPr>
              <a:tblGrid>
                <a:gridCol w="2380346">
                  <a:extLst>
                    <a:ext uri="{9D8B030D-6E8A-4147-A177-3AD203B41FA5}">
                      <a16:colId xmlns="" xmlns:a16="http://schemas.microsoft.com/office/drawing/2014/main" val="20000"/>
                    </a:ext>
                  </a:extLst>
                </a:gridCol>
                <a:gridCol w="3062513">
                  <a:extLst>
                    <a:ext uri="{9D8B030D-6E8A-4147-A177-3AD203B41FA5}">
                      <a16:colId xmlns="" xmlns:a16="http://schemas.microsoft.com/office/drawing/2014/main" val="20001"/>
                    </a:ext>
                  </a:extLst>
                </a:gridCol>
              </a:tblGrid>
              <a:tr h="282754">
                <a:tc>
                  <a:txBody>
                    <a:bodyPr/>
                    <a:lstStyle/>
                    <a:p>
                      <a:r>
                        <a:rPr lang="en-US" baseline="0" dirty="0" smtClean="0">
                          <a:latin typeface="Times New Roman" panose="02020603050405020304" pitchFamily="18" charset="0"/>
                          <a:cs typeface="Times New Roman" panose="02020603050405020304" pitchFamily="18" charset="0"/>
                        </a:rPr>
                        <a:t>Case/Parameters</a:t>
                      </a:r>
                      <a:endParaRPr lang="en-US" b="1" i="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HI</a:t>
                      </a:r>
                      <a:endParaRPr lang="en-US" b="1" i="0"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4948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ae</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15</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ch</a:t>
                      </a:r>
                      <a:r>
                        <a:rPr lang="en-US" sz="1800"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15</a:t>
                      </a:r>
                      <a:endParaRPr lang="en-US"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-0.0141</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1"/>
                  </a:ext>
                </a:extLst>
              </a:tr>
              <a:tr h="4948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ae</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ch</a:t>
                      </a:r>
                      <a:r>
                        <a:rPr lang="en-US" sz="1800"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5×10</a:t>
                      </a:r>
                      <a:r>
                        <a:rPr lang="en-US" sz="1800" baseline="30000" dirty="0" smtClean="0">
                          <a:latin typeface="Times New Roman" panose="02020603050405020304" pitchFamily="18" charset="0"/>
                          <a:cs typeface="Times New Roman" panose="02020603050405020304" pitchFamily="18" charset="0"/>
                        </a:rPr>
                        <a:t>15</a:t>
                      </a:r>
                      <a:endParaRPr lang="en-US" b="0" i="0"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-0.1780</a:t>
                      </a:r>
                      <a:endParaRPr lang="en-US" b="0" i="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395929310"/>
                  </a:ext>
                </a:extLst>
              </a:tr>
              <a:tr h="4948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ae</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r>
                        <a:rPr lang="en-US" sz="1800" dirty="0" smtClean="0">
                          <a:latin typeface="Times New Roman" panose="02020603050405020304" pitchFamily="18" charset="0"/>
                          <a:cs typeface="Times New Roman" panose="02020603050405020304" pitchFamily="18" charset="0"/>
                        </a:rPr>
                        <a:t>,</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g</a:t>
                      </a:r>
                      <a:r>
                        <a:rPr lang="en-US" sz="1800" baseline="-25000" dirty="0" err="1" smtClean="0">
                          <a:latin typeface="Times New Roman" panose="02020603050405020304" pitchFamily="18" charset="0"/>
                          <a:cs typeface="Times New Roman" panose="02020603050405020304" pitchFamily="18" charset="0"/>
                        </a:rPr>
                        <a:t>ch</a:t>
                      </a:r>
                      <a:r>
                        <a:rPr lang="en-US" sz="1800" baseline="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1×10</a:t>
                      </a:r>
                      <a:r>
                        <a:rPr lang="en-US" sz="1800" baseline="30000" dirty="0" smtClean="0">
                          <a:latin typeface="Times New Roman" panose="02020603050405020304" pitchFamily="18" charset="0"/>
                          <a:cs typeface="Times New Roman" panose="02020603050405020304" pitchFamily="18" charset="0"/>
                        </a:rPr>
                        <a:t>16</a:t>
                      </a:r>
                      <a:endParaRPr lang="en-US"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 -0.4093</a:t>
                      </a:r>
                      <a:endParaRPr lang="en-US"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628951829"/>
                  </a:ext>
                </a:extLst>
              </a:tr>
            </a:tbl>
          </a:graphicData>
        </a:graphic>
      </p:graphicFrame>
    </p:spTree>
    <p:extLst>
      <p:ext uri="{BB962C8B-B14F-4D97-AF65-F5344CB8AC3E}">
        <p14:creationId xmlns:p14="http://schemas.microsoft.com/office/powerpoint/2010/main" val="3203241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TextBox 8"/>
          <p:cNvSpPr txBox="1"/>
          <p:nvPr/>
        </p:nvSpPr>
        <p:spPr>
          <a:xfrm>
            <a:off x="278295" y="216901"/>
            <a:ext cx="2517913" cy="369332"/>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With ionic flux</a:t>
            </a:r>
            <a:endParaRPr lang="en-US"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28</a:t>
            </a:fld>
            <a:endParaRPr lang="en-US"/>
          </a:p>
        </p:txBody>
      </p:sp>
      <p:sp>
        <p:nvSpPr>
          <p:cNvPr id="10" name="Rectangle 9"/>
          <p:cNvSpPr/>
          <p:nvPr/>
        </p:nvSpPr>
        <p:spPr>
          <a:xfrm>
            <a:off x="743142" y="5386822"/>
            <a:ext cx="10892267" cy="873572"/>
          </a:xfrm>
          <a:prstGeom prst="rect">
            <a:avLst/>
          </a:prstGeom>
        </p:spPr>
        <p:txBody>
          <a:bodyPr wrap="square">
            <a:spAutoFit/>
          </a:bodyPr>
          <a:lstStyle/>
          <a:p>
            <a:pPr>
              <a:lnSpc>
                <a:spcPct val="150000"/>
              </a:lnSpc>
            </a:pPr>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S7: </a:t>
            </a:r>
            <a:r>
              <a:rPr lang="en-US" dirty="0" smtClean="0">
                <a:latin typeface="Times New Roman" panose="02020603050405020304" pitchFamily="18" charset="0"/>
                <a:cs typeface="Times New Roman" panose="02020603050405020304" pitchFamily="18" charset="0"/>
              </a:rPr>
              <a:t>Effect </a:t>
            </a:r>
            <a:r>
              <a:rPr lang="en-US" dirty="0">
                <a:latin typeface="Times New Roman" panose="02020603050405020304" pitchFamily="18" charset="0"/>
                <a:cs typeface="Times New Roman" panose="02020603050405020304" pitchFamily="18" charset="0"/>
              </a:rPr>
              <a:t>of different flux (</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ae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a:t>
            </a:r>
            <a:r>
              <a:rPr lang="en-US" dirty="0" err="1" smtClean="0">
                <a:latin typeface="Times New Roman" panose="02020603050405020304" pitchFamily="18" charset="0"/>
                <a:cs typeface="Times New Roman" panose="02020603050405020304" pitchFamily="18" charset="0"/>
              </a:rPr>
              <a:t>g</a:t>
            </a:r>
            <a:r>
              <a:rPr lang="en-US" baseline="-25000" dirty="0" err="1" smtClean="0">
                <a:latin typeface="Times New Roman" panose="02020603050405020304" pitchFamily="18" charset="0"/>
                <a:cs typeface="Times New Roman" panose="02020603050405020304" pitchFamily="18" charset="0"/>
              </a:rPr>
              <a:t>ch</a:t>
            </a:r>
            <a:r>
              <a:rPr lang="en-US" dirty="0" smtClean="0">
                <a:latin typeface="Times New Roman" panose="02020603050405020304" pitchFamily="18" charset="0"/>
                <a:cs typeface="Times New Roman" panose="02020603050405020304" pitchFamily="18" charset="0"/>
              </a:rPr>
              <a:t>) on (a) Light and (b) dark  </a:t>
            </a:r>
            <a:r>
              <a:rPr lang="en-US" dirty="0">
                <a:latin typeface="Times New Roman" panose="02020603050405020304" pitchFamily="18" charset="0"/>
                <a:cs typeface="Times New Roman" panose="02020603050405020304" pitchFamily="18" charset="0"/>
              </a:rPr>
              <a:t>J-V </a:t>
            </a:r>
            <a:r>
              <a:rPr lang="en-US" dirty="0" smtClean="0">
                <a:latin typeface="Times New Roman" panose="02020603050405020304" pitchFamily="18" charset="0"/>
                <a:cs typeface="Times New Roman" panose="02020603050405020304" pitchFamily="18" charset="0"/>
              </a:rPr>
              <a:t>hysteresis. Graphs were taken at S</a:t>
            </a:r>
            <a:r>
              <a:rPr lang="en-US" dirty="0">
                <a:latin typeface="Times New Roman" panose="02020603050405020304" pitchFamily="18" charset="0"/>
                <a:cs typeface="Times New Roman" panose="02020603050405020304" pitchFamily="18" charset="0"/>
              </a:rPr>
              <a:t>= 1 </a:t>
            </a:r>
            <a:r>
              <a:rPr lang="en-US" dirty="0" smtClean="0">
                <a:latin typeface="Times New Roman" panose="02020603050405020304" pitchFamily="18" charset="0"/>
                <a:cs typeface="Times New Roman" panose="02020603050405020304" pitchFamily="18" charset="0"/>
              </a:rPr>
              <a:t>V/s and t=2.4 s. </a:t>
            </a:r>
            <a:endParaRPr lang="en-US" dirty="0">
              <a:latin typeface="Times New Roman" panose="02020603050405020304" pitchFamily="18" charset="0"/>
              <a:cs typeface="Times New Roman" panose="02020603050405020304" pitchFamily="18" charset="0"/>
            </a:endParaRPr>
          </a:p>
        </p:txBody>
      </p:sp>
      <p:sp>
        <p:nvSpPr>
          <p:cNvPr id="3" name="Rectangle 13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3734844003"/>
              </p:ext>
            </p:extLst>
          </p:nvPr>
        </p:nvGraphicFramePr>
        <p:xfrm>
          <a:off x="650875" y="1495425"/>
          <a:ext cx="4289425" cy="3619500"/>
        </p:xfrm>
        <a:graphic>
          <a:graphicData uri="http://schemas.openxmlformats.org/presentationml/2006/ole">
            <mc:AlternateContent xmlns:mc="http://schemas.openxmlformats.org/markup-compatibility/2006">
              <mc:Choice xmlns:v="urn:schemas-microsoft-com:vml" Requires="v">
                <p:oleObj spid="_x0000_s25778" name="Graph" r:id="rId3" imgW="3876840" imgH="2926080" progId="Origin50.Graph">
                  <p:embed/>
                </p:oleObj>
              </mc:Choice>
              <mc:Fallback>
                <p:oleObj name="Graph" r:id="rId3" imgW="3876840" imgH="2926080" progId="Origin50.Graph">
                  <p:embed/>
                  <p:pic>
                    <p:nvPicPr>
                      <p:cNvPr id="0" name="Object 134"/>
                      <p:cNvPicPr>
                        <a:picLocks noChangeAspect="1" noChangeArrowheads="1"/>
                      </p:cNvPicPr>
                      <p:nvPr/>
                    </p:nvPicPr>
                    <p:blipFill>
                      <a:blip r:embed="rId4"/>
                      <a:srcRect l="6255" t="3612" r="11137" b="3632"/>
                      <a:stretch>
                        <a:fillRect/>
                      </a:stretch>
                    </p:blipFill>
                    <p:spPr bwMode="auto">
                      <a:xfrm>
                        <a:off x="650875" y="1495425"/>
                        <a:ext cx="4289425" cy="3619500"/>
                      </a:xfrm>
                      <a:prstGeom prst="rect">
                        <a:avLst/>
                      </a:prstGeom>
                      <a:noFill/>
                    </p:spPr>
                  </p:pic>
                </p:oleObj>
              </mc:Fallback>
            </mc:AlternateContent>
          </a:graphicData>
        </a:graphic>
      </p:graphicFrame>
      <p:sp>
        <p:nvSpPr>
          <p:cNvPr id="13" name="Rectangle 13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1414565882"/>
              </p:ext>
            </p:extLst>
          </p:nvPr>
        </p:nvGraphicFramePr>
        <p:xfrm>
          <a:off x="5910471" y="1264065"/>
          <a:ext cx="4535280" cy="3828635"/>
        </p:xfrm>
        <a:graphic>
          <a:graphicData uri="http://schemas.openxmlformats.org/presentationml/2006/ole">
            <mc:AlternateContent xmlns:mc="http://schemas.openxmlformats.org/markup-compatibility/2006">
              <mc:Choice xmlns:v="urn:schemas-microsoft-com:vml" Requires="v">
                <p:oleObj spid="_x0000_s25779" name="Graph" r:id="rId5" imgW="3876840" imgH="2926080" progId="Origin50.Graph">
                  <p:embed/>
                </p:oleObj>
              </mc:Choice>
              <mc:Fallback>
                <p:oleObj name="Graph" r:id="rId5" imgW="3876840" imgH="2926080" progId="Origin50.Graph">
                  <p:embed/>
                  <p:pic>
                    <p:nvPicPr>
                      <p:cNvPr id="0" name="Object 136"/>
                      <p:cNvPicPr>
                        <a:picLocks noChangeAspect="1" noChangeArrowheads="1"/>
                      </p:cNvPicPr>
                      <p:nvPr/>
                    </p:nvPicPr>
                    <p:blipFill>
                      <a:blip r:embed="rId6"/>
                      <a:srcRect l="6255" t="3612" r="11137" b="3632"/>
                      <a:stretch>
                        <a:fillRect/>
                      </a:stretch>
                    </p:blipFill>
                    <p:spPr bwMode="auto">
                      <a:xfrm>
                        <a:off x="5910471" y="1264065"/>
                        <a:ext cx="4535280" cy="3828635"/>
                      </a:xfrm>
                      <a:prstGeom prst="rect">
                        <a:avLst/>
                      </a:prstGeom>
                      <a:noFill/>
                    </p:spPr>
                  </p:pic>
                </p:oleObj>
              </mc:Fallback>
            </mc:AlternateContent>
          </a:graphicData>
        </a:graphic>
      </p:graphicFrame>
      <p:sp>
        <p:nvSpPr>
          <p:cNvPr id="15" name="Rectangle 14"/>
          <p:cNvSpPr/>
          <p:nvPr/>
        </p:nvSpPr>
        <p:spPr>
          <a:xfrm>
            <a:off x="4940300" y="122358"/>
            <a:ext cx="6096000" cy="458074"/>
          </a:xfrm>
          <a:prstGeom prst="rect">
            <a:avLst/>
          </a:prstGeom>
        </p:spPr>
        <p:txBody>
          <a:bodyPr>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a:t>
            </a:r>
            <a:r>
              <a:rPr lang="en-US" b="1" dirty="0">
                <a:latin typeface="Times New Roman" panose="02020603050405020304" pitchFamily="18" charset="0"/>
                <a:ea typeface="Times New Roman" panose="02020603050405020304" pitchFamily="18" charset="0"/>
                <a:cs typeface="Times New Roman" panose="02020603050405020304" pitchFamily="18" charset="0"/>
              </a:rPr>
              <a:t>of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ETL and HTL,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respectively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11103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c-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40633" y="747460"/>
            <a:ext cx="5366084" cy="3018423"/>
          </a:xfrm>
          <a:prstGeom prst="rect">
            <a:avLst/>
          </a:prstGeom>
        </p:spPr>
      </p:pic>
      <p:sp>
        <p:nvSpPr>
          <p:cNvPr id="5" name="TextBox 4"/>
          <p:cNvSpPr txBox="1"/>
          <p:nvPr/>
        </p:nvSpPr>
        <p:spPr>
          <a:xfrm>
            <a:off x="240633" y="4089340"/>
            <a:ext cx="6037337" cy="584775"/>
          </a:xfrm>
          <a:prstGeom prst="rect">
            <a:avLst/>
          </a:prstGeom>
          <a:noFill/>
        </p:spPr>
        <p:txBody>
          <a:bodyPr wrap="square" rtlCol="0">
            <a:spAutoFit/>
          </a:bodyPr>
          <a:lstStyle/>
          <a:p>
            <a:r>
              <a:rPr lang="en-US" sz="1600" b="1" dirty="0" smtClean="0">
                <a:latin typeface="Times New Roman" panose="02020603050405020304" pitchFamily="18" charset="0"/>
                <a:cs typeface="Times New Roman" panose="02020603050405020304" pitchFamily="18" charset="0"/>
              </a:rPr>
              <a:t>V1</a:t>
            </a:r>
            <a:r>
              <a:rPr lang="en-US" sz="1600" b="1" dirty="0">
                <a:latin typeface="Times New Roman" panose="02020603050405020304" pitchFamily="18" charset="0"/>
                <a:cs typeface="Times New Roman" panose="02020603050405020304" pitchFamily="18" charset="0"/>
              </a:rPr>
              <a:t>. Animation video for anion and cation concentration distribution in </a:t>
            </a:r>
            <a:r>
              <a:rPr lang="en-US" sz="1600" b="1" dirty="0" smtClean="0">
                <a:latin typeface="Times New Roman" panose="02020603050405020304" pitchFamily="18" charset="0"/>
                <a:cs typeface="Times New Roman" panose="02020603050405020304" pitchFamily="18" charset="0"/>
              </a:rPr>
              <a:t>FS </a:t>
            </a:r>
            <a:r>
              <a:rPr lang="en-US" sz="1600" b="1" dirty="0">
                <a:latin typeface="Times New Roman" panose="02020603050405020304" pitchFamily="18" charset="0"/>
                <a:cs typeface="Times New Roman" panose="02020603050405020304" pitchFamily="18" charset="0"/>
              </a:rPr>
              <a:t>direction.</a:t>
            </a:r>
          </a:p>
        </p:txBody>
      </p:sp>
      <p:pic>
        <p:nvPicPr>
          <p:cNvPr id="6" name="a,c-2">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935579" y="747460"/>
            <a:ext cx="5497097" cy="3092117"/>
          </a:xfrm>
          <a:prstGeom prst="rect">
            <a:avLst/>
          </a:prstGeom>
        </p:spPr>
      </p:pic>
      <p:sp>
        <p:nvSpPr>
          <p:cNvPr id="8" name="Slide Number Placeholder 7"/>
          <p:cNvSpPr>
            <a:spLocks noGrp="1"/>
          </p:cNvSpPr>
          <p:nvPr>
            <p:ph type="sldNum" sz="quarter" idx="12"/>
          </p:nvPr>
        </p:nvSpPr>
        <p:spPr/>
        <p:txBody>
          <a:bodyPr/>
          <a:lstStyle/>
          <a:p>
            <a:fld id="{E208CCA2-CA65-4CB8-842C-D55B0B33EF5E}" type="slidenum">
              <a:rPr lang="en-US" smtClean="0"/>
              <a:t>29</a:t>
            </a:fld>
            <a:endParaRPr lang="en-US"/>
          </a:p>
        </p:txBody>
      </p:sp>
      <p:sp>
        <p:nvSpPr>
          <p:cNvPr id="9" name="TextBox 8"/>
          <p:cNvSpPr txBox="1"/>
          <p:nvPr/>
        </p:nvSpPr>
        <p:spPr>
          <a:xfrm>
            <a:off x="5935579" y="4089339"/>
            <a:ext cx="6037337" cy="584775"/>
          </a:xfrm>
          <a:prstGeom prst="rect">
            <a:avLst/>
          </a:prstGeom>
          <a:noFill/>
        </p:spPr>
        <p:txBody>
          <a:bodyPr wrap="square" rtlCol="0">
            <a:spAutoFit/>
          </a:bodyPr>
          <a:lstStyle/>
          <a:p>
            <a:r>
              <a:rPr lang="en-US" sz="1600" b="1" dirty="0" smtClean="0">
                <a:latin typeface="Times New Roman" panose="02020603050405020304" pitchFamily="18" charset="0"/>
                <a:cs typeface="Times New Roman" panose="02020603050405020304" pitchFamily="18" charset="0"/>
              </a:rPr>
              <a:t>V2. </a:t>
            </a:r>
            <a:r>
              <a:rPr lang="en-US" sz="1600" b="1" dirty="0">
                <a:latin typeface="Times New Roman" panose="02020603050405020304" pitchFamily="18" charset="0"/>
                <a:cs typeface="Times New Roman" panose="02020603050405020304" pitchFamily="18" charset="0"/>
              </a:rPr>
              <a:t>Animation video for anion and cation concentration distribution in </a:t>
            </a:r>
            <a:r>
              <a:rPr lang="en-US" sz="1600" b="1" dirty="0" smtClean="0">
                <a:latin typeface="Times New Roman" panose="02020603050405020304" pitchFamily="18" charset="0"/>
                <a:cs typeface="Times New Roman" panose="02020603050405020304" pitchFamily="18" charset="0"/>
              </a:rPr>
              <a:t>BS </a:t>
            </a:r>
            <a:r>
              <a:rPr lang="en-US" sz="1600" b="1" dirty="0">
                <a:latin typeface="Times New Roman" panose="02020603050405020304" pitchFamily="18" charset="0"/>
                <a:cs typeface="Times New Roman" panose="02020603050405020304" pitchFamily="18" charset="0"/>
              </a:rPr>
              <a:t>direction.</a:t>
            </a:r>
          </a:p>
        </p:txBody>
      </p:sp>
      <p:sp>
        <p:nvSpPr>
          <p:cNvPr id="7" name="Rectangle 6"/>
          <p:cNvSpPr/>
          <p:nvPr/>
        </p:nvSpPr>
        <p:spPr>
          <a:xfrm>
            <a:off x="692424" y="151498"/>
            <a:ext cx="6096000" cy="458074"/>
          </a:xfrm>
          <a:prstGeom prst="rect">
            <a:avLst/>
          </a:prstGeom>
        </p:spPr>
        <p:txBody>
          <a:bodyPr>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a:t>
            </a:r>
            <a:r>
              <a:rPr lang="en-US" b="1" dirty="0">
                <a:latin typeface="Times New Roman" panose="02020603050405020304" pitchFamily="18" charset="0"/>
                <a:ea typeface="Times New Roman" panose="02020603050405020304" pitchFamily="18" charset="0"/>
                <a:cs typeface="Times New Roman" panose="02020603050405020304" pitchFamily="18" charset="0"/>
              </a:rPr>
              <a:t>of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ETL and HTL,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respectively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586811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video>
              <p:cMediaNode vol="80000">
                <p:cTn id="13" fill="hold" display="0">
                  <p:stCondLst>
                    <p:cond delay="indefinite"/>
                  </p:stCondLst>
                </p:cTn>
                <p:tgtEl>
                  <p:spTgt spid="6"/>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208CCA2-CA65-4CB8-842C-D55B0B33EF5E}" type="slidenum">
              <a:rPr lang="en-US" smtClean="0"/>
              <a:t>3</a:t>
            </a:fld>
            <a:endParaRPr lang="en-US"/>
          </a:p>
        </p:txBody>
      </p:sp>
      <mc:AlternateContent xmlns:mc="http://schemas.openxmlformats.org/markup-compatibility/2006" xmlns:a14="http://schemas.microsoft.com/office/drawing/2010/main">
        <mc:Choice Requires="a14">
          <p:sp>
            <p:nvSpPr>
              <p:cNvPr id="5" name="Rectangle 4"/>
              <p:cNvSpPr/>
              <p:nvPr/>
            </p:nvSpPr>
            <p:spPr>
              <a:xfrm>
                <a:off x="685801" y="1445690"/>
                <a:ext cx="10667999" cy="4044697"/>
              </a:xfrm>
              <a:prstGeom prst="rect">
                <a:avLst/>
              </a:prstGeom>
            </p:spPr>
            <p:txBody>
              <a:bodyPr wrap="square">
                <a:spAutoFit/>
              </a:bodyPr>
              <a:lstStyle/>
              <a:p>
                <a:pPr algn="just">
                  <a:lnSpc>
                    <a:spcPct val="150000"/>
                  </a:lnSpc>
                  <a:tabLst>
                    <a:tab pos="57150" algn="r"/>
                    <a:tab pos="457200" algn="l"/>
                  </a:tabLst>
                </a:pPr>
                <a14:m>
                  <m:oMath xmlns:m="http://schemas.openxmlformats.org/officeDocument/2006/math">
                    <m:r>
                      <a:rPr lang="en-US" i="1">
                        <a:latin typeface="Cambria Math" panose="02040503050406030204" pitchFamily="18" charset="0"/>
                        <a:ea typeface="Times New Roman" panose="02020603050405020304" pitchFamily="18" charset="0"/>
                        <a:cs typeface="B Nazanin" panose="00000400000000000000" pitchFamily="2" charset="-78"/>
                      </a:rPr>
                      <m:t>𝛿</m:t>
                    </m:r>
                    <m:r>
                      <a:rPr lang="en-US" i="1">
                        <a:latin typeface="Cambria Math" panose="02040503050406030204" pitchFamily="18" charset="0"/>
                        <a:ea typeface="Times New Roman" panose="02020603050405020304" pitchFamily="18" charset="0"/>
                        <a:cs typeface="B Nazanin" panose="00000400000000000000" pitchFamily="2" charset="-78"/>
                      </a:rPr>
                      <m:t>=</m:t>
                    </m:r>
                    <m:f>
                      <m:fPr>
                        <m:ctrlPr>
                          <a:rPr lang="en-US" i="1">
                            <a:latin typeface="Cambria Math" panose="02040503050406030204" pitchFamily="18" charset="0"/>
                            <a:ea typeface="Times New Roman" panose="02020603050405020304" pitchFamily="18" charset="0"/>
                            <a:cs typeface="B Nazanin" panose="00000400000000000000" pitchFamily="2" charset="-78"/>
                          </a:rPr>
                        </m:ctrlPr>
                      </m:fPr>
                      <m:num>
                        <m:r>
                          <a:rPr lang="en-US" i="1">
                            <a:latin typeface="Cambria Math" panose="02040503050406030204" pitchFamily="18" charset="0"/>
                            <a:ea typeface="Times New Roman" panose="02020603050405020304" pitchFamily="18" charset="0"/>
                            <a:cs typeface="B Nazanin" panose="00000400000000000000" pitchFamily="2" charset="-78"/>
                          </a:rPr>
                          <m:t>𝑞</m:t>
                        </m:r>
                      </m:num>
                      <m:den>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𝑘</m:t>
                            </m:r>
                          </m:e>
                          <m:sub>
                            <m:r>
                              <a:rPr lang="en-US" i="1">
                                <a:latin typeface="Cambria Math" panose="02040503050406030204" pitchFamily="18" charset="0"/>
                                <a:ea typeface="Times New Roman" panose="02020603050405020304" pitchFamily="18" charset="0"/>
                                <a:cs typeface="B Nazanin" panose="00000400000000000000" pitchFamily="2" charset="-78"/>
                              </a:rPr>
                              <m:t>𝐵</m:t>
                            </m:r>
                          </m:sub>
                        </m:sSub>
                        <m:r>
                          <a:rPr lang="en-US" i="1">
                            <a:latin typeface="Cambria Math" panose="02040503050406030204" pitchFamily="18" charset="0"/>
                            <a:ea typeface="Times New Roman" panose="02020603050405020304" pitchFamily="18" charset="0"/>
                            <a:cs typeface="B Nazanin" panose="00000400000000000000" pitchFamily="2" charset="-78"/>
                          </a:rPr>
                          <m:t>𝑇</m:t>
                        </m:r>
                      </m:den>
                    </m:f>
                    <m:sSup>
                      <m:sSupPr>
                        <m:ctrlPr>
                          <a:rPr lang="en-US" i="1">
                            <a:latin typeface="Cambria Math" panose="02040503050406030204" pitchFamily="18" charset="0"/>
                            <a:ea typeface="Times New Roman" panose="02020603050405020304" pitchFamily="18" charset="0"/>
                            <a:cs typeface="B Nazanin" panose="00000400000000000000" pitchFamily="2" charset="-78"/>
                          </a:rPr>
                        </m:ctrlPr>
                      </m:sSupPr>
                      <m:e>
                        <m:r>
                          <a:rPr lang="en-US" i="1">
                            <a:latin typeface="Cambria Math" panose="02040503050406030204" pitchFamily="18" charset="0"/>
                            <a:ea typeface="Times New Roman" panose="02020603050405020304" pitchFamily="18" charset="0"/>
                            <a:cs typeface="B Nazanin" panose="00000400000000000000" pitchFamily="2" charset="-78"/>
                          </a:rPr>
                          <m:t>𝑒</m:t>
                        </m:r>
                      </m:e>
                      <m:sup>
                        <m:f>
                          <m:fPr>
                            <m:ctrlPr>
                              <a:rPr lang="en-US" i="1">
                                <a:latin typeface="Cambria Math" panose="02040503050406030204" pitchFamily="18" charset="0"/>
                                <a:ea typeface="Times New Roman" panose="02020603050405020304" pitchFamily="18" charset="0"/>
                                <a:cs typeface="B Nazanin" panose="00000400000000000000" pitchFamily="2" charset="-78"/>
                              </a:rPr>
                            </m:ctrlPr>
                          </m:fPr>
                          <m:num>
                            <m:r>
                              <a:rPr lang="en-US" i="1">
                                <a:latin typeface="Cambria Math" panose="02040503050406030204" pitchFamily="18" charset="0"/>
                                <a:ea typeface="Times New Roman" panose="02020603050405020304" pitchFamily="18" charset="0"/>
                                <a:cs typeface="B Nazanin" panose="00000400000000000000" pitchFamily="2" charset="-78"/>
                              </a:rPr>
                              <m:t>𝑞</m:t>
                            </m:r>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𝑉</m:t>
                                </m:r>
                              </m:e>
                              <m:sub>
                                <m:r>
                                  <a:rPr lang="en-US" i="1">
                                    <a:latin typeface="Cambria Math" panose="02040503050406030204" pitchFamily="18" charset="0"/>
                                    <a:ea typeface="Times New Roman" panose="02020603050405020304" pitchFamily="18" charset="0"/>
                                    <a:cs typeface="B Nazanin" panose="00000400000000000000" pitchFamily="2" charset="-78"/>
                                  </a:rPr>
                                  <m:t>𝑚𝑎𝑥</m:t>
                                </m:r>
                              </m:sub>
                            </m:sSub>
                          </m:num>
                          <m:den>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𝑘</m:t>
                                </m:r>
                              </m:e>
                              <m:sub>
                                <m:r>
                                  <a:rPr lang="en-US" i="1">
                                    <a:latin typeface="Cambria Math" panose="02040503050406030204" pitchFamily="18" charset="0"/>
                                    <a:ea typeface="Times New Roman" panose="02020603050405020304" pitchFamily="18" charset="0"/>
                                    <a:cs typeface="B Nazanin" panose="00000400000000000000" pitchFamily="2" charset="-78"/>
                                  </a:rPr>
                                  <m:t>𝐵</m:t>
                                </m:r>
                              </m:sub>
                            </m:sSub>
                            <m:r>
                              <a:rPr lang="en-US" i="1">
                                <a:latin typeface="Cambria Math" panose="02040503050406030204" pitchFamily="18" charset="0"/>
                                <a:ea typeface="Times New Roman" panose="02020603050405020304" pitchFamily="18" charset="0"/>
                                <a:cs typeface="B Nazanin" panose="00000400000000000000" pitchFamily="2" charset="-78"/>
                              </a:rPr>
                              <m:t>𝑇</m:t>
                            </m:r>
                          </m:den>
                        </m:f>
                      </m:sup>
                    </m:sSup>
                    <m:nary>
                      <m:naryPr>
                        <m:ctrlPr>
                          <a:rPr lang="en-US" i="1">
                            <a:latin typeface="Cambria Math" panose="02040503050406030204" pitchFamily="18" charset="0"/>
                            <a:ea typeface="Times New Roman" panose="02020603050405020304" pitchFamily="18" charset="0"/>
                            <a:cs typeface="B Nazanin" panose="00000400000000000000" pitchFamily="2" charset="-78"/>
                          </a:rPr>
                        </m:ctrlPr>
                      </m:naryPr>
                      <m:sub>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𝑉</m:t>
                            </m:r>
                          </m:e>
                          <m:sub>
                            <m:r>
                              <a:rPr lang="en-US" i="1">
                                <a:latin typeface="Cambria Math" panose="02040503050406030204" pitchFamily="18" charset="0"/>
                                <a:ea typeface="Times New Roman" panose="02020603050405020304" pitchFamily="18" charset="0"/>
                                <a:cs typeface="B Nazanin" panose="00000400000000000000" pitchFamily="2" charset="-78"/>
                              </a:rPr>
                              <m:t>𝑚𝑖𝑛</m:t>
                            </m:r>
                          </m:sub>
                        </m:sSub>
                      </m:sub>
                      <m:sup>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𝑉</m:t>
                            </m:r>
                          </m:e>
                          <m:sub>
                            <m:r>
                              <a:rPr lang="en-US" i="1">
                                <a:latin typeface="Cambria Math" panose="02040503050406030204" pitchFamily="18" charset="0"/>
                                <a:ea typeface="Times New Roman" panose="02020603050405020304" pitchFamily="18" charset="0"/>
                                <a:cs typeface="B Nazanin" panose="00000400000000000000" pitchFamily="2" charset="-78"/>
                              </a:rPr>
                              <m:t>𝑚𝑎𝑥</m:t>
                            </m:r>
                          </m:sub>
                        </m:sSub>
                      </m:sup>
                      <m:e>
                        <m:sSup>
                          <m:sSupPr>
                            <m:ctrlPr>
                              <a:rPr lang="en-US" i="1">
                                <a:latin typeface="Cambria Math" panose="02040503050406030204" pitchFamily="18" charset="0"/>
                                <a:ea typeface="Times New Roman" panose="02020603050405020304" pitchFamily="18" charset="0"/>
                                <a:cs typeface="B Nazanin" panose="00000400000000000000" pitchFamily="2" charset="-78"/>
                              </a:rPr>
                            </m:ctrlPr>
                          </m:sSupPr>
                          <m:e>
                            <m:r>
                              <a:rPr lang="en-US" i="1">
                                <a:latin typeface="Cambria Math" panose="02040503050406030204" pitchFamily="18" charset="0"/>
                                <a:ea typeface="Times New Roman" panose="02020603050405020304" pitchFamily="18" charset="0"/>
                                <a:cs typeface="B Nazanin" panose="00000400000000000000" pitchFamily="2" charset="-78"/>
                              </a:rPr>
                              <m:t>𝑒</m:t>
                            </m:r>
                          </m:e>
                          <m:sup>
                            <m:r>
                              <a:rPr lang="en-US" i="1">
                                <a:latin typeface="Cambria Math" panose="02040503050406030204" pitchFamily="18" charset="0"/>
                                <a:ea typeface="Times New Roman" panose="02020603050405020304" pitchFamily="18" charset="0"/>
                                <a:cs typeface="B Nazanin" panose="00000400000000000000" pitchFamily="2" charset="-78"/>
                              </a:rPr>
                              <m:t>−</m:t>
                            </m:r>
                            <m:f>
                              <m:fPr>
                                <m:ctrlPr>
                                  <a:rPr lang="en-US" i="1">
                                    <a:latin typeface="Cambria Math" panose="02040503050406030204" pitchFamily="18" charset="0"/>
                                    <a:ea typeface="Times New Roman" panose="02020603050405020304" pitchFamily="18" charset="0"/>
                                    <a:cs typeface="B Nazanin" panose="00000400000000000000" pitchFamily="2" charset="-78"/>
                                  </a:rPr>
                                </m:ctrlPr>
                              </m:fPr>
                              <m:num>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𝑞𝑉</m:t>
                                    </m:r>
                                  </m:e>
                                  <m:sub>
                                    <m:r>
                                      <a:rPr lang="en-US" i="1">
                                        <a:latin typeface="Cambria Math" panose="02040503050406030204" pitchFamily="18" charset="0"/>
                                        <a:ea typeface="Times New Roman" panose="02020603050405020304" pitchFamily="18" charset="0"/>
                                        <a:cs typeface="B Nazanin" panose="00000400000000000000" pitchFamily="2" charset="-78"/>
                                      </a:rPr>
                                      <m:t>𝑥</m:t>
                                    </m:r>
                                  </m:sub>
                                </m:sSub>
                              </m:num>
                              <m:den>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𝑘</m:t>
                                    </m:r>
                                  </m:e>
                                  <m:sub>
                                    <m:r>
                                      <a:rPr lang="en-US" i="1">
                                        <a:latin typeface="Cambria Math" panose="02040503050406030204" pitchFamily="18" charset="0"/>
                                        <a:ea typeface="Times New Roman" panose="02020603050405020304" pitchFamily="18" charset="0"/>
                                        <a:cs typeface="B Nazanin" panose="00000400000000000000" pitchFamily="2" charset="-78"/>
                                      </a:rPr>
                                      <m:t>𝐵</m:t>
                                    </m:r>
                                  </m:sub>
                                </m:sSub>
                                <m:r>
                                  <a:rPr lang="en-US" i="1">
                                    <a:latin typeface="Cambria Math" panose="02040503050406030204" pitchFamily="18" charset="0"/>
                                    <a:ea typeface="Times New Roman" panose="02020603050405020304" pitchFamily="18" charset="0"/>
                                    <a:cs typeface="B Nazanin" panose="00000400000000000000" pitchFamily="2" charset="-78"/>
                                  </a:rPr>
                                  <m:t>𝑇</m:t>
                                </m:r>
                              </m:den>
                            </m:f>
                            <m:r>
                              <a:rPr lang="en-US" i="1">
                                <a:latin typeface="Cambria Math" panose="02040503050406030204" pitchFamily="18" charset="0"/>
                                <a:ea typeface="Times New Roman" panose="02020603050405020304" pitchFamily="18" charset="0"/>
                                <a:cs typeface="B Nazanin" panose="00000400000000000000" pitchFamily="2" charset="-78"/>
                              </a:rPr>
                              <m:t>  </m:t>
                            </m:r>
                            <m:f>
                              <m:fPr>
                                <m:ctrlPr>
                                  <a:rPr lang="en-US" i="1">
                                    <a:latin typeface="Cambria Math" panose="02040503050406030204" pitchFamily="18" charset="0"/>
                                    <a:ea typeface="Times New Roman" panose="02020603050405020304" pitchFamily="18" charset="0"/>
                                    <a:cs typeface="B Nazanin" panose="00000400000000000000" pitchFamily="2" charset="-78"/>
                                  </a:rPr>
                                </m:ctrlPr>
                              </m:fPr>
                              <m:num>
                                <m:r>
                                  <a:rPr lang="en-US" i="1">
                                    <a:latin typeface="Cambria Math" panose="02040503050406030204" pitchFamily="18" charset="0"/>
                                    <a:ea typeface="Times New Roman" panose="02020603050405020304" pitchFamily="18" charset="0"/>
                                    <a:cs typeface="B Nazanin" panose="00000400000000000000" pitchFamily="2" charset="-78"/>
                                  </a:rPr>
                                  <m:t>−</m:t>
                                </m:r>
                                <m:r>
                                  <a:rPr lang="en-US" i="1">
                                    <a:latin typeface="Cambria Math" panose="02040503050406030204" pitchFamily="18" charset="0"/>
                                    <a:ea typeface="Times New Roman" panose="02020603050405020304" pitchFamily="18" charset="0"/>
                                    <a:cs typeface="B Nazanin" panose="00000400000000000000" pitchFamily="2" charset="-78"/>
                                  </a:rPr>
                                  <m:t>4</m:t>
                                </m:r>
                                <m:r>
                                  <a:rPr lang="en-US" i="1">
                                    <a:latin typeface="Cambria Math" panose="02040503050406030204" pitchFamily="18" charset="0"/>
                                    <a:ea typeface="Times New Roman" panose="02020603050405020304" pitchFamily="18" charset="0"/>
                                    <a:cs typeface="B Nazanin" panose="00000400000000000000" pitchFamily="2" charset="-78"/>
                                  </a:rPr>
                                  <m:t>𝜋</m:t>
                                </m:r>
                              </m:num>
                              <m:den>
                                <m:r>
                                  <a:rPr lang="en-US" i="1">
                                    <a:latin typeface="Cambria Math" panose="02040503050406030204" pitchFamily="18" charset="0"/>
                                    <a:ea typeface="Times New Roman" panose="02020603050405020304" pitchFamily="18" charset="0"/>
                                    <a:cs typeface="B Nazanin" panose="00000400000000000000" pitchFamily="2" charset="-78"/>
                                  </a:rPr>
                                  <m:t>h</m:t>
                                </m:r>
                              </m:den>
                            </m:f>
                            <m:nary>
                              <m:naryPr>
                                <m:ctrlPr>
                                  <a:rPr lang="en-US" i="1">
                                    <a:latin typeface="Cambria Math" panose="02040503050406030204" pitchFamily="18" charset="0"/>
                                    <a:ea typeface="Times New Roman" panose="02020603050405020304" pitchFamily="18" charset="0"/>
                                    <a:cs typeface="B Nazanin" panose="00000400000000000000" pitchFamily="2" charset="-78"/>
                                  </a:rPr>
                                </m:ctrlPr>
                              </m:naryPr>
                              <m:sub>
                                <m:r>
                                  <a:rPr lang="en-US" i="1">
                                    <a:latin typeface="Cambria Math" panose="02040503050406030204" pitchFamily="18" charset="0"/>
                                    <a:ea typeface="Times New Roman" panose="02020603050405020304" pitchFamily="18" charset="0"/>
                                    <a:cs typeface="B Nazanin" panose="00000400000000000000" pitchFamily="2" charset="-78"/>
                                  </a:rPr>
                                  <m:t>1</m:t>
                                </m:r>
                              </m:sub>
                              <m:sup>
                                <m:r>
                                  <a:rPr lang="en-US" i="1">
                                    <a:latin typeface="Cambria Math" panose="02040503050406030204" pitchFamily="18" charset="0"/>
                                    <a:ea typeface="Times New Roman" panose="02020603050405020304" pitchFamily="18" charset="0"/>
                                    <a:cs typeface="B Nazanin" panose="00000400000000000000" pitchFamily="2" charset="-78"/>
                                  </a:rPr>
                                  <m:t>2</m:t>
                                </m:r>
                              </m:sup>
                              <m:e>
                                <m:rad>
                                  <m:radPr>
                                    <m:degHide m:val="on"/>
                                    <m:ctrlPr>
                                      <a:rPr lang="en-US" i="1">
                                        <a:latin typeface="Cambria Math" panose="02040503050406030204" pitchFamily="18" charset="0"/>
                                        <a:ea typeface="Times New Roman" panose="02020603050405020304" pitchFamily="18" charset="0"/>
                                        <a:cs typeface="B Nazanin" panose="00000400000000000000" pitchFamily="2" charset="-78"/>
                                      </a:rPr>
                                    </m:ctrlPr>
                                  </m:radPr>
                                  <m:deg/>
                                  <m:e>
                                    <m:func>
                                      <m:funcPr>
                                        <m:ctrlPr>
                                          <a:rPr lang="en-US" i="1">
                                            <a:latin typeface="Cambria Math" panose="02040503050406030204" pitchFamily="18" charset="0"/>
                                            <a:ea typeface="Times New Roman" panose="02020603050405020304" pitchFamily="18" charset="0"/>
                                            <a:cs typeface="B Nazanin" panose="00000400000000000000" pitchFamily="2" charset="-78"/>
                                          </a:rPr>
                                        </m:ctrlPr>
                                      </m:funcPr>
                                      <m:fName>
                                        <m:r>
                                          <m:rPr>
                                            <m:sty m:val="p"/>
                                          </m:rPr>
                                          <a:rPr lang="en-US">
                                            <a:latin typeface="Cambria Math" panose="02040503050406030204" pitchFamily="18" charset="0"/>
                                            <a:ea typeface="Times New Roman" panose="02020603050405020304" pitchFamily="18" charset="0"/>
                                            <a:cs typeface="B Nazanin" panose="00000400000000000000" pitchFamily="2" charset="-78"/>
                                          </a:rPr>
                                          <m:t>max</m:t>
                                        </m:r>
                                      </m:fName>
                                      <m:e>
                                        <m:d>
                                          <m:dPr>
                                            <m:ctrlPr>
                                              <a:rPr lang="en-US" i="1">
                                                <a:latin typeface="Cambria Math" panose="02040503050406030204" pitchFamily="18" charset="0"/>
                                                <a:ea typeface="Times New Roman" panose="02020603050405020304" pitchFamily="18" charset="0"/>
                                                <a:cs typeface="B Nazanin" panose="00000400000000000000" pitchFamily="2" charset="-78"/>
                                              </a:rPr>
                                            </m:ctrlPr>
                                          </m:dPr>
                                          <m:e>
                                            <m:r>
                                              <a:rPr lang="en-US" i="1">
                                                <a:latin typeface="Cambria Math" panose="02040503050406030204" pitchFamily="18" charset="0"/>
                                                <a:ea typeface="Times New Roman" panose="02020603050405020304" pitchFamily="18" charset="0"/>
                                                <a:cs typeface="B Nazanin" panose="00000400000000000000" pitchFamily="2" charset="-78"/>
                                              </a:rPr>
                                              <m:t>0</m:t>
                                            </m:r>
                                            <m:r>
                                              <a:rPr lang="en-US" i="1">
                                                <a:latin typeface="Cambria Math" panose="02040503050406030204" pitchFamily="18" charset="0"/>
                                                <a:ea typeface="Times New Roman" panose="02020603050405020304" pitchFamily="18" charset="0"/>
                                                <a:cs typeface="B Nazanin" panose="00000400000000000000" pitchFamily="2" charset="-78"/>
                                              </a:rPr>
                                              <m:t>,</m:t>
                                            </m:r>
                                            <m:r>
                                              <a:rPr lang="en-US" i="1">
                                                <a:latin typeface="Cambria Math" panose="02040503050406030204" pitchFamily="18" charset="0"/>
                                                <a:ea typeface="Times New Roman" panose="02020603050405020304" pitchFamily="18" charset="0"/>
                                                <a:cs typeface="B Nazanin" panose="00000400000000000000" pitchFamily="2" charset="-78"/>
                                              </a:rPr>
                                              <m:t>2</m:t>
                                            </m:r>
                                            <m:r>
                                              <a:rPr lang="en-US" i="1">
                                                <a:latin typeface="Cambria Math" panose="02040503050406030204" pitchFamily="18" charset="0"/>
                                                <a:ea typeface="Times New Roman" panose="02020603050405020304" pitchFamily="18" charset="0"/>
                                                <a:cs typeface="B Nazanin" panose="00000400000000000000" pitchFamily="2" charset="-78"/>
                                              </a:rPr>
                                              <m:t>𝑚</m:t>
                                            </m:r>
                                            <m:d>
                                              <m:dPr>
                                                <m:ctrlPr>
                                                  <a:rPr lang="en-US" i="1">
                                                    <a:latin typeface="Cambria Math" panose="02040503050406030204" pitchFamily="18" charset="0"/>
                                                    <a:ea typeface="Times New Roman" panose="02020603050405020304" pitchFamily="18" charset="0"/>
                                                    <a:cs typeface="B Nazanin" panose="00000400000000000000" pitchFamily="2" charset="-78"/>
                                                  </a:rPr>
                                                </m:ctrlPr>
                                              </m:dPr>
                                              <m:e>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𝐸</m:t>
                                                    </m:r>
                                                  </m:e>
                                                  <m:sub>
                                                    <m:r>
                                                      <a:rPr lang="en-US" i="1">
                                                        <a:latin typeface="Cambria Math" panose="02040503050406030204" pitchFamily="18" charset="0"/>
                                                        <a:ea typeface="Times New Roman" panose="02020603050405020304" pitchFamily="18" charset="0"/>
                                                        <a:cs typeface="B Nazanin" panose="00000400000000000000" pitchFamily="2" charset="-78"/>
                                                      </a:rPr>
                                                      <m:t>𝑏</m:t>
                                                    </m:r>
                                                  </m:sub>
                                                </m:sSub>
                                                <m:r>
                                                  <a:rPr lang="en-US" i="1">
                                                    <a:latin typeface="Cambria Math" panose="02040503050406030204" pitchFamily="18" charset="0"/>
                                                    <a:ea typeface="Times New Roman" panose="02020603050405020304" pitchFamily="18" charset="0"/>
                                                    <a:cs typeface="B Nazanin" panose="00000400000000000000" pitchFamily="2" charset="-78"/>
                                                  </a:rPr>
                                                  <m:t>−</m:t>
                                                </m:r>
                                                <m:r>
                                                  <a:rPr lang="en-US" i="1">
                                                    <a:latin typeface="Cambria Math" panose="02040503050406030204" pitchFamily="18" charset="0"/>
                                                    <a:ea typeface="Times New Roman" panose="02020603050405020304" pitchFamily="18" charset="0"/>
                                                    <a:cs typeface="B Nazanin" panose="00000400000000000000" pitchFamily="2" charset="-78"/>
                                                  </a:rPr>
                                                  <m:t>𝑞</m:t>
                                                </m:r>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𝑉</m:t>
                                                    </m:r>
                                                  </m:e>
                                                  <m:sub>
                                                    <m:r>
                                                      <a:rPr lang="en-US" i="1">
                                                        <a:latin typeface="Cambria Math" panose="02040503050406030204" pitchFamily="18" charset="0"/>
                                                        <a:ea typeface="Times New Roman" panose="02020603050405020304" pitchFamily="18" charset="0"/>
                                                        <a:cs typeface="B Nazanin" panose="00000400000000000000" pitchFamily="2" charset="-78"/>
                                                      </a:rPr>
                                                      <m:t>𝑥</m:t>
                                                    </m:r>
                                                  </m:sub>
                                                </m:sSub>
                                              </m:e>
                                            </m:d>
                                          </m:e>
                                        </m:d>
                                      </m:e>
                                    </m:func>
                                  </m:e>
                                </m:rad>
                                <m:r>
                                  <a:rPr lang="en-US" i="1">
                                    <a:latin typeface="Cambria Math" panose="02040503050406030204" pitchFamily="18" charset="0"/>
                                    <a:ea typeface="Times New Roman" panose="02020603050405020304" pitchFamily="18" charset="0"/>
                                    <a:cs typeface="B Nazanin" panose="00000400000000000000" pitchFamily="2" charset="-78"/>
                                  </a:rPr>
                                  <m:t>𝑑𝑙</m:t>
                                </m:r>
                              </m:e>
                            </m:nary>
                          </m:sup>
                        </m:sSup>
                        <m:r>
                          <a:rPr lang="en-US" i="1">
                            <a:latin typeface="Cambria Math" panose="02040503050406030204" pitchFamily="18" charset="0"/>
                            <a:ea typeface="Times New Roman" panose="02020603050405020304" pitchFamily="18" charset="0"/>
                            <a:cs typeface="B Nazanin" panose="00000400000000000000" pitchFamily="2" charset="-78"/>
                          </a:rPr>
                          <m:t>𝑑</m:t>
                        </m:r>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𝑉</m:t>
                            </m:r>
                          </m:e>
                          <m:sub>
                            <m:r>
                              <a:rPr lang="en-US" i="1">
                                <a:latin typeface="Cambria Math" panose="02040503050406030204" pitchFamily="18" charset="0"/>
                                <a:ea typeface="Times New Roman" panose="02020603050405020304" pitchFamily="18" charset="0"/>
                                <a:cs typeface="B Nazanin" panose="00000400000000000000" pitchFamily="2" charset="-78"/>
                              </a:rPr>
                              <m:t>𝑥</m:t>
                            </m:r>
                          </m:sub>
                        </m:sSub>
                      </m:e>
                    </m:nary>
                  </m:oMath>
                </a14:m>
                <a:r>
                  <a:rPr lang="en-US" dirty="0">
                    <a:latin typeface="Times New Roman" panose="02020603050405020304" pitchFamily="18" charset="0"/>
                    <a:ea typeface="Times New Roman" panose="02020603050405020304" pitchFamily="18" charset="0"/>
                    <a:cs typeface="B Nazanin" panose="00000400000000000000" pitchFamily="2" charset="-78"/>
                  </a:rPr>
                  <a:t>                                                                 </a:t>
                </a:r>
                <a:r>
                  <a:rPr lang="en-US" dirty="0" smtClean="0">
                    <a:latin typeface="Times New Roman" panose="02020603050405020304" pitchFamily="18" charset="0"/>
                    <a:ea typeface="Times New Roman" panose="02020603050405020304" pitchFamily="18" charset="0"/>
                    <a:cs typeface="B Nazanin" panose="00000400000000000000" pitchFamily="2" charset="-78"/>
                  </a:rPr>
                  <a:t>(6)</a:t>
                </a:r>
                <a:endParaRPr lang="en-US" dirty="0">
                  <a:latin typeface="Times New Roman" panose="02020603050405020304" pitchFamily="18" charset="0"/>
                  <a:ea typeface="Times New Roman" panose="02020603050405020304" pitchFamily="18" charset="0"/>
                </a:endParaRPr>
              </a:p>
              <a:p>
                <a:pPr algn="just">
                  <a:lnSpc>
                    <a:spcPct val="150000"/>
                  </a:lnSpc>
                  <a:tabLst>
                    <a:tab pos="57150" algn="r"/>
                    <a:tab pos="457200" algn="l"/>
                  </a:tabLst>
                </a:pPr>
                <a14:m>
                  <m:oMath xmlns:m="http://schemas.openxmlformats.org/officeDocument/2006/math">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𝑉</m:t>
                        </m:r>
                      </m:e>
                      <m:sub>
                        <m:r>
                          <a:rPr lang="en-US" i="1">
                            <a:latin typeface="Cambria Math" panose="02040503050406030204" pitchFamily="18" charset="0"/>
                            <a:ea typeface="Times New Roman" panose="02020603050405020304" pitchFamily="18" charset="0"/>
                            <a:cs typeface="B Nazanin" panose="00000400000000000000" pitchFamily="2" charset="-78"/>
                          </a:rPr>
                          <m:t>𝑚𝑖𝑛</m:t>
                        </m:r>
                      </m:sub>
                    </m:sSub>
                    <m:r>
                      <a:rPr lang="en-US" i="1">
                        <a:latin typeface="Cambria Math" panose="02040503050406030204" pitchFamily="18" charset="0"/>
                        <a:ea typeface="Times New Roman" panose="02020603050405020304" pitchFamily="18" charset="0"/>
                        <a:cs typeface="B Nazanin" panose="00000400000000000000" pitchFamily="2" charset="-78"/>
                      </a:rPr>
                      <m:t>=</m:t>
                    </m:r>
                    <m:f>
                      <m:fPr>
                        <m:ctrlPr>
                          <a:rPr lang="en-US" i="1">
                            <a:latin typeface="Cambria Math" panose="02040503050406030204" pitchFamily="18" charset="0"/>
                            <a:ea typeface="Times New Roman" panose="02020603050405020304" pitchFamily="18" charset="0"/>
                            <a:cs typeface="B Nazanin" panose="00000400000000000000" pitchFamily="2" charset="-78"/>
                          </a:rPr>
                        </m:ctrlPr>
                      </m:fPr>
                      <m:num>
                        <m:func>
                          <m:funcPr>
                            <m:ctrlPr>
                              <a:rPr lang="en-US" i="1">
                                <a:latin typeface="Cambria Math" panose="02040503050406030204" pitchFamily="18" charset="0"/>
                                <a:ea typeface="Times New Roman" panose="02020603050405020304" pitchFamily="18" charset="0"/>
                                <a:cs typeface="B Nazanin" panose="00000400000000000000" pitchFamily="2" charset="-78"/>
                              </a:rPr>
                            </m:ctrlPr>
                          </m:funcPr>
                          <m:fName>
                            <m:r>
                              <m:rPr>
                                <m:sty m:val="p"/>
                              </m:rPr>
                              <a:rPr lang="en-US">
                                <a:latin typeface="Cambria Math" panose="02040503050406030204" pitchFamily="18" charset="0"/>
                                <a:ea typeface="Times New Roman" panose="02020603050405020304" pitchFamily="18" charset="0"/>
                                <a:cs typeface="B Nazanin" panose="00000400000000000000" pitchFamily="2" charset="-78"/>
                              </a:rPr>
                              <m:t>max</m:t>
                            </m:r>
                          </m:fName>
                          <m:e>
                            <m:d>
                              <m:dPr>
                                <m:ctrlPr>
                                  <a:rPr lang="en-US" i="1">
                                    <a:latin typeface="Cambria Math" panose="02040503050406030204" pitchFamily="18" charset="0"/>
                                    <a:ea typeface="Times New Roman" panose="02020603050405020304" pitchFamily="18" charset="0"/>
                                    <a:cs typeface="B Nazanin" panose="00000400000000000000" pitchFamily="2" charset="-78"/>
                                  </a:rPr>
                                </m:ctrlPr>
                              </m:dPr>
                              <m:e>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𝐸</m:t>
                                    </m:r>
                                  </m:e>
                                  <m:sub>
                                    <m:r>
                                      <a:rPr lang="en-US" i="1">
                                        <a:latin typeface="Cambria Math" panose="02040503050406030204" pitchFamily="18" charset="0"/>
                                        <a:ea typeface="Times New Roman" panose="02020603050405020304" pitchFamily="18" charset="0"/>
                                        <a:cs typeface="B Nazanin" panose="00000400000000000000" pitchFamily="2" charset="-78"/>
                                      </a:rPr>
                                      <m:t>𝑏</m:t>
                                    </m:r>
                                    <m:r>
                                      <a:rPr lang="en-US" i="1">
                                        <a:latin typeface="Cambria Math" panose="02040503050406030204" pitchFamily="18" charset="0"/>
                                        <a:ea typeface="Times New Roman" panose="02020603050405020304" pitchFamily="18" charset="0"/>
                                        <a:cs typeface="B Nazanin" panose="00000400000000000000" pitchFamily="2" charset="-78"/>
                                      </a:rPr>
                                      <m:t>1</m:t>
                                    </m:r>
                                  </m:sub>
                                </m:sSub>
                                <m:r>
                                  <a:rPr lang="en-US" i="1">
                                    <a:latin typeface="Cambria Math" panose="02040503050406030204" pitchFamily="18" charset="0"/>
                                    <a:ea typeface="Times New Roman" panose="02020603050405020304" pitchFamily="18" charset="0"/>
                                    <a:cs typeface="B Nazanin" panose="00000400000000000000" pitchFamily="2" charset="-78"/>
                                  </a:rPr>
                                  <m:t>,</m:t>
                                </m:r>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𝐸</m:t>
                                    </m:r>
                                  </m:e>
                                  <m:sub>
                                    <m:r>
                                      <a:rPr lang="en-US" i="1">
                                        <a:latin typeface="Cambria Math" panose="02040503050406030204" pitchFamily="18" charset="0"/>
                                        <a:ea typeface="Times New Roman" panose="02020603050405020304" pitchFamily="18" charset="0"/>
                                        <a:cs typeface="B Nazanin" panose="00000400000000000000" pitchFamily="2" charset="-78"/>
                                      </a:rPr>
                                      <m:t>𝑏</m:t>
                                    </m:r>
                                    <m:r>
                                      <a:rPr lang="en-US" i="1">
                                        <a:latin typeface="Cambria Math" panose="02040503050406030204" pitchFamily="18" charset="0"/>
                                        <a:ea typeface="Times New Roman" panose="02020603050405020304" pitchFamily="18" charset="0"/>
                                        <a:cs typeface="B Nazanin" panose="00000400000000000000" pitchFamily="2" charset="-78"/>
                                      </a:rPr>
                                      <m:t>2</m:t>
                                    </m:r>
                                  </m:sub>
                                </m:sSub>
                              </m:e>
                            </m:d>
                          </m:e>
                        </m:func>
                      </m:num>
                      <m:den>
                        <m:r>
                          <a:rPr lang="en-US" i="1">
                            <a:latin typeface="Cambria Math" panose="02040503050406030204" pitchFamily="18" charset="0"/>
                            <a:ea typeface="Times New Roman" panose="02020603050405020304" pitchFamily="18" charset="0"/>
                            <a:cs typeface="B Nazanin" panose="00000400000000000000" pitchFamily="2" charset="-78"/>
                          </a:rPr>
                          <m:t>𝑞</m:t>
                        </m:r>
                      </m:den>
                    </m:f>
                  </m:oMath>
                </a14:m>
                <a:r>
                  <a:rPr lang="en-US" dirty="0">
                    <a:latin typeface="Times New Roman" panose="02020603050405020304" pitchFamily="18" charset="0"/>
                    <a:ea typeface="Times New Roman" panose="02020603050405020304" pitchFamily="18" charset="0"/>
                    <a:cs typeface="B Nazanin" panose="00000400000000000000" pitchFamily="2" charset="-78"/>
                  </a:rPr>
                  <a:t>                                                                                                                                 </a:t>
                </a:r>
                <a:r>
                  <a:rPr lang="en-US" dirty="0" smtClean="0">
                    <a:latin typeface="Times New Roman" panose="02020603050405020304" pitchFamily="18" charset="0"/>
                    <a:ea typeface="Times New Roman" panose="02020603050405020304" pitchFamily="18" charset="0"/>
                    <a:cs typeface="B Nazanin" panose="00000400000000000000" pitchFamily="2" charset="-78"/>
                  </a:rPr>
                  <a:t>(7)</a:t>
                </a:r>
                <a:endParaRPr lang="en-US" dirty="0">
                  <a:latin typeface="Times New Roman" panose="02020603050405020304" pitchFamily="18" charset="0"/>
                  <a:ea typeface="Times New Roman" panose="02020603050405020304" pitchFamily="18" charset="0"/>
                </a:endParaRPr>
              </a:p>
              <a:p>
                <a:pPr algn="just">
                  <a:lnSpc>
                    <a:spcPct val="150000"/>
                  </a:lnSpc>
                  <a:tabLst>
                    <a:tab pos="57150" algn="r"/>
                    <a:tab pos="457200" algn="l"/>
                  </a:tabLst>
                </a:pPr>
                <a14:m>
                  <m:oMath xmlns:m="http://schemas.openxmlformats.org/officeDocument/2006/math">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𝑉</m:t>
                        </m:r>
                      </m:e>
                      <m:sub>
                        <m:r>
                          <a:rPr lang="en-US" i="1">
                            <a:latin typeface="Cambria Math" panose="02040503050406030204" pitchFamily="18" charset="0"/>
                            <a:ea typeface="Times New Roman" panose="02020603050405020304" pitchFamily="18" charset="0"/>
                            <a:cs typeface="B Nazanin" panose="00000400000000000000" pitchFamily="2" charset="-78"/>
                          </a:rPr>
                          <m:t>𝑚𝑎𝑥</m:t>
                        </m:r>
                      </m:sub>
                    </m:sSub>
                    <m:r>
                      <a:rPr lang="en-US" i="1">
                        <a:latin typeface="Cambria Math" panose="02040503050406030204" pitchFamily="18" charset="0"/>
                        <a:ea typeface="Times New Roman" panose="02020603050405020304" pitchFamily="18" charset="0"/>
                        <a:cs typeface="B Nazanin" panose="00000400000000000000" pitchFamily="2" charset="-78"/>
                      </a:rPr>
                      <m:t>=</m:t>
                    </m:r>
                    <m:f>
                      <m:fPr>
                        <m:ctrlPr>
                          <a:rPr lang="en-US" i="1">
                            <a:latin typeface="Cambria Math" panose="02040503050406030204" pitchFamily="18" charset="0"/>
                            <a:ea typeface="Times New Roman" panose="02020603050405020304" pitchFamily="18" charset="0"/>
                            <a:cs typeface="B Nazanin" panose="00000400000000000000" pitchFamily="2" charset="-78"/>
                          </a:rPr>
                        </m:ctrlPr>
                      </m:fPr>
                      <m:num>
                        <m:func>
                          <m:funcPr>
                            <m:ctrlPr>
                              <a:rPr lang="en-US" i="1">
                                <a:latin typeface="Cambria Math" panose="02040503050406030204" pitchFamily="18" charset="0"/>
                                <a:ea typeface="Times New Roman" panose="02020603050405020304" pitchFamily="18" charset="0"/>
                                <a:cs typeface="B Nazanin" panose="00000400000000000000" pitchFamily="2" charset="-78"/>
                              </a:rPr>
                            </m:ctrlPr>
                          </m:funcPr>
                          <m:fName>
                            <m:r>
                              <m:rPr>
                                <m:sty m:val="p"/>
                              </m:rPr>
                              <a:rPr lang="en-US">
                                <a:latin typeface="Cambria Math" panose="02040503050406030204" pitchFamily="18" charset="0"/>
                                <a:ea typeface="Times New Roman" panose="02020603050405020304" pitchFamily="18" charset="0"/>
                                <a:cs typeface="B Nazanin" panose="00000400000000000000" pitchFamily="2" charset="-78"/>
                              </a:rPr>
                              <m:t>max</m:t>
                            </m:r>
                          </m:fName>
                          <m:e>
                            <m:d>
                              <m:dPr>
                                <m:ctrlPr>
                                  <a:rPr lang="en-US" i="1">
                                    <a:latin typeface="Cambria Math" panose="02040503050406030204" pitchFamily="18" charset="0"/>
                                    <a:ea typeface="Times New Roman" panose="02020603050405020304" pitchFamily="18" charset="0"/>
                                    <a:cs typeface="B Nazanin" panose="00000400000000000000" pitchFamily="2" charset="-78"/>
                                  </a:rPr>
                                </m:ctrlPr>
                              </m:dPr>
                              <m:e>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𝐸</m:t>
                                    </m:r>
                                  </m:e>
                                  <m:sub>
                                    <m:r>
                                      <a:rPr lang="en-US" i="1">
                                        <a:latin typeface="Cambria Math" panose="02040503050406030204" pitchFamily="18" charset="0"/>
                                        <a:ea typeface="Times New Roman" panose="02020603050405020304" pitchFamily="18" charset="0"/>
                                        <a:cs typeface="B Nazanin" panose="00000400000000000000" pitchFamily="2" charset="-78"/>
                                      </a:rPr>
                                      <m:t>𝑏</m:t>
                                    </m:r>
                                  </m:sub>
                                </m:sSub>
                              </m:e>
                            </m:d>
                          </m:e>
                        </m:func>
                      </m:num>
                      <m:den>
                        <m:r>
                          <a:rPr lang="en-US" i="1">
                            <a:latin typeface="Cambria Math" panose="02040503050406030204" pitchFamily="18" charset="0"/>
                            <a:ea typeface="Times New Roman" panose="02020603050405020304" pitchFamily="18" charset="0"/>
                            <a:cs typeface="B Nazanin" panose="00000400000000000000" pitchFamily="2" charset="-78"/>
                          </a:rPr>
                          <m:t>𝑞</m:t>
                        </m:r>
                      </m:den>
                    </m:f>
                  </m:oMath>
                </a14:m>
                <a:r>
                  <a:rPr lang="en-US" dirty="0">
                    <a:latin typeface="Times New Roman" panose="02020603050405020304" pitchFamily="18" charset="0"/>
                    <a:ea typeface="Times New Roman" panose="02020603050405020304" pitchFamily="18" charset="0"/>
                    <a:cs typeface="B Nazanin" panose="00000400000000000000" pitchFamily="2" charset="-78"/>
                  </a:rPr>
                  <a:t>                                                                                                                                        </a:t>
                </a:r>
                <a:r>
                  <a:rPr lang="en-US" dirty="0" smtClean="0">
                    <a:latin typeface="Times New Roman" panose="02020603050405020304" pitchFamily="18" charset="0"/>
                    <a:ea typeface="Times New Roman" panose="02020603050405020304" pitchFamily="18" charset="0"/>
                    <a:cs typeface="B Nazanin" panose="00000400000000000000" pitchFamily="2" charset="-78"/>
                  </a:rPr>
                  <a:t>(8)</a:t>
                </a:r>
                <a:endParaRPr lang="en-US" dirty="0">
                  <a:latin typeface="Times New Roman" panose="02020603050405020304" pitchFamily="18" charset="0"/>
                  <a:ea typeface="Times New Roman" panose="02020603050405020304" pitchFamily="18" charset="0"/>
                </a:endParaRPr>
              </a:p>
              <a:p>
                <a:pPr algn="just" fontAlgn="base">
                  <a:lnSpc>
                    <a:spcPct val="150000"/>
                  </a:lnSpc>
                </a:pPr>
                <a:r>
                  <a:rPr lang="en-US" dirty="0">
                    <a:latin typeface="Times New Roman" panose="02020603050405020304" pitchFamily="18" charset="0"/>
                    <a:ea typeface="Times New Roman" panose="02020603050405020304" pitchFamily="18" charset="0"/>
                    <a:cs typeface="B Nazanin" panose="00000400000000000000" pitchFamily="2" charset="-78"/>
                  </a:rPr>
                  <a:t>Where </a:t>
                </a:r>
                <a14:m>
                  <m:oMath xmlns:m="http://schemas.openxmlformats.org/officeDocument/2006/math">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𝐽</m:t>
                        </m:r>
                      </m:e>
                      <m:sub>
                        <m:r>
                          <a:rPr lang="en-US" i="1">
                            <a:latin typeface="Cambria Math" panose="02040503050406030204" pitchFamily="18" charset="0"/>
                            <a:ea typeface="Times New Roman" panose="02020603050405020304" pitchFamily="18" charset="0"/>
                            <a:cs typeface="B Nazanin" panose="00000400000000000000" pitchFamily="2" charset="-78"/>
                          </a:rPr>
                          <m:t>𝑛</m:t>
                        </m:r>
                      </m:sub>
                    </m:sSub>
                  </m:oMath>
                </a14:m>
                <a:r>
                  <a:rPr lang="en-US" dirty="0">
                    <a:latin typeface="Times New Roman" panose="02020603050405020304" pitchFamily="18" charset="0"/>
                    <a:ea typeface="MS Mincho"/>
                    <a:cs typeface="B Nazanin" panose="00000400000000000000" pitchFamily="2" charset="-78"/>
                  </a:rPr>
                  <a:t> denoted the current density of semiconductor nth. m</a:t>
                </a:r>
                <a:r>
                  <a:rPr lang="en-US" baseline="-25000" dirty="0">
                    <a:latin typeface="Times New Roman" panose="02020603050405020304" pitchFamily="18" charset="0"/>
                    <a:ea typeface="MS Mincho"/>
                    <a:cs typeface="B Nazanin" panose="00000400000000000000" pitchFamily="2" charset="-78"/>
                  </a:rPr>
                  <a:t>e</a:t>
                </a:r>
                <a:r>
                  <a:rPr lang="en-US" dirty="0">
                    <a:latin typeface="Times New Roman" panose="02020603050405020304" pitchFamily="18" charset="0"/>
                    <a:ea typeface="MS Mincho"/>
                    <a:cs typeface="B Nazanin" panose="00000400000000000000" pitchFamily="2" charset="-78"/>
                  </a:rPr>
                  <a:t>, and </a:t>
                </a:r>
                <a:r>
                  <a:rPr lang="en-US" dirty="0" err="1">
                    <a:latin typeface="Times New Roman" panose="02020603050405020304" pitchFamily="18" charset="0"/>
                    <a:ea typeface="MS Mincho"/>
                    <a:cs typeface="B Nazanin" panose="00000400000000000000" pitchFamily="2" charset="-78"/>
                  </a:rPr>
                  <a:t>m</a:t>
                </a:r>
                <a:r>
                  <a:rPr lang="en-US" baseline="-25000" dirty="0" err="1">
                    <a:latin typeface="Times New Roman" panose="02020603050405020304" pitchFamily="18" charset="0"/>
                    <a:ea typeface="MS Mincho"/>
                    <a:cs typeface="B Nazanin" panose="00000400000000000000" pitchFamily="2" charset="-78"/>
                  </a:rPr>
                  <a:t>h</a:t>
                </a:r>
                <a:r>
                  <a:rPr lang="en-US" dirty="0">
                    <a:latin typeface="Times New Roman" panose="02020603050405020304" pitchFamily="18" charset="0"/>
                    <a:ea typeface="MS Mincho"/>
                    <a:cs typeface="B Nazanin" panose="00000400000000000000" pitchFamily="2" charset="-78"/>
                  </a:rPr>
                  <a:t> are electron and hole effective mass. </a:t>
                </a:r>
              </a:p>
              <a:p>
                <a:pPr algn="just" fontAlgn="base">
                  <a:lnSpc>
                    <a:spcPct val="150000"/>
                  </a:lnSpc>
                </a:pPr>
                <a:r>
                  <a:rPr lang="en-US" dirty="0" smtClean="0">
                    <a:latin typeface="Times New Roman" panose="02020603050405020304" pitchFamily="18" charset="0"/>
                    <a:ea typeface="MS Mincho"/>
                    <a:cs typeface="B Nazanin" panose="00000400000000000000" pitchFamily="2" charset="-78"/>
                  </a:rPr>
                  <a:t>The </a:t>
                </a:r>
                <a:r>
                  <a:rPr lang="en-US" dirty="0">
                    <a:latin typeface="Times New Roman" panose="02020603050405020304" pitchFamily="18" charset="0"/>
                    <a:ea typeface="MS Mincho"/>
                    <a:cs typeface="B Nazanin" panose="00000400000000000000" pitchFamily="2" charset="-78"/>
                  </a:rPr>
                  <a:t>effect of tunneling was accounted by an extra proportional factor δ in the thermionic current density. D is the electric displacement.</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sSubSup>
                      <m:sSubSupPr>
                        <m:ctrlPr>
                          <a:rPr lang="en-US" i="1">
                            <a:latin typeface="Cambria Math" panose="02040503050406030204" pitchFamily="18" charset="0"/>
                            <a:ea typeface="Times New Roman" panose="02020603050405020304" pitchFamily="18" charset="0"/>
                            <a:cs typeface="B Nazanin" panose="00000400000000000000" pitchFamily="2" charset="-78"/>
                          </a:rPr>
                        </m:ctrlPr>
                      </m:sSubSupPr>
                      <m:e>
                        <m:r>
                          <a:rPr lang="en-US" i="1">
                            <a:latin typeface="Cambria Math" panose="02040503050406030204" pitchFamily="18" charset="0"/>
                            <a:ea typeface="Times New Roman" panose="02020603050405020304" pitchFamily="18" charset="0"/>
                            <a:cs typeface="B Nazanin" panose="00000400000000000000" pitchFamily="2" charset="-78"/>
                          </a:rPr>
                          <m:t>𝐴</m:t>
                        </m:r>
                      </m:e>
                      <m:sub>
                        <m:r>
                          <a:rPr lang="en-US" i="1">
                            <a:latin typeface="Cambria Math" panose="02040503050406030204" pitchFamily="18" charset="0"/>
                            <a:ea typeface="Times New Roman" panose="02020603050405020304" pitchFamily="18" charset="0"/>
                            <a:cs typeface="B Nazanin" panose="00000400000000000000" pitchFamily="2" charset="-78"/>
                          </a:rPr>
                          <m:t>𝑛</m:t>
                        </m:r>
                      </m:sub>
                      <m:sup>
                        <m:r>
                          <a:rPr lang="en-US" i="1">
                            <a:latin typeface="Cambria Math" panose="02040503050406030204" pitchFamily="18" charset="0"/>
                            <a:ea typeface="Times New Roman" panose="02020603050405020304" pitchFamily="18" charset="0"/>
                            <a:cs typeface="B Nazanin" panose="00000400000000000000" pitchFamily="2" charset="-78"/>
                          </a:rPr>
                          <m:t>∗</m:t>
                        </m:r>
                      </m:sup>
                    </m:sSubSup>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 , and </a:t>
                </a:r>
                <a14:m>
                  <m:oMath xmlns:m="http://schemas.openxmlformats.org/officeDocument/2006/math">
                    <m:sSubSup>
                      <m:sSubSupPr>
                        <m:ctrlPr>
                          <a:rPr lang="en-US" i="1">
                            <a:latin typeface="Cambria Math" panose="02040503050406030204" pitchFamily="18" charset="0"/>
                            <a:ea typeface="Times New Roman" panose="02020603050405020304" pitchFamily="18" charset="0"/>
                            <a:cs typeface="B Nazanin" panose="00000400000000000000" pitchFamily="2" charset="-78"/>
                          </a:rPr>
                        </m:ctrlPr>
                      </m:sSubSupPr>
                      <m:e>
                        <m:r>
                          <a:rPr lang="en-US" i="1">
                            <a:latin typeface="Cambria Math" panose="02040503050406030204" pitchFamily="18" charset="0"/>
                            <a:ea typeface="Times New Roman" panose="02020603050405020304" pitchFamily="18" charset="0"/>
                            <a:cs typeface="B Nazanin" panose="00000400000000000000" pitchFamily="2" charset="-78"/>
                          </a:rPr>
                          <m:t>𝐴</m:t>
                        </m:r>
                      </m:e>
                      <m:sub>
                        <m:r>
                          <a:rPr lang="en-US" i="1">
                            <a:latin typeface="Cambria Math" panose="02040503050406030204" pitchFamily="18" charset="0"/>
                            <a:ea typeface="Times New Roman" panose="02020603050405020304" pitchFamily="18" charset="0"/>
                            <a:cs typeface="B Nazanin" panose="00000400000000000000" pitchFamily="2" charset="-78"/>
                          </a:rPr>
                          <m:t>𝑝</m:t>
                        </m:r>
                      </m:sub>
                      <m:sup>
                        <m:r>
                          <a:rPr lang="en-US" i="1">
                            <a:latin typeface="Cambria Math" panose="02040503050406030204" pitchFamily="18" charset="0"/>
                            <a:ea typeface="Times New Roman" panose="02020603050405020304" pitchFamily="18" charset="0"/>
                            <a:cs typeface="B Nazanin" panose="00000400000000000000" pitchFamily="2" charset="-78"/>
                          </a:rPr>
                          <m:t>∗</m:t>
                        </m:r>
                      </m:sup>
                    </m:sSubSup>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 are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effective Richardson’s coefficients for electrons, and holes, respectively. </a:t>
                </a:r>
                <a14:m>
                  <m:oMath xmlns:m="http://schemas.openxmlformats.org/officeDocument/2006/math">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𝑣</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𝑛</m:t>
                        </m:r>
                      </m:sub>
                    </m:sSub>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and </a:t>
                </a:r>
                <a14:m>
                  <m:oMath xmlns:m="http://schemas.openxmlformats.org/officeDocument/2006/math">
                    <m:sSub>
                      <m:sSubPr>
                        <m:ctrlPr>
                          <a:rPr lang="en-US" i="1">
                            <a:latin typeface="Cambria Math" panose="02040503050406030204" pitchFamily="18" charset="0"/>
                            <a:ea typeface="Times New Roman" panose="02020603050405020304" pitchFamily="18" charset="0"/>
                            <a:cs typeface="B Nazanin" panose="00000400000000000000" pitchFamily="2" charset="-78"/>
                          </a:rPr>
                        </m:ctrlPr>
                      </m:sSubPr>
                      <m:e>
                        <m:r>
                          <a:rPr lang="en-US" i="1">
                            <a:latin typeface="Cambria Math" panose="02040503050406030204" pitchFamily="18" charset="0"/>
                            <a:ea typeface="Times New Roman" panose="02020603050405020304" pitchFamily="18" charset="0"/>
                            <a:cs typeface="B Nazanin" panose="00000400000000000000" pitchFamily="2" charset="-78"/>
                          </a:rPr>
                          <m:t>𝑣</m:t>
                        </m:r>
                      </m:e>
                      <m:sub>
                        <m:r>
                          <a:rPr lang="en-US" i="1">
                            <a:latin typeface="Cambria Math" panose="02040503050406030204" pitchFamily="18" charset="0"/>
                            <a:ea typeface="Times New Roman" panose="02020603050405020304" pitchFamily="18" charset="0"/>
                            <a:cs typeface="B Nazanin" panose="00000400000000000000" pitchFamily="2" charset="-78"/>
                          </a:rPr>
                          <m:t>𝑝</m:t>
                        </m:r>
                      </m:sub>
                    </m:sSub>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 are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recombination velocities for electrons, and holes.</a:t>
                </a:r>
                <a:endParaRPr lang="en-US" dirty="0">
                  <a:latin typeface="Times New Roman" panose="02020603050405020304" pitchFamily="18" charset="0"/>
                  <a:ea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685801" y="1445690"/>
                <a:ext cx="10667999" cy="4044697"/>
              </a:xfrm>
              <a:prstGeom prst="rect">
                <a:avLst/>
              </a:prstGeom>
              <a:blipFill rotWithShape="0">
                <a:blip r:embed="rId2"/>
                <a:stretch>
                  <a:fillRect l="-514" r="-457"/>
                </a:stretch>
              </a:blipFill>
            </p:spPr>
            <p:txBody>
              <a:bodyPr/>
              <a:lstStyle/>
              <a:p>
                <a:r>
                  <a:rPr lang="en-US">
                    <a:noFill/>
                  </a:rPr>
                  <a:t> </a:t>
                </a:r>
              </a:p>
            </p:txBody>
          </p:sp>
        </mc:Fallback>
      </mc:AlternateContent>
    </p:spTree>
    <p:extLst>
      <p:ext uri="{BB962C8B-B14F-4D97-AF65-F5344CB8AC3E}">
        <p14:creationId xmlns:p14="http://schemas.microsoft.com/office/powerpoint/2010/main" val="2823104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8705" y="928120"/>
            <a:ext cx="6096000" cy="646331"/>
          </a:xfrm>
          <a:prstGeom prst="rect">
            <a:avLst/>
          </a:prstGeom>
        </p:spPr>
        <p:txBody>
          <a:bodyPr>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V=0.3 V FS (t=0.296 s)</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 0.3 V BS (t=2.104 s)</a:t>
            </a:r>
            <a:endParaRPr lang="en-US"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78295" y="216901"/>
            <a:ext cx="2517913" cy="369332"/>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With ionic flux</a:t>
            </a:r>
            <a:endParaRPr lang="en-US" b="1" dirty="0">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524134803"/>
              </p:ext>
            </p:extLst>
          </p:nvPr>
        </p:nvGraphicFramePr>
        <p:xfrm>
          <a:off x="2956256" y="489538"/>
          <a:ext cx="6431961" cy="4854261"/>
        </p:xfrm>
        <a:graphic>
          <a:graphicData uri="http://schemas.openxmlformats.org/presentationml/2006/ole">
            <mc:AlternateContent xmlns:mc="http://schemas.openxmlformats.org/markup-compatibility/2006">
              <mc:Choice xmlns:v="urn:schemas-microsoft-com:vml" Requires="v">
                <p:oleObj spid="_x0000_s26715" name="Graph" r:id="rId3" imgW="3876840" imgH="2926080" progId="Origin50.Graph">
                  <p:embed/>
                </p:oleObj>
              </mc:Choice>
              <mc:Fallback>
                <p:oleObj name="Graph" r:id="rId3" imgW="3876840" imgH="2926080" progId="Origin50.Graph">
                  <p:embed/>
                  <p:pic>
                    <p:nvPicPr>
                      <p:cNvPr id="0" name=""/>
                      <p:cNvPicPr/>
                      <p:nvPr/>
                    </p:nvPicPr>
                    <p:blipFill>
                      <a:blip r:embed="rId4"/>
                      <a:stretch>
                        <a:fillRect/>
                      </a:stretch>
                    </p:blipFill>
                    <p:spPr>
                      <a:xfrm>
                        <a:off x="2956256" y="489538"/>
                        <a:ext cx="6431961" cy="4854261"/>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208CCA2-CA65-4CB8-842C-D55B0B33EF5E}" type="slidenum">
              <a:rPr lang="en-US" smtClean="0"/>
              <a:t>30</a:t>
            </a:fld>
            <a:endParaRPr lang="en-US"/>
          </a:p>
        </p:txBody>
      </p:sp>
      <p:sp>
        <p:nvSpPr>
          <p:cNvPr id="7" name="Rectangle 6"/>
          <p:cNvSpPr/>
          <p:nvPr/>
        </p:nvSpPr>
        <p:spPr>
          <a:xfrm>
            <a:off x="2956256" y="5204863"/>
            <a:ext cx="7658736" cy="458074"/>
          </a:xfrm>
          <a:prstGeom prst="rect">
            <a:avLst/>
          </a:prstGeom>
        </p:spPr>
        <p:txBody>
          <a:bodyPr wrap="square">
            <a:spAutoFit/>
          </a:bodyPr>
          <a:lstStyle/>
          <a:p>
            <a:pPr>
              <a:lnSpc>
                <a:spcPct val="150000"/>
              </a:lnSpc>
            </a:pPr>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S8: </a:t>
            </a:r>
            <a:r>
              <a:rPr lang="en-US" dirty="0" smtClean="0">
                <a:latin typeface="Times New Roman" panose="02020603050405020304" pitchFamily="18" charset="0"/>
                <a:cs typeface="Times New Roman" panose="02020603050405020304" pitchFamily="18" charset="0"/>
              </a:rPr>
              <a:t>Electron </a:t>
            </a:r>
            <a:r>
              <a:rPr lang="en-US" dirty="0" smtClean="0">
                <a:latin typeface="Times New Roman" panose="02020603050405020304" pitchFamily="18" charset="0"/>
                <a:cs typeface="Times New Roman" panose="02020603050405020304" pitchFamily="18" charset="0"/>
              </a:rPr>
              <a:t>and hole distribution. Graphs were taken at S</a:t>
            </a:r>
            <a:r>
              <a:rPr lang="en-US" dirty="0">
                <a:latin typeface="Times New Roman" panose="02020603050405020304" pitchFamily="18" charset="0"/>
                <a:cs typeface="Times New Roman" panose="02020603050405020304" pitchFamily="18" charset="0"/>
              </a:rPr>
              <a:t>= 1 </a:t>
            </a:r>
            <a:r>
              <a:rPr lang="en-US" dirty="0" smtClean="0">
                <a:latin typeface="Times New Roman" panose="02020603050405020304" pitchFamily="18" charset="0"/>
                <a:cs typeface="Times New Roman" panose="02020603050405020304" pitchFamily="18" charset="0"/>
              </a:rPr>
              <a:t>V/s.</a:t>
            </a:r>
            <a:endParaRPr lang="en-US" dirty="0">
              <a:latin typeface="Times New Roman" panose="02020603050405020304" pitchFamily="18" charset="0"/>
              <a:cs typeface="Times New Roman" panose="02020603050405020304" pitchFamily="18" charset="0"/>
            </a:endParaRPr>
          </a:p>
        </p:txBody>
      </p:sp>
      <p:sp>
        <p:nvSpPr>
          <p:cNvPr id="8" name="Rectangle 7"/>
          <p:cNvSpPr/>
          <p:nvPr/>
        </p:nvSpPr>
        <p:spPr>
          <a:xfrm>
            <a:off x="4518992" y="131296"/>
            <a:ext cx="6096000" cy="458074"/>
          </a:xfrm>
          <a:prstGeom prst="rect">
            <a:avLst/>
          </a:prstGeom>
        </p:spPr>
        <p:txBody>
          <a:bodyPr>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a:t>
            </a:r>
            <a:r>
              <a:rPr lang="en-US" b="1" dirty="0">
                <a:latin typeface="Times New Roman" panose="02020603050405020304" pitchFamily="18" charset="0"/>
                <a:ea typeface="Times New Roman" panose="02020603050405020304" pitchFamily="18" charset="0"/>
                <a:cs typeface="Times New Roman" panose="02020603050405020304" pitchFamily="18" charset="0"/>
              </a:rPr>
              <a:t>of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ETL and HTL,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respectively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69294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3566628" y="1191127"/>
          <a:ext cx="6103985" cy="4607448"/>
        </p:xfrm>
        <a:graphic>
          <a:graphicData uri="http://schemas.openxmlformats.org/presentationml/2006/ole">
            <mc:AlternateContent xmlns:mc="http://schemas.openxmlformats.org/markup-compatibility/2006">
              <mc:Choice xmlns:v="urn:schemas-microsoft-com:vml" Requires="v">
                <p:oleObj spid="_x0000_s27737" name="Graph" r:id="rId3" imgW="3876840" imgH="2926080" progId="Origin50.Graph">
                  <p:embed/>
                </p:oleObj>
              </mc:Choice>
              <mc:Fallback>
                <p:oleObj name="Graph" r:id="rId3" imgW="3876840" imgH="2926080" progId="Origin50.Graph">
                  <p:embed/>
                  <p:pic>
                    <p:nvPicPr>
                      <p:cNvPr id="0" name=""/>
                      <p:cNvPicPr/>
                      <p:nvPr/>
                    </p:nvPicPr>
                    <p:blipFill>
                      <a:blip r:embed="rId4"/>
                      <a:stretch>
                        <a:fillRect/>
                      </a:stretch>
                    </p:blipFill>
                    <p:spPr>
                      <a:xfrm>
                        <a:off x="3566628" y="1191127"/>
                        <a:ext cx="6103985" cy="4607448"/>
                      </a:xfrm>
                      <a:prstGeom prst="rect">
                        <a:avLst/>
                      </a:prstGeom>
                    </p:spPr>
                  </p:pic>
                </p:oleObj>
              </mc:Fallback>
            </mc:AlternateContent>
          </a:graphicData>
        </a:graphic>
      </p:graphicFrame>
      <p:sp>
        <p:nvSpPr>
          <p:cNvPr id="5" name="Rectangle 4"/>
          <p:cNvSpPr/>
          <p:nvPr/>
        </p:nvSpPr>
        <p:spPr>
          <a:xfrm>
            <a:off x="268705" y="928120"/>
            <a:ext cx="6096000" cy="646331"/>
          </a:xfrm>
          <a:prstGeom prst="rect">
            <a:avLst/>
          </a:prstGeom>
        </p:spPr>
        <p:txBody>
          <a:bodyPr>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V=0.3 V FS (t=0.296 s)</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 0.3 V BS (t=2.104 s)</a:t>
            </a:r>
            <a:endParaRPr lang="en-US"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278295" y="216901"/>
            <a:ext cx="2517913" cy="369332"/>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With ionic flux</a:t>
            </a:r>
            <a:endParaRPr lang="en-US"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31</a:t>
            </a:fld>
            <a:endParaRPr lang="en-US"/>
          </a:p>
        </p:txBody>
      </p:sp>
      <p:sp>
        <p:nvSpPr>
          <p:cNvPr id="8" name="Rectangle 7"/>
          <p:cNvSpPr/>
          <p:nvPr/>
        </p:nvSpPr>
        <p:spPr>
          <a:xfrm>
            <a:off x="2969508" y="5619388"/>
            <a:ext cx="7658736" cy="458074"/>
          </a:xfrm>
          <a:prstGeom prst="rect">
            <a:avLst/>
          </a:prstGeom>
        </p:spPr>
        <p:txBody>
          <a:bodyPr wrap="square">
            <a:spAutoFit/>
          </a:bodyPr>
          <a:lstStyle/>
          <a:p>
            <a:pPr>
              <a:lnSpc>
                <a:spcPct val="150000"/>
              </a:lnSpc>
            </a:pPr>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S9: </a:t>
            </a:r>
            <a:r>
              <a:rPr lang="en-US" dirty="0" smtClean="0">
                <a:latin typeface="Times New Roman" panose="02020603050405020304" pitchFamily="18" charset="0"/>
                <a:cs typeface="Times New Roman" panose="02020603050405020304" pitchFamily="18" charset="0"/>
              </a:rPr>
              <a:t>Anion </a:t>
            </a:r>
            <a:r>
              <a:rPr lang="en-US" dirty="0" smtClean="0">
                <a:latin typeface="Times New Roman" panose="02020603050405020304" pitchFamily="18" charset="0"/>
                <a:cs typeface="Times New Roman" panose="02020603050405020304" pitchFamily="18" charset="0"/>
              </a:rPr>
              <a:t>and cation distribution. Graphs were taken at S</a:t>
            </a:r>
            <a:r>
              <a:rPr lang="en-US" dirty="0">
                <a:latin typeface="Times New Roman" panose="02020603050405020304" pitchFamily="18" charset="0"/>
                <a:cs typeface="Times New Roman" panose="02020603050405020304" pitchFamily="18" charset="0"/>
              </a:rPr>
              <a:t>= 1 </a:t>
            </a:r>
            <a:r>
              <a:rPr lang="en-US" dirty="0" smtClean="0">
                <a:latin typeface="Times New Roman" panose="02020603050405020304" pitchFamily="18" charset="0"/>
                <a:cs typeface="Times New Roman" panose="02020603050405020304" pitchFamily="18" charset="0"/>
              </a:rPr>
              <a:t>V/s.</a:t>
            </a:r>
            <a:endParaRPr lang="en-US" dirty="0">
              <a:latin typeface="Times New Roman" panose="02020603050405020304" pitchFamily="18" charset="0"/>
              <a:cs typeface="Times New Roman" panose="02020603050405020304" pitchFamily="18" charset="0"/>
            </a:endParaRPr>
          </a:p>
        </p:txBody>
      </p:sp>
      <p:sp>
        <p:nvSpPr>
          <p:cNvPr id="9" name="Rectangle 8"/>
          <p:cNvSpPr/>
          <p:nvPr/>
        </p:nvSpPr>
        <p:spPr>
          <a:xfrm>
            <a:off x="4774094" y="172530"/>
            <a:ext cx="6096000" cy="458074"/>
          </a:xfrm>
          <a:prstGeom prst="rect">
            <a:avLst/>
          </a:prstGeom>
        </p:spPr>
        <p:txBody>
          <a:bodyPr>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a:t>
            </a:r>
            <a:r>
              <a:rPr lang="en-US" b="1" dirty="0">
                <a:latin typeface="Times New Roman" panose="02020603050405020304" pitchFamily="18" charset="0"/>
                <a:ea typeface="Times New Roman" panose="02020603050405020304" pitchFamily="18" charset="0"/>
                <a:cs typeface="Times New Roman" panose="02020603050405020304" pitchFamily="18" charset="0"/>
              </a:rPr>
              <a:t>of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ETL and HTL,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respectively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1514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nvPr>
        </p:nvGraphicFramePr>
        <p:xfrm>
          <a:off x="2385094" y="702356"/>
          <a:ext cx="7571474" cy="5714262"/>
        </p:xfrm>
        <a:graphic>
          <a:graphicData uri="http://schemas.openxmlformats.org/presentationml/2006/ole">
            <mc:AlternateContent xmlns:mc="http://schemas.openxmlformats.org/markup-compatibility/2006">
              <mc:Choice xmlns:v="urn:schemas-microsoft-com:vml" Requires="v">
                <p:oleObj spid="_x0000_s28760" name="Graph" r:id="rId3" imgW="3876840" imgH="2926080" progId="Origin50.Graph">
                  <p:embed/>
                </p:oleObj>
              </mc:Choice>
              <mc:Fallback>
                <p:oleObj name="Graph" r:id="rId3" imgW="3876840" imgH="2926080" progId="Origin50.Graph">
                  <p:embed/>
                  <p:pic>
                    <p:nvPicPr>
                      <p:cNvPr id="0" name=""/>
                      <p:cNvPicPr/>
                      <p:nvPr/>
                    </p:nvPicPr>
                    <p:blipFill>
                      <a:blip r:embed="rId4"/>
                      <a:stretch>
                        <a:fillRect/>
                      </a:stretch>
                    </p:blipFill>
                    <p:spPr>
                      <a:xfrm>
                        <a:off x="2385094" y="702356"/>
                        <a:ext cx="7571474" cy="5714262"/>
                      </a:xfrm>
                      <a:prstGeom prst="rect">
                        <a:avLst/>
                      </a:prstGeom>
                    </p:spPr>
                  </p:pic>
                </p:oleObj>
              </mc:Fallback>
            </mc:AlternateContent>
          </a:graphicData>
        </a:graphic>
      </p:graphicFrame>
      <p:sp>
        <p:nvSpPr>
          <p:cNvPr id="6" name="TextBox 5"/>
          <p:cNvSpPr txBox="1"/>
          <p:nvPr/>
        </p:nvSpPr>
        <p:spPr>
          <a:xfrm>
            <a:off x="278295" y="216901"/>
            <a:ext cx="2517913" cy="646331"/>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With ionic flux</a:t>
            </a:r>
          </a:p>
          <a:p>
            <a:pPr marL="285750" indent="-28575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32</a:t>
            </a:fld>
            <a:endParaRPr lang="en-US"/>
          </a:p>
        </p:txBody>
      </p:sp>
      <p:sp>
        <p:nvSpPr>
          <p:cNvPr id="7" name="Rectangle 6"/>
          <p:cNvSpPr/>
          <p:nvPr/>
        </p:nvSpPr>
        <p:spPr>
          <a:xfrm>
            <a:off x="2796208" y="5958544"/>
            <a:ext cx="7658736" cy="458074"/>
          </a:xfrm>
          <a:prstGeom prst="rect">
            <a:avLst/>
          </a:prstGeom>
        </p:spPr>
        <p:txBody>
          <a:bodyPr wrap="square">
            <a:spAutoFit/>
          </a:bodyPr>
          <a:lstStyle/>
          <a:p>
            <a:pPr>
              <a:lnSpc>
                <a:spcPct val="150000"/>
              </a:lnSpc>
            </a:pPr>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S10: </a:t>
            </a:r>
            <a:r>
              <a:rPr lang="en-US" dirty="0" smtClean="0">
                <a:latin typeface="Times New Roman" panose="02020603050405020304" pitchFamily="18" charset="0"/>
                <a:cs typeface="Times New Roman" panose="02020603050405020304" pitchFamily="18" charset="0"/>
              </a:rPr>
              <a:t>Electron </a:t>
            </a:r>
            <a:r>
              <a:rPr lang="en-US" dirty="0" smtClean="0">
                <a:latin typeface="Times New Roman" panose="02020603050405020304" pitchFamily="18" charset="0"/>
                <a:cs typeface="Times New Roman" panose="02020603050405020304" pitchFamily="18" charset="0"/>
              </a:rPr>
              <a:t>and hole distribution. Graphs were taken at S</a:t>
            </a:r>
            <a:r>
              <a:rPr lang="en-US" dirty="0">
                <a:latin typeface="Times New Roman" panose="02020603050405020304" pitchFamily="18" charset="0"/>
                <a:cs typeface="Times New Roman" panose="02020603050405020304" pitchFamily="18" charset="0"/>
              </a:rPr>
              <a:t>= 1 </a:t>
            </a:r>
            <a:r>
              <a:rPr lang="en-US" dirty="0" smtClean="0">
                <a:latin typeface="Times New Roman" panose="02020603050405020304" pitchFamily="18" charset="0"/>
                <a:cs typeface="Times New Roman" panose="02020603050405020304" pitchFamily="18" charset="0"/>
              </a:rPr>
              <a:t>V/s.</a:t>
            </a:r>
            <a:endParaRPr lang="en-US" dirty="0">
              <a:latin typeface="Times New Roman" panose="02020603050405020304" pitchFamily="18" charset="0"/>
              <a:cs typeface="Times New Roman" panose="02020603050405020304" pitchFamily="18" charset="0"/>
            </a:endParaRPr>
          </a:p>
        </p:txBody>
      </p:sp>
      <p:sp>
        <p:nvSpPr>
          <p:cNvPr id="8" name="Rectangle 7"/>
          <p:cNvSpPr/>
          <p:nvPr/>
        </p:nvSpPr>
        <p:spPr>
          <a:xfrm>
            <a:off x="268705" y="928120"/>
            <a:ext cx="6096000" cy="646331"/>
          </a:xfrm>
          <a:prstGeom prst="rect">
            <a:avLst/>
          </a:prstGeom>
        </p:spPr>
        <p:txBody>
          <a:bodyPr>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V=0 V (t=0 s (FS) , 2.4 s (BS) )</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 1.2 V (</a:t>
            </a:r>
            <a:r>
              <a:rPr lang="en-US" b="1" dirty="0">
                <a:latin typeface="Times New Roman" panose="02020603050405020304" pitchFamily="18" charset="0"/>
                <a:cs typeface="Times New Roman" panose="02020603050405020304" pitchFamily="18" charset="0"/>
              </a:rPr>
              <a:t>t=1.2 </a:t>
            </a:r>
            <a:r>
              <a:rPr lang="en-US" b="1" dirty="0" smtClean="0">
                <a:latin typeface="Times New Roman" panose="02020603050405020304" pitchFamily="18" charset="0"/>
                <a:cs typeface="Times New Roman" panose="02020603050405020304" pitchFamily="18" charset="0"/>
              </a:rPr>
              <a:t>s (FS))</a:t>
            </a:r>
            <a:endParaRPr lang="en-US" b="1" dirty="0">
              <a:latin typeface="Times New Roman" panose="02020603050405020304" pitchFamily="18" charset="0"/>
              <a:cs typeface="Times New Roman" panose="02020603050405020304" pitchFamily="18" charset="0"/>
            </a:endParaRPr>
          </a:p>
        </p:txBody>
      </p:sp>
      <p:sp>
        <p:nvSpPr>
          <p:cNvPr id="9" name="Rectangle 8"/>
          <p:cNvSpPr/>
          <p:nvPr/>
        </p:nvSpPr>
        <p:spPr>
          <a:xfrm>
            <a:off x="4787346" y="121610"/>
            <a:ext cx="6096000" cy="458074"/>
          </a:xfrm>
          <a:prstGeom prst="rect">
            <a:avLst/>
          </a:prstGeom>
        </p:spPr>
        <p:txBody>
          <a:bodyPr>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a:t>
            </a:r>
            <a:r>
              <a:rPr lang="en-US" b="1" dirty="0">
                <a:latin typeface="Times New Roman" panose="02020603050405020304" pitchFamily="18" charset="0"/>
                <a:ea typeface="Times New Roman" panose="02020603050405020304" pitchFamily="18" charset="0"/>
                <a:cs typeface="Times New Roman" panose="02020603050405020304" pitchFamily="18" charset="0"/>
              </a:rPr>
              <a:t>of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ETL and HTL,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respectively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61434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8295" y="216901"/>
            <a:ext cx="2517913" cy="369332"/>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With ionic flux</a:t>
            </a:r>
            <a:endParaRPr lang="en-US" b="1"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856982527"/>
              </p:ext>
            </p:extLst>
          </p:nvPr>
        </p:nvGraphicFramePr>
        <p:xfrm>
          <a:off x="2796208" y="1358769"/>
          <a:ext cx="5596153" cy="4224123"/>
        </p:xfrm>
        <a:graphic>
          <a:graphicData uri="http://schemas.openxmlformats.org/presentationml/2006/ole">
            <mc:AlternateContent xmlns:mc="http://schemas.openxmlformats.org/markup-compatibility/2006">
              <mc:Choice xmlns:v="urn:schemas-microsoft-com:vml" Requires="v">
                <p:oleObj spid="_x0000_s29784" name="Graph" r:id="rId3" imgW="3876840" imgH="2926080" progId="Origin50.Graph">
                  <p:embed/>
                </p:oleObj>
              </mc:Choice>
              <mc:Fallback>
                <p:oleObj name="Graph" r:id="rId3" imgW="3876840" imgH="2926080" progId="Origin50.Graph">
                  <p:embed/>
                  <p:pic>
                    <p:nvPicPr>
                      <p:cNvPr id="0" name=""/>
                      <p:cNvPicPr/>
                      <p:nvPr/>
                    </p:nvPicPr>
                    <p:blipFill>
                      <a:blip r:embed="rId4"/>
                      <a:stretch>
                        <a:fillRect/>
                      </a:stretch>
                    </p:blipFill>
                    <p:spPr>
                      <a:xfrm>
                        <a:off x="2796208" y="1358769"/>
                        <a:ext cx="5596153" cy="4224123"/>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208CCA2-CA65-4CB8-842C-D55B0B33EF5E}" type="slidenum">
              <a:rPr lang="en-US" smtClean="0"/>
              <a:t>33</a:t>
            </a:fld>
            <a:endParaRPr lang="en-US"/>
          </a:p>
        </p:txBody>
      </p:sp>
      <p:sp>
        <p:nvSpPr>
          <p:cNvPr id="6" name="Rectangle 5"/>
          <p:cNvSpPr/>
          <p:nvPr/>
        </p:nvSpPr>
        <p:spPr>
          <a:xfrm>
            <a:off x="2671010" y="5740584"/>
            <a:ext cx="7658736" cy="458074"/>
          </a:xfrm>
          <a:prstGeom prst="rect">
            <a:avLst/>
          </a:prstGeom>
        </p:spPr>
        <p:txBody>
          <a:bodyPr wrap="square">
            <a:spAutoFit/>
          </a:bodyPr>
          <a:lstStyle/>
          <a:p>
            <a:pPr>
              <a:lnSpc>
                <a:spcPct val="150000"/>
              </a:lnSpc>
            </a:pPr>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S11</a:t>
            </a:r>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Anion </a:t>
            </a:r>
            <a:r>
              <a:rPr lang="en-US" dirty="0" smtClean="0">
                <a:latin typeface="Times New Roman" panose="02020603050405020304" pitchFamily="18" charset="0"/>
                <a:cs typeface="Times New Roman" panose="02020603050405020304" pitchFamily="18" charset="0"/>
              </a:rPr>
              <a:t>and cation distribution. Graphs were taken at S</a:t>
            </a:r>
            <a:r>
              <a:rPr lang="en-US" dirty="0">
                <a:latin typeface="Times New Roman" panose="02020603050405020304" pitchFamily="18" charset="0"/>
                <a:cs typeface="Times New Roman" panose="02020603050405020304" pitchFamily="18" charset="0"/>
              </a:rPr>
              <a:t>= 1 </a:t>
            </a:r>
            <a:r>
              <a:rPr lang="en-US" dirty="0" smtClean="0">
                <a:latin typeface="Times New Roman" panose="02020603050405020304" pitchFamily="18" charset="0"/>
                <a:cs typeface="Times New Roman" panose="02020603050405020304" pitchFamily="18" charset="0"/>
              </a:rPr>
              <a:t>V/s.</a:t>
            </a:r>
            <a:endParaRPr lang="en-US" dirty="0">
              <a:latin typeface="Times New Roman" panose="02020603050405020304" pitchFamily="18" charset="0"/>
              <a:cs typeface="Times New Roman" panose="02020603050405020304" pitchFamily="18" charset="0"/>
            </a:endParaRPr>
          </a:p>
        </p:txBody>
      </p:sp>
      <p:sp>
        <p:nvSpPr>
          <p:cNvPr id="8" name="Rectangle 7"/>
          <p:cNvSpPr/>
          <p:nvPr/>
        </p:nvSpPr>
        <p:spPr>
          <a:xfrm>
            <a:off x="268705" y="928120"/>
            <a:ext cx="6096000" cy="646331"/>
          </a:xfrm>
          <a:prstGeom prst="rect">
            <a:avLst/>
          </a:prstGeom>
        </p:spPr>
        <p:txBody>
          <a:bodyPr>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V=0 V (t=0 s (FS) , 2.4 s (BS) )</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 1.2 V (</a:t>
            </a:r>
            <a:r>
              <a:rPr lang="en-US" b="1" dirty="0">
                <a:latin typeface="Times New Roman" panose="02020603050405020304" pitchFamily="18" charset="0"/>
                <a:cs typeface="Times New Roman" panose="02020603050405020304" pitchFamily="18" charset="0"/>
              </a:rPr>
              <a:t>t=1.2 </a:t>
            </a:r>
            <a:r>
              <a:rPr lang="en-US" b="1" dirty="0" smtClean="0">
                <a:latin typeface="Times New Roman" panose="02020603050405020304" pitchFamily="18" charset="0"/>
                <a:cs typeface="Times New Roman" panose="02020603050405020304" pitchFamily="18" charset="0"/>
              </a:rPr>
              <a:t>s (FS))</a:t>
            </a:r>
            <a:endParaRPr lang="en-US" b="1" dirty="0">
              <a:latin typeface="Times New Roman" panose="02020603050405020304" pitchFamily="18" charset="0"/>
              <a:cs typeface="Times New Roman" panose="02020603050405020304" pitchFamily="18" charset="0"/>
            </a:endParaRPr>
          </a:p>
        </p:txBody>
      </p:sp>
      <p:sp>
        <p:nvSpPr>
          <p:cNvPr id="9" name="Rectangle 8"/>
          <p:cNvSpPr/>
          <p:nvPr/>
        </p:nvSpPr>
        <p:spPr>
          <a:xfrm>
            <a:off x="4933120" y="128159"/>
            <a:ext cx="6096000" cy="458074"/>
          </a:xfrm>
          <a:prstGeom prst="rect">
            <a:avLst/>
          </a:prstGeom>
        </p:spPr>
        <p:txBody>
          <a:bodyPr>
            <a:spAutoFit/>
          </a:bodyPr>
          <a:lstStyle/>
          <a:p>
            <a:pPr marL="285750" indent="-285750" algn="ctr">
              <a:lnSpc>
                <a:spcPct val="150000"/>
              </a:lnSpc>
              <a:buFont typeface="Arial" panose="020B0604020202020204" pitchFamily="34" charset="0"/>
              <a:buChar char="•"/>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Flux </a:t>
            </a:r>
            <a:r>
              <a:rPr lang="en-US" b="1" dirty="0">
                <a:latin typeface="Times New Roman" panose="02020603050405020304" pitchFamily="18" charset="0"/>
                <a:ea typeface="Times New Roman" panose="02020603050405020304" pitchFamily="18" charset="0"/>
                <a:cs typeface="Times New Roman" panose="02020603050405020304" pitchFamily="18" charset="0"/>
              </a:rPr>
              <a:t>of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anions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and cations to ETL and HTL,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respectively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066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161365"/>
            <a:ext cx="2635624" cy="369332"/>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Without ionic flux</a:t>
            </a:r>
            <a:endParaRPr lang="en-US" b="1" dirty="0">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3758141179"/>
              </p:ext>
            </p:extLst>
          </p:nvPr>
        </p:nvGraphicFramePr>
        <p:xfrm>
          <a:off x="2968096" y="414431"/>
          <a:ext cx="8115019" cy="6124481"/>
        </p:xfrm>
        <a:graphic>
          <a:graphicData uri="http://schemas.openxmlformats.org/presentationml/2006/ole">
            <mc:AlternateContent xmlns:mc="http://schemas.openxmlformats.org/markup-compatibility/2006">
              <mc:Choice xmlns:v="urn:schemas-microsoft-com:vml" Requires="v">
                <p:oleObj spid="_x0000_s30808" name="Graph" r:id="rId3" imgW="3876840" imgH="2926080" progId="Origin50.Graph">
                  <p:embed/>
                </p:oleObj>
              </mc:Choice>
              <mc:Fallback>
                <p:oleObj name="Graph" r:id="rId3" imgW="3876840" imgH="2926080" progId="Origin50.Graph">
                  <p:embed/>
                  <p:pic>
                    <p:nvPicPr>
                      <p:cNvPr id="0" name=""/>
                      <p:cNvPicPr/>
                      <p:nvPr/>
                    </p:nvPicPr>
                    <p:blipFill>
                      <a:blip r:embed="rId4"/>
                      <a:stretch>
                        <a:fillRect/>
                      </a:stretch>
                    </p:blipFill>
                    <p:spPr>
                      <a:xfrm>
                        <a:off x="2968096" y="414431"/>
                        <a:ext cx="8115019" cy="6124481"/>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208CCA2-CA65-4CB8-842C-D55B0B33EF5E}" type="slidenum">
              <a:rPr lang="en-US" smtClean="0"/>
              <a:t>34</a:t>
            </a:fld>
            <a:endParaRPr lang="en-US"/>
          </a:p>
        </p:txBody>
      </p:sp>
      <p:sp>
        <p:nvSpPr>
          <p:cNvPr id="7" name="Rectangle 6"/>
          <p:cNvSpPr/>
          <p:nvPr/>
        </p:nvSpPr>
        <p:spPr>
          <a:xfrm>
            <a:off x="268705" y="928120"/>
            <a:ext cx="6096000" cy="646331"/>
          </a:xfrm>
          <a:prstGeom prst="rect">
            <a:avLst/>
          </a:prstGeom>
        </p:spPr>
        <p:txBody>
          <a:bodyPr>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V=0 V (t=0 s (FS) , 2.4 s (BS) )</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 1.2 V (</a:t>
            </a:r>
            <a:r>
              <a:rPr lang="en-US" b="1" dirty="0">
                <a:latin typeface="Times New Roman" panose="02020603050405020304" pitchFamily="18" charset="0"/>
                <a:cs typeface="Times New Roman" panose="02020603050405020304" pitchFamily="18" charset="0"/>
              </a:rPr>
              <a:t>t=1.2 </a:t>
            </a:r>
            <a:r>
              <a:rPr lang="en-US" b="1" dirty="0" smtClean="0">
                <a:latin typeface="Times New Roman" panose="02020603050405020304" pitchFamily="18" charset="0"/>
                <a:cs typeface="Times New Roman" panose="02020603050405020304" pitchFamily="18" charset="0"/>
              </a:rPr>
              <a:t>s (FS))</a:t>
            </a:r>
            <a:endParaRPr lang="en-US" b="1" dirty="0">
              <a:latin typeface="Times New Roman" panose="02020603050405020304" pitchFamily="18" charset="0"/>
              <a:cs typeface="Times New Roman" panose="02020603050405020304" pitchFamily="18" charset="0"/>
            </a:endParaRPr>
          </a:p>
        </p:txBody>
      </p:sp>
      <p:sp>
        <p:nvSpPr>
          <p:cNvPr id="8" name="Rectangle 7"/>
          <p:cNvSpPr/>
          <p:nvPr/>
        </p:nvSpPr>
        <p:spPr>
          <a:xfrm>
            <a:off x="2796208" y="5958544"/>
            <a:ext cx="7658736" cy="458074"/>
          </a:xfrm>
          <a:prstGeom prst="rect">
            <a:avLst/>
          </a:prstGeom>
        </p:spPr>
        <p:txBody>
          <a:bodyPr wrap="square">
            <a:spAutoFit/>
          </a:bodyPr>
          <a:lstStyle/>
          <a:p>
            <a:pPr>
              <a:lnSpc>
                <a:spcPct val="150000"/>
              </a:lnSpc>
            </a:pPr>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S12: </a:t>
            </a:r>
            <a:r>
              <a:rPr lang="en-US" dirty="0" smtClean="0">
                <a:latin typeface="Times New Roman" panose="02020603050405020304" pitchFamily="18" charset="0"/>
                <a:cs typeface="Times New Roman" panose="02020603050405020304" pitchFamily="18" charset="0"/>
              </a:rPr>
              <a:t>Electron </a:t>
            </a:r>
            <a:r>
              <a:rPr lang="en-US" dirty="0" smtClean="0">
                <a:latin typeface="Times New Roman" panose="02020603050405020304" pitchFamily="18" charset="0"/>
                <a:cs typeface="Times New Roman" panose="02020603050405020304" pitchFamily="18" charset="0"/>
              </a:rPr>
              <a:t>and hole distribution. Graphs were taken at S</a:t>
            </a:r>
            <a:r>
              <a:rPr lang="en-US" dirty="0">
                <a:latin typeface="Times New Roman" panose="02020603050405020304" pitchFamily="18" charset="0"/>
                <a:cs typeface="Times New Roman" panose="02020603050405020304" pitchFamily="18" charset="0"/>
              </a:rPr>
              <a:t>= 1 </a:t>
            </a:r>
            <a:r>
              <a:rPr lang="en-US" dirty="0" smtClean="0">
                <a:latin typeface="Times New Roman" panose="02020603050405020304" pitchFamily="18" charset="0"/>
                <a:cs typeface="Times New Roman" panose="02020603050405020304" pitchFamily="18" charset="0"/>
              </a:rPr>
              <a:t>V/s.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052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61365"/>
            <a:ext cx="2635624" cy="369332"/>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Without ionic flux</a:t>
            </a:r>
            <a:endParaRPr lang="en-US" b="1"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603700357"/>
              </p:ext>
            </p:extLst>
          </p:nvPr>
        </p:nvGraphicFramePr>
        <p:xfrm>
          <a:off x="2664100" y="770587"/>
          <a:ext cx="7401210" cy="5585763"/>
        </p:xfrm>
        <a:graphic>
          <a:graphicData uri="http://schemas.openxmlformats.org/presentationml/2006/ole">
            <mc:AlternateContent xmlns:mc="http://schemas.openxmlformats.org/markup-compatibility/2006">
              <mc:Choice xmlns:v="urn:schemas-microsoft-com:vml" Requires="v">
                <p:oleObj spid="_x0000_s31832" name="Graph" r:id="rId3" imgW="3876840" imgH="2926080" progId="Origin50.Graph">
                  <p:embed/>
                </p:oleObj>
              </mc:Choice>
              <mc:Fallback>
                <p:oleObj name="Graph" r:id="rId3" imgW="3876840" imgH="2926080" progId="Origin50.Graph">
                  <p:embed/>
                  <p:pic>
                    <p:nvPicPr>
                      <p:cNvPr id="0" name=""/>
                      <p:cNvPicPr/>
                      <p:nvPr/>
                    </p:nvPicPr>
                    <p:blipFill>
                      <a:blip r:embed="rId4"/>
                      <a:stretch>
                        <a:fillRect/>
                      </a:stretch>
                    </p:blipFill>
                    <p:spPr>
                      <a:xfrm>
                        <a:off x="2664100" y="770587"/>
                        <a:ext cx="7401210" cy="5585763"/>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208CCA2-CA65-4CB8-842C-D55B0B33EF5E}" type="slidenum">
              <a:rPr lang="en-US" smtClean="0"/>
              <a:t>35</a:t>
            </a:fld>
            <a:endParaRPr lang="en-US"/>
          </a:p>
        </p:txBody>
      </p:sp>
      <p:sp>
        <p:nvSpPr>
          <p:cNvPr id="6" name="Rectangle 5"/>
          <p:cNvSpPr/>
          <p:nvPr/>
        </p:nvSpPr>
        <p:spPr>
          <a:xfrm>
            <a:off x="3050819" y="5906835"/>
            <a:ext cx="7658736" cy="458074"/>
          </a:xfrm>
          <a:prstGeom prst="rect">
            <a:avLst/>
          </a:prstGeom>
        </p:spPr>
        <p:txBody>
          <a:bodyPr wrap="square">
            <a:spAutoFit/>
          </a:bodyPr>
          <a:lstStyle/>
          <a:p>
            <a:pPr>
              <a:lnSpc>
                <a:spcPct val="150000"/>
              </a:lnSpc>
            </a:pPr>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S13: </a:t>
            </a:r>
            <a:r>
              <a:rPr lang="en-US" dirty="0" smtClean="0">
                <a:latin typeface="Times New Roman" panose="02020603050405020304" pitchFamily="18" charset="0"/>
                <a:cs typeface="Times New Roman" panose="02020603050405020304" pitchFamily="18" charset="0"/>
              </a:rPr>
              <a:t>Anion </a:t>
            </a:r>
            <a:r>
              <a:rPr lang="en-US" dirty="0" smtClean="0">
                <a:latin typeface="Times New Roman" panose="02020603050405020304" pitchFamily="18" charset="0"/>
                <a:cs typeface="Times New Roman" panose="02020603050405020304" pitchFamily="18" charset="0"/>
              </a:rPr>
              <a:t>and cation distribution. Graphs were taken at S</a:t>
            </a:r>
            <a:r>
              <a:rPr lang="en-US" dirty="0">
                <a:latin typeface="Times New Roman" panose="02020603050405020304" pitchFamily="18" charset="0"/>
                <a:cs typeface="Times New Roman" panose="02020603050405020304" pitchFamily="18" charset="0"/>
              </a:rPr>
              <a:t>= 1 </a:t>
            </a:r>
            <a:r>
              <a:rPr lang="en-US" dirty="0" smtClean="0">
                <a:latin typeface="Times New Roman" panose="02020603050405020304" pitchFamily="18" charset="0"/>
                <a:cs typeface="Times New Roman" panose="02020603050405020304" pitchFamily="18" charset="0"/>
              </a:rPr>
              <a:t>V/s.</a:t>
            </a:r>
            <a:endParaRPr lang="en-US" dirty="0">
              <a:latin typeface="Times New Roman" panose="02020603050405020304" pitchFamily="18" charset="0"/>
              <a:cs typeface="Times New Roman" panose="02020603050405020304" pitchFamily="18" charset="0"/>
            </a:endParaRPr>
          </a:p>
        </p:txBody>
      </p:sp>
      <p:sp>
        <p:nvSpPr>
          <p:cNvPr id="7" name="Rectangle 6"/>
          <p:cNvSpPr/>
          <p:nvPr/>
        </p:nvSpPr>
        <p:spPr>
          <a:xfrm>
            <a:off x="268705" y="928120"/>
            <a:ext cx="6096000" cy="646331"/>
          </a:xfrm>
          <a:prstGeom prst="rect">
            <a:avLst/>
          </a:prstGeom>
        </p:spPr>
        <p:txBody>
          <a:bodyPr>
            <a:spAutoFit/>
          </a:bodyPr>
          <a:lstStyle/>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V=0 V (t=0 s (FS) , 2.4 s (BS) )</a:t>
            </a:r>
          </a:p>
          <a:p>
            <a:pPr marL="285750" indent="-285750">
              <a:buFont typeface="Arial" panose="020B0604020202020204" pitchFamily="34" charset="0"/>
              <a:buChar char="•"/>
            </a:pPr>
            <a:r>
              <a:rPr lang="en-US" b="1" dirty="0" smtClean="0">
                <a:latin typeface="Times New Roman" panose="02020603050405020304" pitchFamily="18" charset="0"/>
                <a:cs typeface="Times New Roman" panose="02020603050405020304" pitchFamily="18" charset="0"/>
              </a:rPr>
              <a:t>V= 1.2 V (</a:t>
            </a:r>
            <a:r>
              <a:rPr lang="en-US" b="1" dirty="0">
                <a:latin typeface="Times New Roman" panose="02020603050405020304" pitchFamily="18" charset="0"/>
                <a:cs typeface="Times New Roman" panose="02020603050405020304" pitchFamily="18" charset="0"/>
              </a:rPr>
              <a:t>t=1.2 </a:t>
            </a:r>
            <a:r>
              <a:rPr lang="en-US" b="1" dirty="0" smtClean="0">
                <a:latin typeface="Times New Roman" panose="02020603050405020304" pitchFamily="18" charset="0"/>
                <a:cs typeface="Times New Roman" panose="02020603050405020304" pitchFamily="18" charset="0"/>
              </a:rPr>
              <a:t>s (FS))</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9296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208CCA2-CA65-4CB8-842C-D55B0B33EF5E}" type="slidenum">
              <a:rPr lang="en-US" smtClean="0"/>
              <a:t>4</a:t>
            </a:fld>
            <a:endParaRPr lang="en-US"/>
          </a:p>
        </p:txBody>
      </p:sp>
      <p:sp>
        <p:nvSpPr>
          <p:cNvPr id="8"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2869625855"/>
              </p:ext>
            </p:extLst>
          </p:nvPr>
        </p:nvGraphicFramePr>
        <p:xfrm>
          <a:off x="3404079" y="481322"/>
          <a:ext cx="5016907" cy="4192025"/>
        </p:xfrm>
        <a:graphic>
          <a:graphicData uri="http://schemas.openxmlformats.org/presentationml/2006/ole">
            <mc:AlternateContent xmlns:mc="http://schemas.openxmlformats.org/markup-compatibility/2006">
              <mc:Choice xmlns:v="urn:schemas-microsoft-com:vml" Requires="v">
                <p:oleObj spid="_x0000_s32846" name="Graph" r:id="rId3" imgW="4073171" imgH="3080723" progId="Origin50.Graph">
                  <p:embed/>
                </p:oleObj>
              </mc:Choice>
              <mc:Fallback>
                <p:oleObj name="Graph" r:id="rId3" imgW="4073171" imgH="3080723" progId="Origin50.Graph">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l="13503" t="7281" r="8189" b="6207"/>
                      <a:stretch>
                        <a:fillRect/>
                      </a:stretch>
                    </p:blipFill>
                    <p:spPr bwMode="auto">
                      <a:xfrm>
                        <a:off x="3404079" y="481322"/>
                        <a:ext cx="5016907" cy="4192025"/>
                      </a:xfrm>
                      <a:prstGeom prst="rect">
                        <a:avLst/>
                      </a:prstGeom>
                      <a:noFill/>
                    </p:spPr>
                  </p:pic>
                </p:oleObj>
              </mc:Fallback>
            </mc:AlternateContent>
          </a:graphicData>
        </a:graphic>
      </p:graphicFrame>
      <p:sp>
        <p:nvSpPr>
          <p:cNvPr id="10" name="Rectangle 6"/>
          <p:cNvSpPr>
            <a:spLocks noChangeArrowheads="1"/>
          </p:cNvSpPr>
          <p:nvPr/>
        </p:nvSpPr>
        <p:spPr bwMode="auto">
          <a:xfrm>
            <a:off x="1463417" y="4526936"/>
            <a:ext cx="9265165"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7150" algn="r"/>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57150" algn="r"/>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57150" algn="r"/>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57150" algn="r"/>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57150" algn="r"/>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57150" algn="r"/>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57150" algn="r"/>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57150" algn="r"/>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57150" algn="r"/>
                <a:tab pos="457200" algn="l"/>
              </a:tabLst>
              <a:defRPr>
                <a:solidFill>
                  <a:schemeClr val="tx1"/>
                </a:solidFill>
                <a:latin typeface="Arial" panose="020B0604020202020204" pitchFamily="34" charset="0"/>
              </a:defRPr>
            </a:lvl9pPr>
          </a:lstStyle>
          <a:p>
            <a:pPr marL="0" marR="0" lvl="0" indent="0" algn="justLow" defTabSz="914400" rtl="0" eaLnBrk="0" fontAlgn="base" latinLnBrk="0" hangingPunct="0">
              <a:lnSpc>
                <a:spcPct val="150000"/>
              </a:lnSpc>
              <a:spcBef>
                <a:spcPct val="0"/>
              </a:spcBef>
              <a:spcAft>
                <a:spcPct val="0"/>
              </a:spcAft>
              <a:buClrTx/>
              <a:buSzTx/>
              <a:buFontTx/>
              <a:buNone/>
              <a:tabLst>
                <a:tab pos="57150" algn="r"/>
                <a:tab pos="457200" algn="l"/>
              </a:tabLst>
            </a:pPr>
            <a:r>
              <a:rPr kumimoji="0" lang="en-US" altLang="en-U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Figure S1: </a:t>
            </a:r>
            <a:r>
              <a:rPr kumimoji="0" lang="en-US" altLang="en-US" sz="1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Heterostructure</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band diagram illustrating the vacuum energy level, E</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and valence band (Ev</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Ev</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energies and the conduction band (Ec</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Ec</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for the two semiconductors. The electron (E</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fn1</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fn2</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and hole (E</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fp1</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fp2</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quasi Fermi levels are also shown. Also, material band gaps (Eg</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Eg</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and affinities (χ</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χ</a:t>
            </a:r>
            <a:r>
              <a:rPr kumimoji="0" lang="en-US" altLang="en-US" sz="16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en-US" altLang="en-US"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were shown..</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30650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6835" y="583096"/>
            <a:ext cx="4770783" cy="400110"/>
          </a:xfrm>
          <a:prstGeom prst="rect">
            <a:avLst/>
          </a:prstGeom>
          <a:noFill/>
        </p:spPr>
        <p:txBody>
          <a:bodyPr wrap="square" rtlCol="0">
            <a:spAutoFit/>
          </a:bodyPr>
          <a:lstStyle/>
          <a:p>
            <a:pPr marL="342900" indent="-34290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Calculation of generation rate G</a:t>
            </a:r>
            <a:endParaRPr lang="en-US" sz="20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516835" y="2013835"/>
                <a:ext cx="11211339" cy="3794308"/>
              </a:xfrm>
              <a:prstGeom prst="rect">
                <a:avLst/>
              </a:prstGeom>
            </p:spPr>
            <p:txBody>
              <a:bodyPr wrap="square">
                <a:spAutoFit/>
              </a:bodyPr>
              <a:lstStyle/>
              <a:p>
                <a:pPr algn="just">
                  <a:lnSpc>
                    <a:spcPct val="150000"/>
                  </a:lnSpc>
                  <a:tabLst>
                    <a:tab pos="940435" algn="l"/>
                  </a:tabLst>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𝑁</m:t>
                          </m:r>
                        </m:e>
                        <m:sub>
                          <m:r>
                            <a:rPr lang="en-US" i="1">
                              <a:latin typeface="Cambria Math" panose="02040503050406030204" pitchFamily="18" charset="0"/>
                              <a:ea typeface="Calibri" panose="020F0502020204030204" pitchFamily="34" charset="0"/>
                              <a:cs typeface="B Nazanin" panose="00000400000000000000" pitchFamily="2" charset="-78"/>
                            </a:rPr>
                            <m:t>𝑝</m:t>
                          </m:r>
                          <m:r>
                            <a:rPr lang="en-US" i="1">
                              <a:latin typeface="Cambria Math" panose="02040503050406030204" pitchFamily="18" charset="0"/>
                              <a:ea typeface="Calibri" panose="020F0502020204030204" pitchFamily="34" charset="0"/>
                              <a:cs typeface="B Nazanin" panose="00000400000000000000" pitchFamily="2" charset="-78"/>
                            </a:rPr>
                            <m:t>h</m:t>
                          </m:r>
                          <m:r>
                            <a:rPr lang="en-US" i="1">
                              <a:latin typeface="Cambria Math" panose="02040503050406030204" pitchFamily="18" charset="0"/>
                              <a:ea typeface="Calibri" panose="020F0502020204030204" pitchFamily="34" charset="0"/>
                              <a:cs typeface="B Nazanin" panose="00000400000000000000" pitchFamily="2" charset="-78"/>
                            </a:rPr>
                            <m:t>𝑜𝑡</m:t>
                          </m:r>
                        </m:sub>
                      </m:sSub>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e>
                      </m:d>
                      <m:r>
                        <a:rPr lang="en-US">
                          <a:latin typeface="Cambria Math" panose="02040503050406030204" pitchFamily="18" charset="0"/>
                          <a:ea typeface="Calibri" panose="020F0502020204030204" pitchFamily="34" charset="0"/>
                          <a:cs typeface="B Nazanin" panose="00000400000000000000" pitchFamily="2" charset="-78"/>
                        </a:rPr>
                        <m:t>=</m:t>
                      </m:r>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𝑁</m:t>
                          </m:r>
                        </m:e>
                        <m:sub>
                          <m:r>
                            <a:rPr lang="en-US" i="1">
                              <a:latin typeface="Cambria Math" panose="02040503050406030204" pitchFamily="18" charset="0"/>
                              <a:ea typeface="Calibri" panose="020F0502020204030204" pitchFamily="34" charset="0"/>
                              <a:cs typeface="B Nazanin" panose="00000400000000000000" pitchFamily="2" charset="-78"/>
                            </a:rPr>
                            <m:t>𝑝</m:t>
                          </m:r>
                          <m:r>
                            <a:rPr lang="en-US" i="1">
                              <a:latin typeface="Cambria Math" panose="02040503050406030204" pitchFamily="18" charset="0"/>
                              <a:ea typeface="Calibri" panose="020F0502020204030204" pitchFamily="34" charset="0"/>
                              <a:cs typeface="B Nazanin" panose="00000400000000000000" pitchFamily="2" charset="-78"/>
                            </a:rPr>
                            <m:t>h</m:t>
                          </m:r>
                          <m:r>
                            <a:rPr lang="en-US" i="1">
                              <a:latin typeface="Cambria Math" panose="02040503050406030204" pitchFamily="18" charset="0"/>
                              <a:ea typeface="Calibri" panose="020F0502020204030204" pitchFamily="34" charset="0"/>
                              <a:cs typeface="B Nazanin" panose="00000400000000000000" pitchFamily="2" charset="-78"/>
                            </a:rPr>
                            <m:t>𝑜𝑡</m:t>
                          </m:r>
                          <m:r>
                            <a:rPr lang="en-US" i="1">
                              <a:latin typeface="Cambria Math" panose="02040503050406030204" pitchFamily="18" charset="0"/>
                              <a:ea typeface="Calibri" panose="020F0502020204030204" pitchFamily="34" charset="0"/>
                              <a:cs typeface="B Nazanin" panose="00000400000000000000" pitchFamily="2" charset="-78"/>
                            </a:rPr>
                            <m:t>0</m:t>
                          </m:r>
                        </m:sub>
                      </m:sSub>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e>
                      </m:d>
                      <m:r>
                        <a:rPr lang="en-US">
                          <a:latin typeface="Cambria Math" panose="02040503050406030204" pitchFamily="18" charset="0"/>
                          <a:ea typeface="Calibri" panose="020F0502020204030204" pitchFamily="34" charset="0"/>
                          <a:cs typeface="B Nazanin" panose="00000400000000000000" pitchFamily="2" charset="-78"/>
                        </a:rPr>
                        <m:t>.</m:t>
                      </m:r>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𝑇</m:t>
                          </m:r>
                        </m:e>
                        <m:sub>
                          <m:r>
                            <a:rPr lang="en-US" i="1">
                              <a:latin typeface="Cambria Math" panose="02040503050406030204" pitchFamily="18" charset="0"/>
                              <a:ea typeface="Calibri" panose="020F0502020204030204" pitchFamily="34" charset="0"/>
                              <a:cs typeface="B Nazanin" panose="00000400000000000000" pitchFamily="2" charset="-78"/>
                            </a:rPr>
                            <m:t>𝑓𝑟𝑜𝑛𝑡</m:t>
                          </m:r>
                        </m:sub>
                      </m:sSub>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e>
                      </m:d>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𝑒𝑥𝑝</m:t>
                      </m:r>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r>
                            <a:rPr lang="en-US" i="1">
                              <a:latin typeface="Cambria Math" panose="02040503050406030204" pitchFamily="18" charset="0"/>
                              <a:ea typeface="Calibri" panose="020F0502020204030204" pitchFamily="34" charset="0"/>
                              <a:cs typeface="B Nazanin" panose="00000400000000000000" pitchFamily="2" charset="-78"/>
                            </a:rPr>
                            <m:t>𝛼</m:t>
                          </m:r>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e>
                          </m:d>
                        </m:e>
                      </m:d>
                      <m:r>
                        <a:rPr lang="en-US">
                          <a:latin typeface="Cambria Math" panose="02040503050406030204" pitchFamily="18" charset="0"/>
                          <a:ea typeface="Calibri" panose="020F0502020204030204" pitchFamily="34" charset="0"/>
                          <a:cs typeface="B Nazanin" panose="00000400000000000000" pitchFamily="2" charset="-78"/>
                        </a:rPr>
                        <m:t>.</m:t>
                      </m:r>
                      <m:f>
                        <m:fPr>
                          <m:ctrlPr>
                            <a:rPr lang="en-US" i="1">
                              <a:latin typeface="Cambria Math" panose="02040503050406030204" pitchFamily="18" charset="0"/>
                              <a:ea typeface="Calibri" panose="020F0502020204030204" pitchFamily="34" charset="0"/>
                              <a:cs typeface="B Nazanin" panose="00000400000000000000" pitchFamily="2" charset="-78"/>
                            </a:rPr>
                          </m:ctrlPr>
                        </m:fPr>
                        <m:num>
                          <m:r>
                            <a:rPr lang="en-US" i="1">
                              <a:latin typeface="Cambria Math" panose="02040503050406030204" pitchFamily="18" charset="0"/>
                              <a:ea typeface="Calibri" panose="020F0502020204030204" pitchFamily="34" charset="0"/>
                              <a:cs typeface="B Nazanin" panose="00000400000000000000" pitchFamily="2" charset="-78"/>
                            </a:rPr>
                            <m:t>1</m:t>
                          </m:r>
                          <m:r>
                            <a:rPr lang="en-US" i="1">
                              <a:latin typeface="Cambria Math" panose="02040503050406030204" pitchFamily="18" charset="0"/>
                              <a:ea typeface="Calibri" panose="020F0502020204030204" pitchFamily="34" charset="0"/>
                              <a:cs typeface="B Nazanin" panose="00000400000000000000" pitchFamily="2" charset="-78"/>
                            </a:rPr>
                            <m:t>+</m:t>
                          </m:r>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𝑅</m:t>
                              </m:r>
                            </m:e>
                            <m:sub>
                              <m:r>
                                <a:rPr lang="en-US" i="1">
                                  <a:latin typeface="Cambria Math" panose="02040503050406030204" pitchFamily="18" charset="0"/>
                                  <a:ea typeface="Calibri" panose="020F0502020204030204" pitchFamily="34" charset="0"/>
                                  <a:cs typeface="B Nazanin" panose="00000400000000000000" pitchFamily="2" charset="-78"/>
                                </a:rPr>
                                <m:t>𝑏𝑎𝑐𝑘</m:t>
                              </m:r>
                            </m:sub>
                          </m:sSub>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e>
                          </m:d>
                          <m:func>
                            <m:funcPr>
                              <m:ctrlPr>
                                <a:rPr lang="en-US" i="1">
                                  <a:latin typeface="Cambria Math" panose="02040503050406030204" pitchFamily="18" charset="0"/>
                                  <a:ea typeface="Calibri" panose="020F0502020204030204" pitchFamily="34" charset="0"/>
                                  <a:cs typeface="B Nazanin" panose="00000400000000000000" pitchFamily="2" charset="-78"/>
                                </a:rPr>
                              </m:ctrlPr>
                            </m:funcPr>
                            <m:fName>
                              <m:r>
                                <a:rPr lang="en-US" i="1">
                                  <a:latin typeface="Cambria Math" panose="02040503050406030204" pitchFamily="18" charset="0"/>
                                  <a:ea typeface="Calibri" panose="020F0502020204030204" pitchFamily="34" charset="0"/>
                                  <a:cs typeface="B Nazanin" panose="00000400000000000000" pitchFamily="2" charset="-78"/>
                                </a:rPr>
                                <m:t>𝑒𝑥𝑝</m:t>
                              </m:r>
                            </m:fName>
                            <m:e>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2</m:t>
                                  </m:r>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𝑑</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e>
                                  </m:d>
                                  <m:r>
                                    <a:rPr lang="en-US" i="1">
                                      <a:latin typeface="Cambria Math" panose="02040503050406030204" pitchFamily="18" charset="0"/>
                                      <a:ea typeface="Calibri" panose="020F0502020204030204" pitchFamily="34" charset="0"/>
                                      <a:cs typeface="B Nazanin" panose="00000400000000000000" pitchFamily="2" charset="-78"/>
                                    </a:rPr>
                                    <m:t>𝛼</m:t>
                                  </m:r>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e>
                                  </m:d>
                                </m:e>
                              </m:d>
                            </m:e>
                          </m:func>
                        </m:num>
                        <m:den>
                          <m:r>
                            <a:rPr lang="en-US" i="1">
                              <a:latin typeface="Cambria Math" panose="02040503050406030204" pitchFamily="18" charset="0"/>
                              <a:ea typeface="Calibri" panose="020F0502020204030204" pitchFamily="34" charset="0"/>
                              <a:cs typeface="B Nazanin" panose="00000400000000000000" pitchFamily="2" charset="-78"/>
                            </a:rPr>
                            <m:t>1</m:t>
                          </m:r>
                          <m:r>
                            <a:rPr lang="en-US" i="1">
                              <a:latin typeface="Cambria Math" panose="02040503050406030204" pitchFamily="18" charset="0"/>
                              <a:ea typeface="Calibri" panose="020F0502020204030204" pitchFamily="34" charset="0"/>
                              <a:cs typeface="B Nazanin" panose="00000400000000000000" pitchFamily="2" charset="-78"/>
                            </a:rPr>
                            <m:t>−</m:t>
                          </m:r>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𝑅</m:t>
                              </m:r>
                            </m:e>
                            <m:sub>
                              <m:r>
                                <a:rPr lang="en-US" i="1">
                                  <a:latin typeface="Cambria Math" panose="02040503050406030204" pitchFamily="18" charset="0"/>
                                  <a:ea typeface="Calibri" panose="020F0502020204030204" pitchFamily="34" charset="0"/>
                                  <a:cs typeface="B Nazanin" panose="00000400000000000000" pitchFamily="2" charset="-78"/>
                                </a:rPr>
                                <m:t>𝑏𝑎𝑐𝑘</m:t>
                              </m:r>
                            </m:sub>
                          </m:sSub>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e>
                          </m:d>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𝑅</m:t>
                              </m:r>
                            </m:e>
                            <m:sub>
                              <m:r>
                                <a:rPr lang="en-US" i="1">
                                  <a:latin typeface="Cambria Math" panose="02040503050406030204" pitchFamily="18" charset="0"/>
                                  <a:ea typeface="Calibri" panose="020F0502020204030204" pitchFamily="34" charset="0"/>
                                  <a:cs typeface="B Nazanin" panose="00000400000000000000" pitchFamily="2" charset="-78"/>
                                </a:rPr>
                                <m:t>𝑖𝑛𝑡</m:t>
                              </m:r>
                            </m:sub>
                          </m:sSub>
                          <m:func>
                            <m:funcPr>
                              <m:ctrlPr>
                                <a:rPr lang="en-US" i="1">
                                  <a:latin typeface="Cambria Math" panose="02040503050406030204" pitchFamily="18" charset="0"/>
                                  <a:ea typeface="Calibri" panose="020F0502020204030204" pitchFamily="34" charset="0"/>
                                  <a:cs typeface="B Nazanin" panose="00000400000000000000" pitchFamily="2" charset="-78"/>
                                </a:rPr>
                              </m:ctrlPr>
                            </m:funcPr>
                            <m:fName>
                              <m:r>
                                <a:rPr lang="en-US" i="1">
                                  <a:latin typeface="Cambria Math" panose="02040503050406030204" pitchFamily="18" charset="0"/>
                                  <a:ea typeface="Calibri" panose="020F0502020204030204" pitchFamily="34" charset="0"/>
                                  <a:cs typeface="B Nazanin" panose="00000400000000000000" pitchFamily="2" charset="-78"/>
                                </a:rPr>
                                <m:t>𝑒𝑥𝑝</m:t>
                              </m:r>
                            </m:fName>
                            <m:e>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2</m:t>
                                  </m:r>
                                  <m:r>
                                    <a:rPr lang="en-US" i="1">
                                      <a:latin typeface="Cambria Math" panose="02040503050406030204" pitchFamily="18" charset="0"/>
                                      <a:ea typeface="Calibri" panose="020F0502020204030204" pitchFamily="34" charset="0"/>
                                      <a:cs typeface="B Nazanin" panose="00000400000000000000" pitchFamily="2" charset="-78"/>
                                    </a:rPr>
                                    <m:t>𝑑</m:t>
                                  </m:r>
                                  <m:r>
                                    <a:rPr lang="en-US" i="1">
                                      <a:latin typeface="Cambria Math" panose="02040503050406030204" pitchFamily="18" charset="0"/>
                                      <a:ea typeface="Calibri" panose="020F0502020204030204" pitchFamily="34" charset="0"/>
                                      <a:cs typeface="B Nazanin" panose="00000400000000000000" pitchFamily="2" charset="-78"/>
                                    </a:rPr>
                                    <m:t>𝛼</m:t>
                                  </m:r>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e>
                                  </m:d>
                                </m:e>
                              </m:d>
                            </m:e>
                          </m:func>
                        </m:den>
                      </m:f>
                      <m:r>
                        <a:rPr lang="en-US" i="1">
                          <a:latin typeface="Cambria Math" panose="02040503050406030204" pitchFamily="18" charset="0"/>
                          <a:ea typeface="Calibri" panose="020F0502020204030204" pitchFamily="34" charset="0"/>
                          <a:cs typeface="B Nazanin" panose="00000400000000000000" pitchFamily="2" charset="-78"/>
                        </a:rPr>
                        <m:t>               (</m:t>
                      </m:r>
                      <m:r>
                        <a:rPr lang="en-US" b="0" i="1" smtClean="0">
                          <a:latin typeface="Cambria Math" panose="02040503050406030204" pitchFamily="18" charset="0"/>
                          <a:ea typeface="Calibri" panose="020F0502020204030204" pitchFamily="34" charset="0"/>
                          <a:cs typeface="B Nazanin" panose="00000400000000000000" pitchFamily="2" charset="-78"/>
                        </a:rPr>
                        <m:t>10</m:t>
                      </m:r>
                      <m:r>
                        <a:rPr lang="en-US" i="1">
                          <a:latin typeface="Cambria Math" panose="02040503050406030204" pitchFamily="18" charset="0"/>
                          <a:ea typeface="Calibri" panose="020F0502020204030204" pitchFamily="34" charset="0"/>
                          <a:cs typeface="B Nazanin" panose="00000400000000000000" pitchFamily="2" charset="-78"/>
                        </a:rPr>
                        <m:t>)</m:t>
                      </m:r>
                    </m:oMath>
                  </m:oMathPara>
                </a14:m>
                <a:endParaRPr lang="en-US" dirty="0">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US" dirty="0" smtClean="0">
                  <a:latin typeface="Times New Roman" panose="02020603050405020304" pitchFamily="18" charset="0"/>
                  <a:ea typeface="Calibri" panose="020F0502020204030204" pitchFamily="34" charset="0"/>
                  <a:cs typeface="B Nazanin" panose="00000400000000000000" pitchFamily="2" charset="-78"/>
                </a:endParaRPr>
              </a:p>
              <a:p>
                <a:pPr>
                  <a:lnSpc>
                    <a:spcPct val="150000"/>
                  </a:lnSpc>
                </a:pPr>
                <a:r>
                  <a:rPr lang="en-US" dirty="0" smtClean="0">
                    <a:latin typeface="Times New Roman" panose="02020603050405020304" pitchFamily="18" charset="0"/>
                    <a:ea typeface="Calibri" panose="020F0502020204030204" pitchFamily="34" charset="0"/>
                    <a:cs typeface="B Nazanin" panose="00000400000000000000" pitchFamily="2" charset="-78"/>
                  </a:rPr>
                  <a:t>where </a:t>
                </a:r>
                <a14:m>
                  <m:oMath xmlns:m="http://schemas.openxmlformats.org/officeDocument/2006/math">
                    <m:r>
                      <a:rPr lang="en-US" i="1">
                        <a:latin typeface="Cambria Math" panose="02040503050406030204" pitchFamily="18" charset="0"/>
                        <a:ea typeface="Calibri" panose="020F0502020204030204" pitchFamily="34" charset="0"/>
                        <a:cs typeface="B Nazanin" panose="00000400000000000000" pitchFamily="2" charset="-78"/>
                      </a:rPr>
                      <m:t>𝛼</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r>
                      <a:rPr lang="en-US" i="1">
                        <a:latin typeface="Cambria Math" panose="02040503050406030204" pitchFamily="18" charset="0"/>
                        <a:ea typeface="Calibri" panose="020F0502020204030204" pitchFamily="34" charset="0"/>
                        <a:cs typeface="B Nazanin" panose="00000400000000000000" pitchFamily="2" charset="-78"/>
                      </a:rPr>
                      <m:t>)</m:t>
                    </m:r>
                  </m:oMath>
                </a14:m>
                <a:r>
                  <a:rPr lang="en-US" dirty="0">
                    <a:latin typeface="Times New Roman" panose="02020603050405020304" pitchFamily="18" charset="0"/>
                    <a:ea typeface="Calibri" panose="020F0502020204030204" pitchFamily="34" charset="0"/>
                    <a:cs typeface="B Nazanin" panose="00000400000000000000" pitchFamily="2" charset="-78"/>
                  </a:rPr>
                  <a:t> is the absorption coefficient, which</a:t>
                </a:r>
                <a:r>
                  <a:rPr lang="en-US" dirty="0">
                    <a:latin typeface="B Nazanin" panose="00000400000000000000" pitchFamily="2" charset="-78"/>
                    <a:ea typeface="Calibri" panose="020F0502020204030204" pitchFamily="34" charset="0"/>
                  </a:rPr>
                  <a:t> </a:t>
                </a:r>
                <a:r>
                  <a:rPr lang="en-US" dirty="0">
                    <a:latin typeface="Times New Roman" panose="02020603050405020304" pitchFamily="18" charset="0"/>
                    <a:ea typeface="Calibri" panose="020F0502020204030204" pitchFamily="34" charset="0"/>
                    <a:cs typeface="B Nazanin" panose="00000400000000000000" pitchFamily="2" charset="-78"/>
                  </a:rPr>
                  <a:t>depends on the wavelength and the thickness of the layer</a:t>
                </a:r>
                <a:r>
                  <a:rPr lang="en-US" dirty="0">
                    <a:latin typeface="B Nazanin" panose="00000400000000000000" pitchFamily="2" charset="-78"/>
                    <a:ea typeface="Calibri" panose="020F0502020204030204" pitchFamily="34" charset="0"/>
                  </a:rPr>
                  <a:t> </a:t>
                </a:r>
                <a:r>
                  <a:rPr lang="en-US" dirty="0">
                    <a:latin typeface="Times New Roman" panose="02020603050405020304" pitchFamily="18" charset="0"/>
                    <a:ea typeface="Calibri" panose="020F0502020204030204" pitchFamily="34" charset="0"/>
                    <a:cs typeface="B Nazanin" panose="00000400000000000000" pitchFamily="2" charset="-78"/>
                  </a:rPr>
                  <a:t>along the z axis. </a:t>
                </a:r>
                <a14:m>
                  <m:oMath xmlns:m="http://schemas.openxmlformats.org/officeDocument/2006/math">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𝑁</m:t>
                        </m:r>
                      </m:e>
                      <m:sub>
                        <m:r>
                          <a:rPr lang="en-US" i="1">
                            <a:latin typeface="Cambria Math" panose="02040503050406030204" pitchFamily="18" charset="0"/>
                            <a:ea typeface="Calibri" panose="020F0502020204030204" pitchFamily="34" charset="0"/>
                            <a:cs typeface="B Nazanin" panose="00000400000000000000" pitchFamily="2" charset="-78"/>
                          </a:rPr>
                          <m:t>𝑝</m:t>
                        </m:r>
                        <m:r>
                          <a:rPr lang="en-US" i="1">
                            <a:latin typeface="Cambria Math" panose="02040503050406030204" pitchFamily="18" charset="0"/>
                            <a:ea typeface="Calibri" panose="020F0502020204030204" pitchFamily="34" charset="0"/>
                            <a:cs typeface="B Nazanin" panose="00000400000000000000" pitchFamily="2" charset="-78"/>
                          </a:rPr>
                          <m:t>h</m:t>
                        </m:r>
                        <m:r>
                          <a:rPr lang="en-US" i="1">
                            <a:latin typeface="Cambria Math" panose="02040503050406030204" pitchFamily="18" charset="0"/>
                            <a:ea typeface="Calibri" panose="020F0502020204030204" pitchFamily="34" charset="0"/>
                            <a:cs typeface="B Nazanin" panose="00000400000000000000" pitchFamily="2" charset="-78"/>
                          </a:rPr>
                          <m:t>𝑜𝑡</m:t>
                        </m:r>
                        <m:r>
                          <a:rPr lang="en-US" i="1">
                            <a:latin typeface="Cambria Math" panose="02040503050406030204" pitchFamily="18" charset="0"/>
                            <a:ea typeface="Calibri" panose="020F0502020204030204" pitchFamily="34" charset="0"/>
                            <a:cs typeface="B Nazanin" panose="00000400000000000000" pitchFamily="2" charset="-78"/>
                          </a:rPr>
                          <m:t>0</m:t>
                        </m:r>
                      </m:sub>
                    </m:sSub>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e>
                    </m:d>
                  </m:oMath>
                </a14:m>
                <a:r>
                  <a:rPr lang="en-US" dirty="0">
                    <a:latin typeface="Times New Roman" panose="02020603050405020304" pitchFamily="18" charset="0"/>
                    <a:ea typeface="Calibri" panose="020F0502020204030204" pitchFamily="34" charset="0"/>
                    <a:cs typeface="B Nazanin" panose="00000400000000000000" pitchFamily="2" charset="-78"/>
                  </a:rPr>
                  <a:t> is incident light photon flux, </a:t>
                </a:r>
                <a14:m>
                  <m:oMath xmlns:m="http://schemas.openxmlformats.org/officeDocument/2006/math">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𝑇</m:t>
                        </m:r>
                      </m:e>
                      <m:sub>
                        <m:r>
                          <a:rPr lang="en-US" i="1">
                            <a:latin typeface="Cambria Math" panose="02040503050406030204" pitchFamily="18" charset="0"/>
                            <a:ea typeface="Calibri" panose="020F0502020204030204" pitchFamily="34" charset="0"/>
                            <a:cs typeface="B Nazanin" panose="00000400000000000000" pitchFamily="2" charset="-78"/>
                          </a:rPr>
                          <m:t>𝑓𝑟𝑜𝑛𝑡</m:t>
                        </m:r>
                      </m:sub>
                    </m:sSub>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e>
                    </m:d>
                  </m:oMath>
                </a14:m>
                <a:r>
                  <a:rPr lang="en-US" dirty="0">
                    <a:latin typeface="Times New Roman" panose="02020603050405020304" pitchFamily="18" charset="0"/>
                    <a:ea typeface="Calibri" panose="020F0502020204030204" pitchFamily="34" charset="0"/>
                    <a:cs typeface="B Nazanin" panose="00000400000000000000" pitchFamily="2" charset="-78"/>
                  </a:rPr>
                  <a:t> is crossing light rate in front contact, </a:t>
                </a:r>
                <a14:m>
                  <m:oMath xmlns:m="http://schemas.openxmlformats.org/officeDocument/2006/math">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𝑅</m:t>
                        </m:r>
                      </m:e>
                      <m:sub>
                        <m:r>
                          <a:rPr lang="en-US" i="1">
                            <a:latin typeface="Cambria Math" panose="02040503050406030204" pitchFamily="18" charset="0"/>
                            <a:ea typeface="Calibri" panose="020F0502020204030204" pitchFamily="34" charset="0"/>
                            <a:cs typeface="B Nazanin" panose="00000400000000000000" pitchFamily="2" charset="-78"/>
                          </a:rPr>
                          <m:t>𝑏𝑎𝑐𝑘</m:t>
                        </m:r>
                      </m:sub>
                    </m:sSub>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oMath>
                </a14:m>
                <a:r>
                  <a:rPr lang="en-US" dirty="0">
                    <a:latin typeface="Times New Roman" panose="02020603050405020304" pitchFamily="18" charset="0"/>
                    <a:ea typeface="Calibri" panose="020F0502020204030204" pitchFamily="34" charset="0"/>
                    <a:cs typeface="B Nazanin" panose="00000400000000000000" pitchFamily="2" charset="-78"/>
                  </a:rPr>
                  <a:t> is light reflection rate in back contact, and </a:t>
                </a:r>
                <a14:m>
                  <m:oMath xmlns:m="http://schemas.openxmlformats.org/officeDocument/2006/math">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𝑅</m:t>
                        </m:r>
                      </m:e>
                      <m:sub>
                        <m:r>
                          <a:rPr lang="en-US" i="1">
                            <a:latin typeface="Cambria Math" panose="02040503050406030204" pitchFamily="18" charset="0"/>
                            <a:ea typeface="Calibri" panose="020F0502020204030204" pitchFamily="34" charset="0"/>
                            <a:cs typeface="B Nazanin" panose="00000400000000000000" pitchFamily="2" charset="-78"/>
                          </a:rPr>
                          <m:t>𝑖𝑛𝑡</m:t>
                        </m:r>
                      </m:sub>
                    </m:sSub>
                  </m:oMath>
                </a14:m>
                <a:r>
                  <a:rPr lang="en-US" dirty="0">
                    <a:latin typeface="Times New Roman" panose="02020603050405020304" pitchFamily="18" charset="0"/>
                    <a:ea typeface="Calibri" panose="020F0502020204030204" pitchFamily="34" charset="0"/>
                    <a:cs typeface="B Nazanin" panose="00000400000000000000" pitchFamily="2" charset="-78"/>
                  </a:rPr>
                  <a:t> is the internal reflection in front contact.</a:t>
                </a:r>
              </a:p>
              <a:p>
                <a:pPr algn="just">
                  <a:lnSpc>
                    <a:spcPct val="150000"/>
                  </a:lnSpc>
                  <a:tabLst>
                    <a:tab pos="940435" algn="l"/>
                  </a:tabLst>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B Nazanin" panose="00000400000000000000" pitchFamily="2" charset="-78"/>
                        </a:rPr>
                        <m:t>𝐺</m:t>
                      </m:r>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e>
                      </m:d>
                      <m:r>
                        <a:rPr lang="en-US" i="1">
                          <a:latin typeface="Cambria Math" panose="02040503050406030204" pitchFamily="18" charset="0"/>
                          <a:ea typeface="Calibri" panose="020F0502020204030204" pitchFamily="34" charset="0"/>
                          <a:cs typeface="B Nazanin" panose="00000400000000000000" pitchFamily="2" charset="-78"/>
                        </a:rPr>
                        <m:t>=</m:t>
                      </m:r>
                      <m:nary>
                        <m:naryPr>
                          <m:limLoc m:val="subSup"/>
                          <m:ctrlPr>
                            <a:rPr lang="en-US" i="1">
                              <a:latin typeface="Cambria Math" panose="02040503050406030204" pitchFamily="18" charset="0"/>
                              <a:ea typeface="Calibri" panose="020F0502020204030204" pitchFamily="34" charset="0"/>
                              <a:cs typeface="B Nazanin" panose="00000400000000000000" pitchFamily="2" charset="-78"/>
                            </a:rPr>
                          </m:ctrlPr>
                        </m:naryPr>
                        <m:sub>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𝜆</m:t>
                              </m:r>
                            </m:e>
                            <m:sub>
                              <m:r>
                                <a:rPr lang="en-US" i="1">
                                  <a:latin typeface="Cambria Math" panose="02040503050406030204" pitchFamily="18" charset="0"/>
                                  <a:ea typeface="Calibri" panose="020F0502020204030204" pitchFamily="34" charset="0"/>
                                  <a:cs typeface="B Nazanin" panose="00000400000000000000" pitchFamily="2" charset="-78"/>
                                </a:rPr>
                                <m:t>𝑚𝑖𝑛</m:t>
                              </m:r>
                            </m:sub>
                          </m:sSub>
                        </m:sub>
                        <m:sup>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𝜆</m:t>
                              </m:r>
                            </m:e>
                            <m:sub>
                              <m:r>
                                <a:rPr lang="en-US" i="1">
                                  <a:latin typeface="Cambria Math" panose="02040503050406030204" pitchFamily="18" charset="0"/>
                                  <a:ea typeface="Calibri" panose="020F0502020204030204" pitchFamily="34" charset="0"/>
                                  <a:cs typeface="B Nazanin" panose="00000400000000000000" pitchFamily="2" charset="-78"/>
                                </a:rPr>
                                <m:t>𝑚𝑎𝑥</m:t>
                              </m:r>
                            </m:sub>
                          </m:sSub>
                        </m:sup>
                        <m:e>
                          <m:r>
                            <a:rPr lang="en-US" i="1">
                              <a:latin typeface="Cambria Math" panose="02040503050406030204" pitchFamily="18" charset="0"/>
                              <a:ea typeface="Calibri" panose="020F0502020204030204" pitchFamily="34" charset="0"/>
                              <a:cs typeface="B Nazanin" panose="00000400000000000000" pitchFamily="2" charset="-78"/>
                            </a:rPr>
                            <m:t>𝐺</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r>
                            <a:rPr lang="en-US" i="1">
                              <a:latin typeface="Cambria Math" panose="02040503050406030204" pitchFamily="18" charset="0"/>
                              <a:ea typeface="Calibri" panose="020F0502020204030204" pitchFamily="34" charset="0"/>
                              <a:cs typeface="B Nazanin" panose="00000400000000000000" pitchFamily="2" charset="-78"/>
                            </a:rPr>
                            <m:t>)</m:t>
                          </m:r>
                        </m:e>
                      </m:nary>
                      <m:r>
                        <a:rPr lang="en-US" i="1">
                          <a:latin typeface="Cambria Math" panose="02040503050406030204" pitchFamily="18" charset="0"/>
                          <a:ea typeface="Calibri" panose="020F0502020204030204" pitchFamily="34" charset="0"/>
                          <a:cs typeface="B Nazanin" panose="00000400000000000000" pitchFamily="2" charset="-78"/>
                        </a:rPr>
                        <m:t>𝑑</m:t>
                      </m:r>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nary>
                        <m:naryPr>
                          <m:limLoc m:val="subSup"/>
                          <m:ctrlPr>
                            <a:rPr lang="en-US" i="1">
                              <a:latin typeface="Cambria Math" panose="02040503050406030204" pitchFamily="18" charset="0"/>
                              <a:ea typeface="Calibri" panose="020F0502020204030204" pitchFamily="34" charset="0"/>
                              <a:cs typeface="B Nazanin" panose="00000400000000000000" pitchFamily="2" charset="-78"/>
                            </a:rPr>
                          </m:ctrlPr>
                        </m:naryPr>
                        <m:sub>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𝜆</m:t>
                              </m:r>
                            </m:e>
                            <m:sub>
                              <m:r>
                                <a:rPr lang="en-US" i="1">
                                  <a:latin typeface="Cambria Math" panose="02040503050406030204" pitchFamily="18" charset="0"/>
                                  <a:ea typeface="Calibri" panose="020F0502020204030204" pitchFamily="34" charset="0"/>
                                  <a:cs typeface="B Nazanin" panose="00000400000000000000" pitchFamily="2" charset="-78"/>
                                </a:rPr>
                                <m:t>𝑚𝑖𝑛</m:t>
                              </m:r>
                            </m:sub>
                          </m:sSub>
                        </m:sub>
                        <m:sup>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𝜆</m:t>
                              </m:r>
                            </m:e>
                            <m:sub>
                              <m:r>
                                <a:rPr lang="en-US" i="1">
                                  <a:latin typeface="Cambria Math" panose="02040503050406030204" pitchFamily="18" charset="0"/>
                                  <a:ea typeface="Calibri" panose="020F0502020204030204" pitchFamily="34" charset="0"/>
                                  <a:cs typeface="B Nazanin" panose="00000400000000000000" pitchFamily="2" charset="-78"/>
                                </a:rPr>
                                <m:t>𝑚𝑎𝑥</m:t>
                              </m:r>
                            </m:sub>
                          </m:sSub>
                        </m:sup>
                        <m:e>
                          <m:r>
                            <a:rPr lang="en-US" i="1">
                              <a:latin typeface="Cambria Math" panose="02040503050406030204" pitchFamily="18" charset="0"/>
                              <a:ea typeface="Calibri" panose="020F0502020204030204" pitchFamily="34" charset="0"/>
                              <a:cs typeface="B Nazanin" panose="00000400000000000000" pitchFamily="2" charset="-78"/>
                            </a:rPr>
                            <m:t>𝛼</m:t>
                          </m:r>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e>
                          </m:d>
                          <m:r>
                            <a:rPr lang="en-US" i="1">
                              <a:latin typeface="Cambria Math" panose="02040503050406030204" pitchFamily="18" charset="0"/>
                              <a:ea typeface="Calibri" panose="020F0502020204030204" pitchFamily="34" charset="0"/>
                              <a:cs typeface="B Nazanin" panose="00000400000000000000" pitchFamily="2" charset="-78"/>
                            </a:rPr>
                            <m:t>.</m:t>
                          </m:r>
                          <m:sSub>
                            <m:sSubPr>
                              <m:ctrlPr>
                                <a:rPr lang="en-US" i="1">
                                  <a:latin typeface="Cambria Math" panose="02040503050406030204" pitchFamily="18" charset="0"/>
                                  <a:ea typeface="Calibri" panose="020F0502020204030204" pitchFamily="34" charset="0"/>
                                  <a:cs typeface="B Nazanin" panose="00000400000000000000" pitchFamily="2" charset="-78"/>
                                </a:rPr>
                              </m:ctrlPr>
                            </m:sSubPr>
                            <m:e>
                              <m:r>
                                <a:rPr lang="en-US" i="1">
                                  <a:latin typeface="Cambria Math" panose="02040503050406030204" pitchFamily="18" charset="0"/>
                                  <a:ea typeface="Calibri" panose="020F0502020204030204" pitchFamily="34" charset="0"/>
                                  <a:cs typeface="B Nazanin" panose="00000400000000000000" pitchFamily="2" charset="-78"/>
                                </a:rPr>
                                <m:t>𝑁</m:t>
                              </m:r>
                            </m:e>
                            <m:sub>
                              <m:r>
                                <a:rPr lang="en-US" i="1">
                                  <a:latin typeface="Cambria Math" panose="02040503050406030204" pitchFamily="18" charset="0"/>
                                  <a:ea typeface="Calibri" panose="020F0502020204030204" pitchFamily="34" charset="0"/>
                                  <a:cs typeface="B Nazanin" panose="00000400000000000000" pitchFamily="2" charset="-78"/>
                                </a:rPr>
                                <m:t>𝑝</m:t>
                              </m:r>
                              <m:r>
                                <a:rPr lang="en-US" i="1">
                                  <a:latin typeface="Cambria Math" panose="02040503050406030204" pitchFamily="18" charset="0"/>
                                  <a:ea typeface="Calibri" panose="020F0502020204030204" pitchFamily="34" charset="0"/>
                                  <a:cs typeface="B Nazanin" panose="00000400000000000000" pitchFamily="2" charset="-78"/>
                                </a:rPr>
                                <m:t>h</m:t>
                              </m:r>
                              <m:r>
                                <a:rPr lang="en-US" i="1">
                                  <a:latin typeface="Cambria Math" panose="02040503050406030204" pitchFamily="18" charset="0"/>
                                  <a:ea typeface="Calibri" panose="020F0502020204030204" pitchFamily="34" charset="0"/>
                                  <a:cs typeface="B Nazanin" panose="00000400000000000000" pitchFamily="2" charset="-78"/>
                                </a:rPr>
                                <m:t>𝑜𝑡</m:t>
                              </m:r>
                            </m:sub>
                          </m:sSub>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e>
                          </m:d>
                          <m:r>
                            <a:rPr lang="en-US" i="1">
                              <a:latin typeface="Cambria Math" panose="02040503050406030204" pitchFamily="18" charset="0"/>
                              <a:ea typeface="Calibri" panose="020F0502020204030204" pitchFamily="34" charset="0"/>
                              <a:cs typeface="B Nazanin" panose="00000400000000000000" pitchFamily="2" charset="-78"/>
                            </a:rPr>
                            <m:t>.</m:t>
                          </m:r>
                        </m:e>
                      </m:nary>
                      <m:r>
                        <a:rPr lang="en-US" i="1">
                          <a:latin typeface="Cambria Math" panose="02040503050406030204" pitchFamily="18" charset="0"/>
                          <a:ea typeface="Calibri" panose="020F0502020204030204" pitchFamily="34" charset="0"/>
                          <a:cs typeface="B Nazanin" panose="00000400000000000000" pitchFamily="2" charset="-78"/>
                        </a:rPr>
                        <m:t>𝑑</m:t>
                      </m:r>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                                                                    (</m:t>
                      </m:r>
                      <m:r>
                        <a:rPr lang="en-US" b="0" i="1" smtClean="0">
                          <a:latin typeface="Cambria Math" panose="02040503050406030204" pitchFamily="18" charset="0"/>
                          <a:ea typeface="Calibri" panose="020F0502020204030204" pitchFamily="34" charset="0"/>
                          <a:cs typeface="B Nazanin" panose="00000400000000000000" pitchFamily="2" charset="-78"/>
                        </a:rPr>
                        <m:t>11</m:t>
                      </m:r>
                      <m:r>
                        <a:rPr lang="en-US" b="0" i="1" smtClean="0">
                          <a:latin typeface="Cambria Math" panose="02040503050406030204" pitchFamily="18" charset="0"/>
                          <a:ea typeface="Calibri" panose="020F0502020204030204" pitchFamily="34" charset="0"/>
                          <a:cs typeface="B Nazanin" panose="00000400000000000000" pitchFamily="2" charset="-78"/>
                        </a:rPr>
                        <m:t>)</m:t>
                      </m:r>
                    </m:oMath>
                  </m:oMathPara>
                </a14:m>
                <a:endParaRPr lang="en-US"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16835" y="2013835"/>
                <a:ext cx="11211339" cy="3794308"/>
              </a:xfrm>
              <a:prstGeom prst="rect">
                <a:avLst/>
              </a:prstGeom>
              <a:blipFill rotWithShape="0">
                <a:blip r:embed="rId2"/>
                <a:stretch>
                  <a:fillRect l="-489" r="-59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665166" y="1258462"/>
                <a:ext cx="11003910" cy="485646"/>
              </a:xfrm>
              <a:prstGeom prst="rect">
                <a:avLst/>
              </a:prstGeom>
            </p:spPr>
            <p:txBody>
              <a:bodyPr wrap="none">
                <a:spAutoFit/>
              </a:bodyPr>
              <a:lstStyle/>
              <a:p>
                <a14:m>
                  <m:oMath xmlns:m="http://schemas.openxmlformats.org/officeDocument/2006/math">
                    <m:r>
                      <a:rPr lang="en-US" i="1" smtClean="0">
                        <a:latin typeface="Cambria Math" panose="02040503050406030204" pitchFamily="18" charset="0"/>
                        <a:ea typeface="Calibri" panose="020F0502020204030204" pitchFamily="34" charset="0"/>
                        <a:cs typeface="B Nazanin" panose="00000400000000000000" pitchFamily="2" charset="-78"/>
                      </a:rPr>
                      <m:t>𝛼</m:t>
                    </m:r>
                    <m:d>
                      <m:dPr>
                        <m:ctrlPr>
                          <a:rPr lang="en-US" i="1">
                            <a:latin typeface="Cambria Math" panose="02040503050406030204" pitchFamily="18" charset="0"/>
                            <a:ea typeface="Calibri" panose="020F0502020204030204" pitchFamily="34" charset="0"/>
                            <a:cs typeface="B Nazanin" panose="00000400000000000000" pitchFamily="2" charset="-78"/>
                          </a:rPr>
                        </m:ctrlPr>
                      </m:dPr>
                      <m:e>
                        <m:r>
                          <a:rPr lang="en-US" i="1">
                            <a:latin typeface="Cambria Math" panose="02040503050406030204" pitchFamily="18" charset="0"/>
                            <a:ea typeface="Calibri" panose="020F0502020204030204" pitchFamily="34" charset="0"/>
                            <a:cs typeface="B Nazanin" panose="00000400000000000000" pitchFamily="2" charset="-78"/>
                          </a:rPr>
                          <m:t>𝜆</m:t>
                        </m:r>
                        <m:r>
                          <a:rPr lang="en-US" i="1">
                            <a:latin typeface="Cambria Math" panose="02040503050406030204" pitchFamily="18" charset="0"/>
                            <a:ea typeface="Calibri" panose="020F0502020204030204" pitchFamily="34" charset="0"/>
                            <a:cs typeface="B Nazanin" panose="00000400000000000000" pitchFamily="2" charset="-78"/>
                          </a:rPr>
                          <m:t>,</m:t>
                        </m:r>
                        <m:r>
                          <a:rPr lang="en-US" i="1">
                            <a:latin typeface="Cambria Math" panose="02040503050406030204" pitchFamily="18" charset="0"/>
                            <a:ea typeface="Calibri" panose="020F0502020204030204" pitchFamily="34" charset="0"/>
                            <a:cs typeface="B Nazanin" panose="00000400000000000000" pitchFamily="2" charset="-78"/>
                          </a:rPr>
                          <m:t>𝑧</m:t>
                        </m:r>
                      </m:e>
                    </m:d>
                    <m:r>
                      <a:rPr lang="en-US" b="0" i="1" smtClean="0">
                        <a:latin typeface="Cambria Math" panose="02040503050406030204" pitchFamily="18" charset="0"/>
                        <a:ea typeface="Calibri" panose="020F0502020204030204" pitchFamily="34" charset="0"/>
                        <a:cs typeface="B Nazanin" panose="00000400000000000000" pitchFamily="2" charset="-78"/>
                      </a:rPr>
                      <m:t>=</m:t>
                    </m:r>
                    <m:r>
                      <a:rPr lang="en-US" b="0" i="1" smtClean="0">
                        <a:latin typeface="Cambria Math" panose="02040503050406030204" pitchFamily="18" charset="0"/>
                        <a:ea typeface="Calibri" panose="020F0502020204030204" pitchFamily="34" charset="0"/>
                        <a:cs typeface="B Nazanin" panose="00000400000000000000" pitchFamily="2" charset="-78"/>
                      </a:rPr>
                      <m:t>𝐴</m:t>
                    </m:r>
                    <m:r>
                      <a:rPr lang="en-US" b="0" i="1" smtClean="0">
                        <a:latin typeface="Cambria Math" panose="02040503050406030204" pitchFamily="18" charset="0"/>
                        <a:ea typeface="Calibri" panose="020F0502020204030204" pitchFamily="34" charset="0"/>
                        <a:cs typeface="B Nazanin" panose="00000400000000000000" pitchFamily="2" charset="-78"/>
                      </a:rPr>
                      <m:t>+</m:t>
                    </m:r>
                    <m:f>
                      <m:fPr>
                        <m:ctrlPr>
                          <a:rPr lang="en-US" b="0" i="1" smtClean="0">
                            <a:latin typeface="Cambria Math" panose="02040503050406030204" pitchFamily="18" charset="0"/>
                            <a:cs typeface="B Nazanin" panose="00000400000000000000" pitchFamily="2" charset="-78"/>
                          </a:rPr>
                        </m:ctrlPr>
                      </m:fPr>
                      <m:num>
                        <m:r>
                          <a:rPr lang="en-US" b="0" i="1" smtClean="0">
                            <a:latin typeface="Cambria Math" panose="02040503050406030204" pitchFamily="18" charset="0"/>
                            <a:cs typeface="B Nazanin" panose="00000400000000000000" pitchFamily="2" charset="-78"/>
                          </a:rPr>
                          <m:t>𝐵</m:t>
                        </m:r>
                      </m:num>
                      <m:den>
                        <m:r>
                          <a:rPr lang="en-US" b="0" i="1" smtClean="0">
                            <a:latin typeface="Cambria Math" panose="02040503050406030204" pitchFamily="18" charset="0"/>
                            <a:cs typeface="B Nazanin" panose="00000400000000000000" pitchFamily="2" charset="-78"/>
                          </a:rPr>
                          <m:t>h</m:t>
                        </m:r>
                        <m:r>
                          <a:rPr lang="en-US" b="0" i="1" smtClean="0">
                            <a:latin typeface="Cambria Math" panose="02040503050406030204" pitchFamily="18" charset="0"/>
                            <a:ea typeface="Cambria Math" panose="02040503050406030204" pitchFamily="18" charset="0"/>
                            <a:cs typeface="B Nazanin" panose="00000400000000000000" pitchFamily="2" charset="-78"/>
                          </a:rPr>
                          <m:t>𝜐</m:t>
                        </m:r>
                      </m:den>
                    </m:f>
                    <m:rad>
                      <m:radPr>
                        <m:degHide m:val="on"/>
                        <m:ctrlPr>
                          <a:rPr lang="en-US" b="0" i="1" smtClean="0">
                            <a:latin typeface="Cambria Math" panose="02040503050406030204" pitchFamily="18" charset="0"/>
                            <a:cs typeface="B Nazanin" panose="00000400000000000000" pitchFamily="2" charset="-78"/>
                          </a:rPr>
                        </m:ctrlPr>
                      </m:radPr>
                      <m:deg/>
                      <m:e>
                        <m:sSub>
                          <m:sSubPr>
                            <m:ctrlPr>
                              <a:rPr lang="en-US" b="0" i="1" smtClean="0">
                                <a:latin typeface="Cambria Math" panose="02040503050406030204" pitchFamily="18" charset="0"/>
                                <a:cs typeface="B Nazanin" panose="00000400000000000000" pitchFamily="2" charset="-78"/>
                              </a:rPr>
                            </m:ctrlPr>
                          </m:sSubPr>
                          <m:e>
                            <m:r>
                              <a:rPr lang="en-US" b="0" i="1" smtClean="0">
                                <a:latin typeface="Cambria Math" panose="02040503050406030204" pitchFamily="18" charset="0"/>
                                <a:cs typeface="B Nazanin" panose="00000400000000000000" pitchFamily="2" charset="-78"/>
                              </a:rPr>
                              <m:t>𝐸</m:t>
                            </m:r>
                          </m:e>
                          <m:sub>
                            <m:r>
                              <a:rPr lang="en-US" b="0" i="1" smtClean="0">
                                <a:latin typeface="Cambria Math" panose="02040503050406030204" pitchFamily="18" charset="0"/>
                                <a:cs typeface="B Nazanin" panose="00000400000000000000" pitchFamily="2" charset="-78"/>
                              </a:rPr>
                              <m:t>𝑔</m:t>
                            </m:r>
                          </m:sub>
                        </m:sSub>
                        <m:r>
                          <a:rPr lang="en-US" b="0" i="1" smtClean="0">
                            <a:latin typeface="Cambria Math" panose="02040503050406030204" pitchFamily="18" charset="0"/>
                            <a:cs typeface="B Nazanin" panose="00000400000000000000" pitchFamily="2" charset="-78"/>
                          </a:rPr>
                          <m:t>−</m:t>
                        </m:r>
                        <m:r>
                          <a:rPr lang="en-US" b="0" i="1" smtClean="0">
                            <a:latin typeface="Cambria Math" panose="02040503050406030204" pitchFamily="18" charset="0"/>
                            <a:cs typeface="B Nazanin" panose="00000400000000000000" pitchFamily="2" charset="-78"/>
                          </a:rPr>
                          <m:t>h</m:t>
                        </m:r>
                        <m:r>
                          <a:rPr lang="en-US" b="0" i="1" smtClean="0">
                            <a:latin typeface="Cambria Math" panose="02040503050406030204" pitchFamily="18" charset="0"/>
                            <a:ea typeface="Cambria Math" panose="02040503050406030204" pitchFamily="18" charset="0"/>
                            <a:cs typeface="B Nazanin" panose="00000400000000000000" pitchFamily="2" charset="-78"/>
                          </a:rPr>
                          <m:t>𝜐</m:t>
                        </m:r>
                      </m:e>
                    </m:rad>
                  </m:oMath>
                </a14:m>
                <a:r>
                  <a:rPr lang="en-US" dirty="0" smtClean="0"/>
                  <a:t>                                                                                                                                                       </a:t>
                </a:r>
                <a:r>
                  <a:rPr lang="en-US" dirty="0" smtClean="0">
                    <a:latin typeface="Times New Roman" panose="02020603050405020304" pitchFamily="18" charset="0"/>
                    <a:cs typeface="Times New Roman" panose="02020603050405020304" pitchFamily="18" charset="0"/>
                  </a:rPr>
                  <a:t>(9)</a:t>
                </a:r>
                <a:endParaRPr lang="en-US" dirty="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65166" y="1258462"/>
                <a:ext cx="11003910" cy="485646"/>
              </a:xfrm>
              <a:prstGeom prst="rect">
                <a:avLst/>
              </a:prstGeom>
              <a:blipFill rotWithShape="0">
                <a:blip r:embed="rId3"/>
                <a:stretch>
                  <a:fillRect b="-6250"/>
                </a:stretch>
              </a:blipFill>
            </p:spPr>
            <p:txBody>
              <a:bodyPr/>
              <a:lstStyle/>
              <a:p>
                <a:r>
                  <a:rPr lang="en-US">
                    <a:noFill/>
                  </a:rPr>
                  <a:t> </a:t>
                </a:r>
              </a:p>
            </p:txBody>
          </p:sp>
        </mc:Fallback>
      </mc:AlternateContent>
      <p:sp>
        <p:nvSpPr>
          <p:cNvPr id="3" name="TextBox 2"/>
          <p:cNvSpPr txBox="1"/>
          <p:nvPr/>
        </p:nvSpPr>
        <p:spPr>
          <a:xfrm>
            <a:off x="665166" y="1915117"/>
            <a:ext cx="376106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A and B are optical constants. </a:t>
            </a:r>
            <a:endParaRPr lang="en-US"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E208CCA2-CA65-4CB8-842C-D55B0B33EF5E}" type="slidenum">
              <a:rPr lang="en-US" smtClean="0"/>
              <a:t>5</a:t>
            </a:fld>
            <a:endParaRPr lang="en-US"/>
          </a:p>
        </p:txBody>
      </p:sp>
    </p:spTree>
    <p:extLst>
      <p:ext uri="{BB962C8B-B14F-4D97-AF65-F5344CB8AC3E}">
        <p14:creationId xmlns:p14="http://schemas.microsoft.com/office/powerpoint/2010/main" val="1883525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208CCA2-CA65-4CB8-842C-D55B0B33EF5E}" type="slidenum">
              <a:rPr lang="en-US" smtClean="0"/>
              <a:t>6</a:t>
            </a:fld>
            <a:endParaRPr lang="en-US"/>
          </a:p>
        </p:txBody>
      </p:sp>
      <p:sp>
        <p:nvSpPr>
          <p:cNvPr id="6" name="Rectangle 5"/>
          <p:cNvSpPr/>
          <p:nvPr/>
        </p:nvSpPr>
        <p:spPr>
          <a:xfrm>
            <a:off x="715617" y="1106560"/>
            <a:ext cx="10296939" cy="3782061"/>
          </a:xfrm>
          <a:prstGeom prst="rect">
            <a:avLst/>
          </a:prstGeom>
        </p:spPr>
        <p:txBody>
          <a:bodyPr wrap="square">
            <a:spAutoFit/>
          </a:bodyPr>
          <a:lstStyle/>
          <a:p>
            <a:pPr algn="just">
              <a:lnSpc>
                <a:spcPct val="150000"/>
              </a:lnSpc>
            </a:pPr>
            <a:r>
              <a:rPr lang="en-US" dirty="0">
                <a:latin typeface="Times New Roman" panose="02020603050405020304" pitchFamily="18" charset="0"/>
                <a:cs typeface="Times New Roman" panose="02020603050405020304" pitchFamily="18" charset="0"/>
              </a:rPr>
              <a:t>For this simulation, both anions and cations were considered in the model. The mesh was very fine in all of the layers, and the number of mesh vertices was 1065 (the lowest mesh vertex index was 0), this number of mesh guarantees the mesh spacing was very fine and lower than 1 nm and lower than Debye length that is too fine to achieve accurate results. The time-dependent study has been used for all of the simulations with relative tolerance between 10</a:t>
            </a:r>
            <a:r>
              <a:rPr lang="en-US" baseline="30000" dirty="0">
                <a:latin typeface="Times New Roman" panose="02020603050405020304" pitchFamily="18" charset="0"/>
                <a:cs typeface="Times New Roman" panose="02020603050405020304" pitchFamily="18" charset="0"/>
              </a:rPr>
              <a:t>-4</a:t>
            </a:r>
            <a:r>
              <a:rPr lang="en-US" dirty="0">
                <a:latin typeface="Times New Roman" panose="02020603050405020304" pitchFamily="18" charset="0"/>
                <a:cs typeface="Times New Roman" panose="02020603050405020304" pitchFamily="18" charset="0"/>
              </a:rPr>
              <a:t> and 10</a:t>
            </a:r>
            <a:r>
              <a:rPr lang="en-US" baseline="30000" dirty="0">
                <a:latin typeface="Times New Roman" panose="02020603050405020304" pitchFamily="18" charset="0"/>
                <a:cs typeface="Times New Roman" panose="02020603050405020304" pitchFamily="18" charset="0"/>
              </a:rPr>
              <a:t>-5</a:t>
            </a:r>
            <a:r>
              <a:rPr lang="en-US" dirty="0">
                <a:latin typeface="Times New Roman" panose="02020603050405020304" pitchFamily="18" charset="0"/>
                <a:cs typeface="Times New Roman" panose="02020603050405020304" pitchFamily="18" charset="0"/>
              </a:rPr>
              <a:t>. The time step (∆t) for all studies was </a:t>
            </a:r>
            <a:r>
              <a:rPr lang="en-US" dirty="0" err="1">
                <a:latin typeface="Times New Roman" panose="02020603050405020304" pitchFamily="18" charset="0"/>
                <a:cs typeface="Times New Roman" panose="02020603050405020304" pitchFamily="18" charset="0"/>
              </a:rPr>
              <a:t>t</a:t>
            </a:r>
            <a:r>
              <a:rPr lang="en-US" baseline="-25000" dirty="0" err="1">
                <a:latin typeface="Times New Roman" panose="02020603050405020304" pitchFamily="18" charset="0"/>
                <a:cs typeface="Times New Roman" panose="02020603050405020304" pitchFamily="18" charset="0"/>
              </a:rPr>
              <a:t>dr</a:t>
            </a:r>
            <a:r>
              <a:rPr lang="en-US" dirty="0">
                <a:latin typeface="Times New Roman" panose="02020603050405020304" pitchFamily="18" charset="0"/>
                <a:cs typeface="Times New Roman" panose="02020603050405020304" pitchFamily="18" charset="0"/>
              </a:rPr>
              <a:t>/100. The effect of ion free was investigated (Figure S1) and no evidence of hysteresis was seen. For the simulation of the experiment case (Figure 2.d), both anion and cation were considered with mobility of 10</a:t>
            </a:r>
            <a:r>
              <a:rPr lang="en-US" baseline="30000" dirty="0">
                <a:latin typeface="Times New Roman" panose="02020603050405020304" pitchFamily="18" charset="0"/>
                <a:cs typeface="Times New Roman" panose="02020603050405020304" pitchFamily="18" charset="0"/>
              </a:rPr>
              <a:t>-12</a:t>
            </a:r>
            <a:r>
              <a:rPr lang="en-US" dirty="0">
                <a:latin typeface="Times New Roman" panose="02020603050405020304" pitchFamily="18" charset="0"/>
                <a:cs typeface="Times New Roman" panose="02020603050405020304" pitchFamily="18" charset="0"/>
              </a:rPr>
              <a:t> cm</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/(V×s), and 4×10</a:t>
            </a:r>
            <a:r>
              <a:rPr lang="en-US" baseline="30000" dirty="0">
                <a:latin typeface="Times New Roman" panose="02020603050405020304" pitchFamily="18" charset="0"/>
                <a:cs typeface="Times New Roman" panose="02020603050405020304" pitchFamily="18" charset="0"/>
              </a:rPr>
              <a:t>10</a:t>
            </a:r>
            <a:r>
              <a:rPr lang="en-US" dirty="0">
                <a:latin typeface="Times New Roman" panose="02020603050405020304" pitchFamily="18" charset="0"/>
                <a:cs typeface="Times New Roman" panose="02020603050405020304" pitchFamily="18" charset="0"/>
              </a:rPr>
              <a:t> cm</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/(V×s), respectively. As can be seen in table 2, in all of the simulations (except Figure 2), the mobility and the density of anions and cations were the same .</a:t>
            </a:r>
          </a:p>
        </p:txBody>
      </p:sp>
      <p:sp>
        <p:nvSpPr>
          <p:cNvPr id="2" name="TextBox 1"/>
          <p:cNvSpPr txBox="1"/>
          <p:nvPr/>
        </p:nvSpPr>
        <p:spPr>
          <a:xfrm>
            <a:off x="821634" y="278296"/>
            <a:ext cx="3737113" cy="461665"/>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latin typeface="Times New Roman" panose="02020603050405020304" pitchFamily="18" charset="0"/>
                <a:cs typeface="Times New Roman" panose="02020603050405020304" pitchFamily="18" charset="0"/>
              </a:rPr>
              <a:t>Simulation condition</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1321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649357" y="594117"/>
            <a:ext cx="682486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Effect of No-Ion on perovskite solar cell</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070374299"/>
              </p:ext>
            </p:extLst>
          </p:nvPr>
        </p:nvGraphicFramePr>
        <p:xfrm>
          <a:off x="3095625" y="1350963"/>
          <a:ext cx="6118225" cy="4605337"/>
        </p:xfrm>
        <a:graphic>
          <a:graphicData uri="http://schemas.openxmlformats.org/presentationml/2006/ole">
            <mc:AlternateContent xmlns:mc="http://schemas.openxmlformats.org/markup-compatibility/2006">
              <mc:Choice xmlns:v="urn:schemas-microsoft-com:vml" Requires="v">
                <p:oleObj spid="_x0000_s24695" name="Graph" r:id="rId3" imgW="3876840" imgH="2926080" progId="Origin50.Graph">
                  <p:embed/>
                </p:oleObj>
              </mc:Choice>
              <mc:Fallback>
                <p:oleObj name="Graph" r:id="rId3" imgW="3876840" imgH="2926080" progId="Origin50.Graph">
                  <p:embed/>
                  <p:pic>
                    <p:nvPicPr>
                      <p:cNvPr id="0" name="Object 1"/>
                      <p:cNvPicPr>
                        <a:picLocks noChangeAspect="1" noChangeArrowheads="1"/>
                      </p:cNvPicPr>
                      <p:nvPr/>
                    </p:nvPicPr>
                    <p:blipFill>
                      <a:blip r:embed="rId4"/>
                      <a:srcRect/>
                      <a:stretch>
                        <a:fillRect/>
                      </a:stretch>
                    </p:blipFill>
                    <p:spPr bwMode="auto">
                      <a:xfrm>
                        <a:off x="3095625" y="1350963"/>
                        <a:ext cx="6118225" cy="4605337"/>
                      </a:xfrm>
                      <a:prstGeom prst="rect">
                        <a:avLst/>
                      </a:prstGeom>
                      <a:noFill/>
                    </p:spPr>
                  </p:pic>
                </p:oleObj>
              </mc:Fallback>
            </mc:AlternateContent>
          </a:graphicData>
        </a:graphic>
      </p:graphicFrame>
      <p:sp>
        <p:nvSpPr>
          <p:cNvPr id="2" name="Slide Number Placeholder 1"/>
          <p:cNvSpPr>
            <a:spLocks noGrp="1"/>
          </p:cNvSpPr>
          <p:nvPr>
            <p:ph type="sldNum" sz="quarter" idx="12"/>
          </p:nvPr>
        </p:nvSpPr>
        <p:spPr/>
        <p:txBody>
          <a:bodyPr/>
          <a:lstStyle/>
          <a:p>
            <a:fld id="{E208CCA2-CA65-4CB8-842C-D55B0B33EF5E}" type="slidenum">
              <a:rPr lang="en-US" smtClean="0"/>
              <a:t>7</a:t>
            </a:fld>
            <a:endParaRPr lang="en-US"/>
          </a:p>
        </p:txBody>
      </p:sp>
      <p:sp>
        <p:nvSpPr>
          <p:cNvPr id="3" name="Rectangle 2"/>
          <p:cNvSpPr/>
          <p:nvPr/>
        </p:nvSpPr>
        <p:spPr>
          <a:xfrm>
            <a:off x="4507757" y="6020872"/>
            <a:ext cx="4017125" cy="369332"/>
          </a:xfrm>
          <a:prstGeom prst="rect">
            <a:avLst/>
          </a:prstGeom>
        </p:spPr>
        <p:txBody>
          <a:bodyPr wrap="none">
            <a:spAutoFit/>
          </a:bodyPr>
          <a:lstStyle/>
          <a:p>
            <a:r>
              <a:rPr lang="en-US" altLang="en-US" b="1" dirty="0">
                <a:latin typeface="Times New Roman" panose="02020603050405020304" pitchFamily="18" charset="0"/>
                <a:ea typeface="Times New Roman" panose="02020603050405020304" pitchFamily="18" charset="0"/>
                <a:cs typeface="Times New Roman" panose="02020603050405020304" pitchFamily="18" charset="0"/>
              </a:rPr>
              <a:t>Figure </a:t>
            </a:r>
            <a:r>
              <a:rPr lang="en-US" altLang="en-US" b="1" dirty="0" smtClean="0">
                <a:latin typeface="Times New Roman" panose="02020603050405020304" pitchFamily="18" charset="0"/>
                <a:ea typeface="Times New Roman" panose="02020603050405020304" pitchFamily="18" charset="0"/>
                <a:cs typeface="Times New Roman" panose="02020603050405020304" pitchFamily="18" charset="0"/>
              </a:rPr>
              <a:t>S2: </a:t>
            </a:r>
            <a:r>
              <a:rPr lang="en-US" dirty="0" smtClean="0">
                <a:latin typeface="Times New Roman" panose="02020603050405020304" pitchFamily="18" charset="0"/>
                <a:cs typeface="Times New Roman" panose="02020603050405020304" pitchFamily="18" charset="0"/>
              </a:rPr>
              <a:t>J–V </a:t>
            </a:r>
            <a:r>
              <a:rPr lang="en-US" dirty="0" smtClean="0">
                <a:latin typeface="Times New Roman" panose="02020603050405020304" pitchFamily="18" charset="0"/>
                <a:cs typeface="Times New Roman" panose="02020603050405020304" pitchFamily="18" charset="0"/>
              </a:rPr>
              <a:t>characteristics for no-Ion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2624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02781412"/>
              </p:ext>
            </p:extLst>
          </p:nvPr>
        </p:nvGraphicFramePr>
        <p:xfrm>
          <a:off x="187233" y="1716854"/>
          <a:ext cx="8128000" cy="1854200"/>
        </p:xfrm>
        <a:graphic>
          <a:graphicData uri="http://schemas.openxmlformats.org/drawingml/2006/table">
            <a:tbl>
              <a:tblPr firstRow="1" bandRow="1">
                <a:tableStyleId>{C083E6E3-FA7D-4D7B-A595-EF9225AFEA82}</a:tableStyleId>
              </a:tblPr>
              <a:tblGrid>
                <a:gridCol w="1625600">
                  <a:extLst>
                    <a:ext uri="{9D8B030D-6E8A-4147-A177-3AD203B41FA5}">
                      <a16:colId xmlns="" xmlns:a16="http://schemas.microsoft.com/office/drawing/2014/main" val="20000"/>
                    </a:ext>
                  </a:extLst>
                </a:gridCol>
                <a:gridCol w="1625600">
                  <a:extLst>
                    <a:ext uri="{9D8B030D-6E8A-4147-A177-3AD203B41FA5}">
                      <a16:colId xmlns="" xmlns:a16="http://schemas.microsoft.com/office/drawing/2014/main" val="20001"/>
                    </a:ext>
                  </a:extLst>
                </a:gridCol>
                <a:gridCol w="1625600">
                  <a:extLst>
                    <a:ext uri="{9D8B030D-6E8A-4147-A177-3AD203B41FA5}">
                      <a16:colId xmlns="" xmlns:a16="http://schemas.microsoft.com/office/drawing/2014/main" val="20002"/>
                    </a:ext>
                  </a:extLst>
                </a:gridCol>
                <a:gridCol w="1625600">
                  <a:extLst>
                    <a:ext uri="{9D8B030D-6E8A-4147-A177-3AD203B41FA5}">
                      <a16:colId xmlns="" xmlns:a16="http://schemas.microsoft.com/office/drawing/2014/main" val="20003"/>
                    </a:ext>
                  </a:extLst>
                </a:gridCol>
                <a:gridCol w="1625600">
                  <a:extLst>
                    <a:ext uri="{9D8B030D-6E8A-4147-A177-3AD203B41FA5}">
                      <a16:colId xmlns="" xmlns:a16="http://schemas.microsoft.com/office/drawing/2014/main" val="20004"/>
                    </a:ext>
                  </a:extLst>
                </a:gridCol>
              </a:tblGrid>
              <a:tr h="370840">
                <a:tc>
                  <a:txBody>
                    <a:bodyPr/>
                    <a:lstStyle/>
                    <a:p>
                      <a:r>
                        <a:rPr lang="en-US" dirty="0" smtClean="0">
                          <a:latin typeface="Times New Roman" panose="02020603050405020304" pitchFamily="18" charset="0"/>
                          <a:cs typeface="Times New Roman" panose="02020603050405020304" pitchFamily="18" charset="0"/>
                        </a:rPr>
                        <a:t>Parameters</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Jsc (mA/cm</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Voc (V)</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FF (%)</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dirty="0" smtClean="0">
                          <a:latin typeface="Times New Roman" panose="02020603050405020304" pitchFamily="18" charset="0"/>
                          <a:cs typeface="Times New Roman" panose="02020603050405020304" pitchFamily="18" charset="0"/>
                        </a:rPr>
                        <a:t>eta</a:t>
                      </a:r>
                      <a:r>
                        <a:rPr lang="en-US" baseline="0" dirty="0" smtClean="0">
                          <a:latin typeface="Times New Roman" panose="02020603050405020304" pitchFamily="18" charset="0"/>
                          <a:cs typeface="Times New Roman" panose="02020603050405020304" pitchFamily="18" charset="0"/>
                        </a:rPr>
                        <a:t> (%)</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FS-0.001V/s</a:t>
                      </a:r>
                      <a:endParaRPr lang="en-US"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21.29</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1.13</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56.11</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13.5</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8661582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Times New Roman" panose="02020603050405020304" pitchFamily="18" charset="0"/>
                          <a:cs typeface="Times New Roman" panose="02020603050405020304" pitchFamily="18" charset="0"/>
                        </a:rPr>
                        <a:t>BS-0.001V/s</a:t>
                      </a:r>
                      <a:endParaRPr lang="en-US" baseline="0" dirty="0" smtClean="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21.29</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1.13</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56.11</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13.5</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2446408573"/>
                  </a:ext>
                </a:extLst>
              </a:tr>
              <a:tr h="370840">
                <a:tc>
                  <a:txBody>
                    <a:bodyPr/>
                    <a:lstStyle/>
                    <a:p>
                      <a:r>
                        <a:rPr lang="en-US" baseline="0" dirty="0" smtClean="0">
                          <a:latin typeface="Times New Roman" panose="02020603050405020304" pitchFamily="18" charset="0"/>
                          <a:cs typeface="Times New Roman" panose="02020603050405020304" pitchFamily="18" charset="0"/>
                        </a:rPr>
                        <a:t>FS-0.1V/s</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21.29</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1.13</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56.11</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13.5</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715977415"/>
                  </a:ext>
                </a:extLst>
              </a:tr>
              <a:tr h="370840">
                <a:tc>
                  <a:txBody>
                    <a:bodyPr/>
                    <a:lstStyle/>
                    <a:p>
                      <a:r>
                        <a:rPr lang="en-US" baseline="0" dirty="0" smtClean="0">
                          <a:latin typeface="Times New Roman" panose="02020603050405020304" pitchFamily="18" charset="0"/>
                          <a:cs typeface="Times New Roman" panose="02020603050405020304" pitchFamily="18" charset="0"/>
                        </a:rPr>
                        <a:t>BS-0.1V/s</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21.29</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1.13</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56.11</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baseline="0" dirty="0" smtClean="0">
                          <a:latin typeface="Times New Roman" panose="02020603050405020304" pitchFamily="18" charset="0"/>
                          <a:cs typeface="Times New Roman" panose="02020603050405020304" pitchFamily="18" charset="0"/>
                        </a:rPr>
                        <a:t>13.5</a:t>
                      </a:r>
                      <a:endParaRPr lang="en-US" baseline="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128357400"/>
                  </a:ext>
                </a:extLst>
              </a:tr>
            </a:tbl>
          </a:graphicData>
        </a:graphic>
      </p:graphicFrame>
      <p:sp>
        <p:nvSpPr>
          <p:cNvPr id="2" name="Rectangle 1"/>
          <p:cNvSpPr/>
          <p:nvPr/>
        </p:nvSpPr>
        <p:spPr>
          <a:xfrm>
            <a:off x="187233" y="150951"/>
            <a:ext cx="8970019" cy="923330"/>
          </a:xfrm>
          <a:prstGeom prst="rect">
            <a:avLst/>
          </a:prstGeom>
        </p:spPr>
        <p:txBody>
          <a:bodyPr wrap="square">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No-Ion</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Scan rate is not effect on </a:t>
            </a:r>
            <a:r>
              <a:rPr lang="en-US" dirty="0" smtClean="0">
                <a:latin typeface="Times New Roman" panose="02020603050405020304" pitchFamily="18" charset="0"/>
                <a:cs typeface="Times New Roman" panose="02020603050405020304" pitchFamily="18" charset="0"/>
              </a:rPr>
              <a:t>J-V characteristics </a:t>
            </a:r>
            <a:r>
              <a:rPr lang="en-US" dirty="0">
                <a:latin typeface="Times New Roman" panose="02020603050405020304" pitchFamily="18" charset="0"/>
                <a:cs typeface="Times New Roman" panose="02020603050405020304" pitchFamily="18" charset="0"/>
              </a:rPr>
              <a:t>and Hysteresis not seen in this </a:t>
            </a:r>
            <a:r>
              <a:rPr lang="en-US" dirty="0" smtClean="0">
                <a:latin typeface="Times New Roman" panose="02020603050405020304" pitchFamily="18" charset="0"/>
                <a:cs typeface="Times New Roman" panose="02020603050405020304" pitchFamily="18" charset="0"/>
              </a:rPr>
              <a:t>case.</a:t>
            </a:r>
            <a:endParaRPr lang="en-US" dirty="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265594877"/>
              </p:ext>
            </p:extLst>
          </p:nvPr>
        </p:nvGraphicFramePr>
        <p:xfrm>
          <a:off x="339888" y="5244211"/>
          <a:ext cx="3323203" cy="1107440"/>
        </p:xfrm>
        <a:graphic>
          <a:graphicData uri="http://schemas.openxmlformats.org/drawingml/2006/table">
            <a:tbl>
              <a:tblPr firstRow="1" bandRow="1">
                <a:tableStyleId>{C083E6E3-FA7D-4D7B-A595-EF9225AFEA82}</a:tableStyleId>
              </a:tblPr>
              <a:tblGrid>
                <a:gridCol w="1886289">
                  <a:extLst>
                    <a:ext uri="{9D8B030D-6E8A-4147-A177-3AD203B41FA5}">
                      <a16:colId xmlns="" xmlns:a16="http://schemas.microsoft.com/office/drawing/2014/main" val="20000"/>
                    </a:ext>
                  </a:extLst>
                </a:gridCol>
                <a:gridCol w="1436914">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S (V/s)</a:t>
                      </a:r>
                      <a:endParaRPr lang="en-US" sz="1800" kern="1200" baseline="0" dirty="0" smtClean="0">
                        <a:solidFill>
                          <a:schemeClr val="tx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800" kern="1200" baseline="0" dirty="0" smtClean="0">
                          <a:latin typeface="Times New Roman" panose="02020603050405020304" pitchFamily="18" charset="0"/>
                          <a:cs typeface="Times New Roman" panose="02020603050405020304" pitchFamily="18" charset="0"/>
                        </a:rPr>
                        <a:t>HI</a:t>
                      </a:r>
                      <a:endParaRPr lang="en-US" sz="1800" kern="1200" baseline="0" dirty="0">
                        <a:solidFill>
                          <a:schemeClr val="tx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0.001</a:t>
                      </a:r>
                      <a:endParaRPr lang="en-US" sz="1800" kern="1200" baseline="0" dirty="0" smtClean="0">
                        <a:solidFill>
                          <a:schemeClr val="tx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800" kern="1200" baseline="0" dirty="0" smtClean="0">
                          <a:latin typeface="Times New Roman" panose="02020603050405020304" pitchFamily="18" charset="0"/>
                          <a:cs typeface="Times New Roman" panose="02020603050405020304" pitchFamily="18" charset="0"/>
                        </a:rPr>
                        <a:t>0</a:t>
                      </a:r>
                      <a:endParaRPr lang="en-US" sz="1800" kern="1200" baseline="0" dirty="0">
                        <a:solidFill>
                          <a:schemeClr val="tx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2275148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latin typeface="Times New Roman" panose="02020603050405020304" pitchFamily="18" charset="0"/>
                          <a:cs typeface="Times New Roman" panose="02020603050405020304" pitchFamily="18" charset="0"/>
                        </a:rPr>
                        <a:t>0.01</a:t>
                      </a:r>
                      <a:endParaRPr lang="en-US" sz="1800" kern="1200" baseline="0" dirty="0" smtClean="0">
                        <a:solidFill>
                          <a:schemeClr val="tx1"/>
                        </a:solidFill>
                        <a:latin typeface="Times New Roman" panose="02020603050405020304" pitchFamily="18" charset="0"/>
                        <a:ea typeface="+mn-ea"/>
                        <a:cs typeface="Times New Roman" panose="02020603050405020304" pitchFamily="18" charset="0"/>
                      </a:endParaRPr>
                    </a:p>
                  </a:txBody>
                  <a:tcPr>
                    <a:solidFill>
                      <a:schemeClr val="bg1"/>
                    </a:solidFill>
                  </a:tcPr>
                </a:tc>
                <a:tc>
                  <a:txBody>
                    <a:bodyPr/>
                    <a:lstStyle/>
                    <a:p>
                      <a:pPr marL="0" algn="l" defTabSz="914400" rtl="0" eaLnBrk="1" latinLnBrk="0" hangingPunct="1"/>
                      <a:r>
                        <a:rPr lang="en-US" sz="1800" kern="1200" baseline="0" dirty="0" smtClean="0">
                          <a:latin typeface="Times New Roman" panose="02020603050405020304" pitchFamily="18" charset="0"/>
                          <a:cs typeface="Times New Roman" panose="02020603050405020304" pitchFamily="18" charset="0"/>
                        </a:rPr>
                        <a:t>0</a:t>
                      </a:r>
                      <a:endParaRPr lang="en-US" sz="1800" kern="1200" baseline="0" dirty="0">
                        <a:solidFill>
                          <a:schemeClr val="tx1"/>
                        </a:solidFill>
                        <a:latin typeface="Times New Roman" panose="02020603050405020304" pitchFamily="18" charset="0"/>
                        <a:ea typeface="+mn-ea"/>
                        <a:cs typeface="Times New Roman" panose="02020603050405020304" pitchFamily="18" charset="0"/>
                      </a:endParaRPr>
                    </a:p>
                  </a:txBody>
                  <a:tcPr>
                    <a:solidFill>
                      <a:schemeClr val="bg1"/>
                    </a:solidFill>
                  </a:tcPr>
                </a:tc>
                <a:extLst>
                  <a:ext uri="{0D108BD9-81ED-4DB2-BD59-A6C34878D82A}">
                    <a16:rowId xmlns="" xmlns:a16="http://schemas.microsoft.com/office/drawing/2014/main" val="4083117549"/>
                  </a:ext>
                </a:extLst>
              </a:tr>
            </a:tbl>
          </a:graphicData>
        </a:graphic>
      </p:graphicFrame>
      <p:sp>
        <p:nvSpPr>
          <p:cNvPr id="6" name="TextBox 5"/>
          <p:cNvSpPr txBox="1"/>
          <p:nvPr/>
        </p:nvSpPr>
        <p:spPr>
          <a:xfrm>
            <a:off x="187232" y="1318827"/>
            <a:ext cx="8423367"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S1. </a:t>
            </a:r>
            <a:r>
              <a:rPr lang="en-US" dirty="0" smtClean="0">
                <a:latin typeface="Times New Roman" panose="02020603050405020304" pitchFamily="18" charset="0"/>
                <a:cs typeface="Times New Roman" panose="02020603050405020304" pitchFamily="18" charset="0"/>
              </a:rPr>
              <a:t>J-V characteristics of PSC vs different scan rate for No-Ion model</a:t>
            </a:r>
            <a:endParaRPr lang="en-US"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87232" y="4776080"/>
            <a:ext cx="7764072"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S2. </a:t>
            </a:r>
            <a:r>
              <a:rPr lang="en-US" dirty="0" smtClean="0">
                <a:latin typeface="Times New Roman" panose="02020603050405020304" pitchFamily="18" charset="0"/>
                <a:cs typeface="Times New Roman" panose="02020603050405020304" pitchFamily="18" charset="0"/>
              </a:rPr>
              <a:t>characteristic of HI vs scan rate for No-Ion model</a:t>
            </a:r>
            <a:endParaRPr lang="en-US" dirty="0">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p:txBody>
          <a:bodyPr/>
          <a:lstStyle/>
          <a:p>
            <a:fld id="{E208CCA2-CA65-4CB8-842C-D55B0B33EF5E}" type="slidenum">
              <a:rPr lang="en-US" smtClean="0"/>
              <a:t>8</a:t>
            </a:fld>
            <a:endParaRPr lang="en-US"/>
          </a:p>
        </p:txBody>
      </p:sp>
    </p:spTree>
    <p:extLst>
      <p:ext uri="{BB962C8B-B14F-4D97-AF65-F5344CB8AC3E}">
        <p14:creationId xmlns:p14="http://schemas.microsoft.com/office/powerpoint/2010/main" val="1945444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122333197"/>
              </p:ext>
            </p:extLst>
          </p:nvPr>
        </p:nvGraphicFramePr>
        <p:xfrm>
          <a:off x="4863549" y="1118398"/>
          <a:ext cx="6175512" cy="5294164"/>
        </p:xfrm>
        <a:graphic>
          <a:graphicData uri="http://schemas.openxmlformats.org/drawingml/2006/table">
            <a:tbl>
              <a:tblPr firstRow="1" bandRow="1">
                <a:tableStyleId>{C083E6E3-FA7D-4D7B-A595-EF9225AFEA82}</a:tableStyleId>
              </a:tblPr>
              <a:tblGrid>
                <a:gridCol w="1639391">
                  <a:extLst>
                    <a:ext uri="{9D8B030D-6E8A-4147-A177-3AD203B41FA5}">
                      <a16:colId xmlns="" xmlns:a16="http://schemas.microsoft.com/office/drawing/2014/main" val="20000"/>
                    </a:ext>
                  </a:extLst>
                </a:gridCol>
                <a:gridCol w="1219125">
                  <a:extLst>
                    <a:ext uri="{9D8B030D-6E8A-4147-A177-3AD203B41FA5}">
                      <a16:colId xmlns="" xmlns:a16="http://schemas.microsoft.com/office/drawing/2014/main" val="20001"/>
                    </a:ext>
                  </a:extLst>
                </a:gridCol>
                <a:gridCol w="890372">
                  <a:extLst>
                    <a:ext uri="{9D8B030D-6E8A-4147-A177-3AD203B41FA5}">
                      <a16:colId xmlns="" xmlns:a16="http://schemas.microsoft.com/office/drawing/2014/main" val="20002"/>
                    </a:ext>
                  </a:extLst>
                </a:gridCol>
                <a:gridCol w="958862">
                  <a:extLst>
                    <a:ext uri="{9D8B030D-6E8A-4147-A177-3AD203B41FA5}">
                      <a16:colId xmlns="" xmlns:a16="http://schemas.microsoft.com/office/drawing/2014/main" val="20003"/>
                    </a:ext>
                  </a:extLst>
                </a:gridCol>
                <a:gridCol w="1467762">
                  <a:extLst>
                    <a:ext uri="{9D8B030D-6E8A-4147-A177-3AD203B41FA5}">
                      <a16:colId xmlns="" xmlns:a16="http://schemas.microsoft.com/office/drawing/2014/main" val="20004"/>
                    </a:ext>
                  </a:extLst>
                </a:gridCol>
              </a:tblGrid>
              <a:tr h="493312">
                <a:tc>
                  <a:txBody>
                    <a:bodyPr/>
                    <a:lstStyle/>
                    <a:p>
                      <a:r>
                        <a:rPr lang="en-US" sz="1400" dirty="0" smtClean="0">
                          <a:latin typeface="Times New Roman" panose="02020603050405020304" pitchFamily="18" charset="0"/>
                          <a:cs typeface="Times New Roman" panose="02020603050405020304" pitchFamily="18" charset="0"/>
                        </a:rPr>
                        <a:t>Parameters</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Jsc (mA/cm</a:t>
                      </a:r>
                      <a:r>
                        <a:rPr lang="en-US" sz="1400" baseline="30000" dirty="0" smtClean="0">
                          <a:latin typeface="Times New Roman" panose="02020603050405020304" pitchFamily="18" charset="0"/>
                          <a:cs typeface="Times New Roman" panose="02020603050405020304" pitchFamily="18" charset="0"/>
                        </a:rPr>
                        <a:t>2</a:t>
                      </a:r>
                      <a:r>
                        <a:rPr lang="en-US" sz="1400" dirty="0" smtClean="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Voc (V)</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FF (%)</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dirty="0" smtClean="0">
                          <a:latin typeface="Times New Roman" panose="02020603050405020304" pitchFamily="18" charset="0"/>
                          <a:cs typeface="Times New Roman" panose="02020603050405020304" pitchFamily="18" charset="0"/>
                        </a:rPr>
                        <a:t>eta</a:t>
                      </a:r>
                      <a:r>
                        <a:rPr lang="en-US" sz="1400" baseline="0" dirty="0" smtClean="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10000"/>
                  </a:ext>
                </a:extLst>
              </a:tr>
              <a:tr h="342918">
                <a:tc>
                  <a:txBody>
                    <a:bodyPr/>
                    <a:lstStyle/>
                    <a:p>
                      <a:r>
                        <a:rPr lang="en-US" sz="1400" baseline="0" dirty="0" smtClean="0">
                          <a:latin typeface="Times New Roman" panose="02020603050405020304" pitchFamily="18" charset="0"/>
                          <a:cs typeface="Times New Roman" panose="02020603050405020304" pitchFamily="18" charset="0"/>
                        </a:rPr>
                        <a:t>FS-(S=0.0001V/s)</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20.96246</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1.260</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0.724771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19.1431562</a:t>
                      </a:r>
                    </a:p>
                  </a:txBody>
                  <a:tcPr>
                    <a:solidFill>
                      <a:schemeClr val="bg1"/>
                    </a:solidFill>
                  </a:tcPr>
                </a:tc>
                <a:extLst>
                  <a:ext uri="{0D108BD9-81ED-4DB2-BD59-A6C34878D82A}">
                    <a16:rowId xmlns="" xmlns:a16="http://schemas.microsoft.com/office/drawing/2014/main" val="10001"/>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BS-(S=0.0001V/s)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20.96657</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1.273</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0.736358</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19.6537292</a:t>
                      </a:r>
                    </a:p>
                  </a:txBody>
                  <a:tcPr>
                    <a:solidFill>
                      <a:schemeClr val="bg1"/>
                    </a:solidFill>
                  </a:tcPr>
                </a:tc>
                <a:extLst>
                  <a:ext uri="{0D108BD9-81ED-4DB2-BD59-A6C34878D82A}">
                    <a16:rowId xmlns="" xmlns:a16="http://schemas.microsoft.com/office/drawing/2014/main" val="10002"/>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FS-(S=0.001V/s)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21.31671</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1.233</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0.689134</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18.11284272</a:t>
                      </a:r>
                    </a:p>
                  </a:txBody>
                  <a:tcPr>
                    <a:solidFill>
                      <a:schemeClr val="bg1"/>
                    </a:solidFill>
                  </a:tcPr>
                </a:tc>
                <a:extLst>
                  <a:ext uri="{0D108BD9-81ED-4DB2-BD59-A6C34878D82A}">
                    <a16:rowId xmlns="" xmlns:a16="http://schemas.microsoft.com/office/drawing/2014/main" val="227514854"/>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BS-(S=0.001V/s)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20.97703</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1.2563</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0.791796</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20.86654752</a:t>
                      </a:r>
                    </a:p>
                  </a:txBody>
                  <a:tcPr>
                    <a:solidFill>
                      <a:schemeClr val="bg1"/>
                    </a:solidFill>
                  </a:tcPr>
                </a:tc>
                <a:extLst>
                  <a:ext uri="{0D108BD9-81ED-4DB2-BD59-A6C34878D82A}">
                    <a16:rowId xmlns="" xmlns:a16="http://schemas.microsoft.com/office/drawing/2014/main" val="2190766583"/>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FS-(S=0.01V/s)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21.31684</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1.18</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0.552966</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13.9092282</a:t>
                      </a:r>
                    </a:p>
                  </a:txBody>
                  <a:tcPr>
                    <a:solidFill>
                      <a:schemeClr val="bg1"/>
                    </a:solidFill>
                  </a:tcPr>
                </a:tc>
                <a:extLst>
                  <a:ext uri="{0D108BD9-81ED-4DB2-BD59-A6C34878D82A}">
                    <a16:rowId xmlns="" xmlns:a16="http://schemas.microsoft.com/office/drawing/2014/main" val="4083117549"/>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BS-(S=0.01V/s)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21.07436</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1.21</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0.751151</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19.15433856</a:t>
                      </a:r>
                    </a:p>
                  </a:txBody>
                  <a:tcPr>
                    <a:solidFill>
                      <a:schemeClr val="bg1"/>
                    </a:solidFill>
                  </a:tcPr>
                </a:tc>
                <a:extLst>
                  <a:ext uri="{0D108BD9-81ED-4DB2-BD59-A6C34878D82A}">
                    <a16:rowId xmlns="" xmlns:a16="http://schemas.microsoft.com/office/drawing/2014/main" val="1333237828"/>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FS-(S=0.1V/s)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21.31691</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1.149</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a:latin typeface="Times New Roman" panose="02020603050405020304" pitchFamily="18" charset="0"/>
                          <a:cs typeface="Times New Roman" panose="02020603050405020304" pitchFamily="18" charset="0"/>
                        </a:rPr>
                        <a:t>0.525173</a:t>
                      </a:r>
                      <a:endParaRPr lang="en-US" sz="1400" kern="1200" baseline="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12.8631412</a:t>
                      </a:r>
                    </a:p>
                  </a:txBody>
                  <a:tcPr>
                    <a:solidFill>
                      <a:schemeClr val="bg1"/>
                    </a:solidFill>
                  </a:tcPr>
                </a:tc>
                <a:extLst>
                  <a:ext uri="{0D108BD9-81ED-4DB2-BD59-A6C34878D82A}">
                    <a16:rowId xmlns="" xmlns:a16="http://schemas.microsoft.com/office/drawing/2014/main" val="69690775"/>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BS-(S=0.1V/s)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21.3171</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1.144</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0.543664</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13.25821056</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 xmlns:a16="http://schemas.microsoft.com/office/drawing/2014/main" val="79306214"/>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FS-(S=1V/s)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21.3176</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1.1367</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0.555907</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13.47059144</a:t>
                      </a:r>
                    </a:p>
                  </a:txBody>
                  <a:tcPr>
                    <a:solidFill>
                      <a:schemeClr val="bg1"/>
                    </a:solidFill>
                  </a:tcPr>
                </a:tc>
                <a:extLst>
                  <a:ext uri="{0D108BD9-81ED-4DB2-BD59-A6C34878D82A}">
                    <a16:rowId xmlns="" xmlns:a16="http://schemas.microsoft.com/office/drawing/2014/main" val="749041003"/>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BS-(S=1V/s)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21.3157</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1.133</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0.540986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13.06517864</a:t>
                      </a:r>
                    </a:p>
                  </a:txBody>
                  <a:tcPr>
                    <a:solidFill>
                      <a:schemeClr val="bg1"/>
                    </a:solidFill>
                  </a:tcPr>
                </a:tc>
                <a:extLst>
                  <a:ext uri="{0D108BD9-81ED-4DB2-BD59-A6C34878D82A}">
                    <a16:rowId xmlns="" xmlns:a16="http://schemas.microsoft.com/office/drawing/2014/main" val="735801110"/>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FS-(S=10V/s)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21.31729</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1.134</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0.561235</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13.5671956</a:t>
                      </a:r>
                    </a:p>
                  </a:txBody>
                  <a:tcPr>
                    <a:solidFill>
                      <a:schemeClr val="bg1"/>
                    </a:solidFill>
                  </a:tcPr>
                </a:tc>
                <a:extLst>
                  <a:ext uri="{0D108BD9-81ED-4DB2-BD59-A6C34878D82A}">
                    <a16:rowId xmlns="" xmlns:a16="http://schemas.microsoft.com/office/drawing/2014/main" val="1121548403"/>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BS-(S=10V/s)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21.31785</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1.1292</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0.559753</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13.47445048</a:t>
                      </a:r>
                    </a:p>
                  </a:txBody>
                  <a:tcPr>
                    <a:solidFill>
                      <a:schemeClr val="bg1"/>
                    </a:solidFill>
                  </a:tcPr>
                </a:tc>
                <a:extLst>
                  <a:ext uri="{0D108BD9-81ED-4DB2-BD59-A6C34878D82A}">
                    <a16:rowId xmlns="" xmlns:a16="http://schemas.microsoft.com/office/drawing/2014/main" val="89163908"/>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FS-(S=100V/s)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21.31284</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1.110</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0.573371</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13.56437608</a:t>
                      </a:r>
                    </a:p>
                  </a:txBody>
                  <a:tcPr>
                    <a:solidFill>
                      <a:schemeClr val="bg1"/>
                    </a:solidFill>
                  </a:tcPr>
                </a:tc>
                <a:extLst>
                  <a:ext uri="{0D108BD9-81ED-4DB2-BD59-A6C34878D82A}">
                    <a16:rowId xmlns="" xmlns:a16="http://schemas.microsoft.com/office/drawing/2014/main" val="1040490508"/>
                  </a:ext>
                </a:extLst>
              </a:tr>
              <a:tr h="342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latin typeface="Times New Roman" panose="02020603050405020304" pitchFamily="18" charset="0"/>
                          <a:cs typeface="Times New Roman" panose="02020603050405020304" pitchFamily="18" charset="0"/>
                        </a:rPr>
                        <a:t>BS-(S=100V/s)</a:t>
                      </a: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21.3227</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1.151</a:t>
                      </a:r>
                      <a:endParaRPr lang="en-US" sz="1400" baseline="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algn="l" defTabSz="914400" rtl="0" eaLnBrk="1" fontAlgn="b" latinLnBrk="0" hangingPunct="1"/>
                      <a:r>
                        <a:rPr lang="en-US" sz="1400" kern="1200" baseline="0" dirty="0">
                          <a:latin typeface="Times New Roman" panose="02020603050405020304" pitchFamily="18" charset="0"/>
                          <a:cs typeface="Times New Roman" panose="02020603050405020304" pitchFamily="18" charset="0"/>
                        </a:rPr>
                        <a:t>0.553026</a:t>
                      </a:r>
                      <a:endParaRPr lang="en-US" sz="1400" kern="1200" baseline="0" dirty="0">
                        <a:solidFill>
                          <a:schemeClr val="dk1"/>
                        </a:solidFill>
                        <a:latin typeface="Times New Roman" panose="02020603050405020304" pitchFamily="18" charset="0"/>
                        <a:ea typeface="+mn-ea"/>
                        <a:cs typeface="Times New Roman" panose="02020603050405020304" pitchFamily="18" charset="0"/>
                      </a:endParaRPr>
                    </a:p>
                  </a:txBody>
                  <a:tcPr marL="9525" marR="9525" marT="9525" marB="0" anchor="b">
                    <a:solidFill>
                      <a:schemeClr val="bg1"/>
                    </a:solidFill>
                  </a:tcPr>
                </a:tc>
                <a:tc>
                  <a:txBody>
                    <a:bodyPr/>
                    <a:lstStyle/>
                    <a:p>
                      <a:r>
                        <a:rPr lang="en-US" sz="1400" baseline="0" dirty="0" smtClean="0">
                          <a:latin typeface="Times New Roman" panose="02020603050405020304" pitchFamily="18" charset="0"/>
                          <a:cs typeface="Times New Roman" panose="02020603050405020304" pitchFamily="18" charset="0"/>
                        </a:rPr>
                        <a:t>13.57259256</a:t>
                      </a:r>
                    </a:p>
                  </a:txBody>
                  <a:tcPr>
                    <a:solidFill>
                      <a:schemeClr val="bg1"/>
                    </a:solidFill>
                  </a:tcPr>
                </a:tc>
                <a:extLst>
                  <a:ext uri="{0D108BD9-81ED-4DB2-BD59-A6C34878D82A}">
                    <a16:rowId xmlns="" xmlns:a16="http://schemas.microsoft.com/office/drawing/2014/main" val="199930112"/>
                  </a:ext>
                </a:extLst>
              </a:tr>
            </a:tbl>
          </a:graphicData>
        </a:graphic>
      </p:graphicFrame>
      <p:sp>
        <p:nvSpPr>
          <p:cNvPr id="6" name="TextBox 5"/>
          <p:cNvSpPr txBox="1"/>
          <p:nvPr/>
        </p:nvSpPr>
        <p:spPr>
          <a:xfrm>
            <a:off x="256020" y="130297"/>
            <a:ext cx="7447722"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Cation </a:t>
            </a:r>
            <a:r>
              <a:rPr lang="en-US" sz="2000" b="1" dirty="0">
                <a:latin typeface="Times New Roman" panose="02020603050405020304" pitchFamily="18" charset="0"/>
                <a:cs typeface="Times New Roman" panose="02020603050405020304" pitchFamily="18" charset="0"/>
              </a:rPr>
              <a:t>migration</a:t>
            </a: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endParaRPr lang="en-US" sz="20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Different Scan Rate</a:t>
            </a:r>
            <a:endParaRPr lang="en-US" sz="20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433391" y="331959"/>
            <a:ext cx="5393635"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Table S3. </a:t>
            </a:r>
            <a:r>
              <a:rPr lang="en-US" dirty="0" smtClean="0">
                <a:latin typeface="Times New Roman" panose="02020603050405020304" pitchFamily="18" charset="0"/>
                <a:cs typeface="Times New Roman" panose="02020603050405020304" pitchFamily="18" charset="0"/>
              </a:rPr>
              <a:t>J-V</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characteristics </a:t>
            </a:r>
            <a:r>
              <a:rPr lang="en-US" dirty="0">
                <a:latin typeface="Times New Roman" panose="02020603050405020304" pitchFamily="18" charset="0"/>
                <a:cs typeface="Times New Roman" panose="02020603050405020304" pitchFamily="18" charset="0"/>
              </a:rPr>
              <a:t>of PSC vs different scan </a:t>
            </a:r>
            <a:r>
              <a:rPr lang="en-US" dirty="0" smtClean="0">
                <a:latin typeface="Times New Roman" panose="02020603050405020304" pitchFamily="18" charset="0"/>
                <a:cs typeface="Times New Roman" panose="02020603050405020304" pitchFamily="18" charset="0"/>
              </a:rPr>
              <a:t>rate for cation migration </a:t>
            </a:r>
            <a:r>
              <a:rPr lang="en-US" dirty="0">
                <a:latin typeface="Times New Roman" panose="02020603050405020304" pitchFamily="18" charset="0"/>
                <a:cs typeface="Times New Roman" panose="02020603050405020304" pitchFamily="18" charset="0"/>
              </a:rPr>
              <a:t>model</a:t>
            </a:r>
            <a:endParaRPr lang="en-US"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208CCA2-CA65-4CB8-842C-D55B0B33EF5E}" type="slidenum">
              <a:rPr lang="en-US" smtClean="0"/>
              <a:t>9</a:t>
            </a:fld>
            <a:endParaRPr lang="en-US"/>
          </a:p>
        </p:txBody>
      </p:sp>
    </p:spTree>
    <p:extLst>
      <p:ext uri="{BB962C8B-B14F-4D97-AF65-F5344CB8AC3E}">
        <p14:creationId xmlns:p14="http://schemas.microsoft.com/office/powerpoint/2010/main" val="24165438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27503</TotalTime>
  <Words>2477</Words>
  <Application>Microsoft Office PowerPoint</Application>
  <PresentationFormat>Widescreen</PresentationFormat>
  <Paragraphs>826</Paragraphs>
  <Slides>35</Slides>
  <Notes>1</Notes>
  <HiddenSlides>0</HiddenSlides>
  <MMClips>2</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4" baseType="lpstr">
      <vt:lpstr>Arial</vt:lpstr>
      <vt:lpstr>B Nazanin</vt:lpstr>
      <vt:lpstr>Calibri</vt:lpstr>
      <vt:lpstr>Calibri Light</vt:lpstr>
      <vt:lpstr>Cambria Math</vt:lpstr>
      <vt:lpstr>MS Mincho</vt:lpstr>
      <vt:lpstr>Times New Roman</vt:lpstr>
      <vt:lpstr>Office Theme</vt:lpstr>
      <vt:lpstr>Graph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Mehran Mi</dc:creator>
  <cp:lastModifiedBy>Microsoft account</cp:lastModifiedBy>
  <cp:revision>259</cp:revision>
  <dcterms:created xsi:type="dcterms:W3CDTF">2022-01-27T21:12:58Z</dcterms:created>
  <dcterms:modified xsi:type="dcterms:W3CDTF">2022-06-23T15:05:48Z</dcterms:modified>
</cp:coreProperties>
</file>