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en-E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rie Brooke-sumner" initials="CB" lastIdx="6" clrIdx="0">
    <p:extLst>
      <p:ext uri="{19B8F6BF-5375-455C-9EA6-DF929625EA0E}">
        <p15:presenceInfo xmlns:p15="http://schemas.microsoft.com/office/powerpoint/2012/main" userId="S::cbrooke@mrc.ac.za::6a8e10c6-c7f0-40cd-9c4d-fb70f2a9c360" providerId="AD"/>
      </p:ext>
    </p:extLst>
  </p:cmAuthor>
  <p:cmAuthor id="2" name="Laura Asher" initials="LA" lastIdx="6" clrIdx="1">
    <p:extLst>
      <p:ext uri="{19B8F6BF-5375-455C-9EA6-DF929625EA0E}">
        <p15:presenceInfo xmlns:p15="http://schemas.microsoft.com/office/powerpoint/2012/main" userId="S::laura.asher@nottingham.ac.uk::f26a1f6e-2423-44f7-9579-d544ed024656" providerId="AD"/>
      </p:ext>
    </p:extLst>
  </p:cmAuthor>
  <p:cmAuthor id="3" name="Julie Repper" initials="JR" lastIdx="10" clrIdx="2">
    <p:extLst>
      <p:ext uri="{19B8F6BF-5375-455C-9EA6-DF929625EA0E}">
        <p15:presenceInfo xmlns:p15="http://schemas.microsoft.com/office/powerpoint/2012/main" userId="S::Julie.Repper@nottshc.nhs.uk::d3d161b1-37ed-4f79-a804-79afc62773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0D80D8-E254-CC45-8C98-171D238A3446}" v="3" dt="2022-06-10T12:14:49.4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9068"/>
  </p:normalViewPr>
  <p:slideViewPr>
    <p:cSldViewPr snapToGrid="0" snapToObjects="1">
      <p:cViewPr varScale="1">
        <p:scale>
          <a:sx n="95" d="100"/>
          <a:sy n="95" d="100"/>
        </p:scale>
        <p:origin x="12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A967A-95BE-7E45-A60F-3AC3CC5E9E87}" type="datetimeFigureOut">
              <a:rPr lang="en-ET" smtClean="0"/>
              <a:t>10/06/2022</a:t>
            </a:fld>
            <a:endParaRPr lang="en-E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E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681AB-96D6-854A-9272-17D4CCE3A3B1}" type="slidenum">
              <a:rPr lang="en-ET" smtClean="0"/>
              <a:t>‹#›</a:t>
            </a:fld>
            <a:endParaRPr lang="en-ET"/>
          </a:p>
        </p:txBody>
      </p:sp>
    </p:spTree>
    <p:extLst>
      <p:ext uri="{BB962C8B-B14F-4D97-AF65-F5344CB8AC3E}">
        <p14:creationId xmlns:p14="http://schemas.microsoft.com/office/powerpoint/2010/main" val="3168874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681AB-96D6-854A-9272-17D4CCE3A3B1}" type="slidenum">
              <a:rPr lang="en-ET" smtClean="0"/>
              <a:t>1</a:t>
            </a:fld>
            <a:endParaRPr lang="en-ET"/>
          </a:p>
        </p:txBody>
      </p:sp>
    </p:spTree>
    <p:extLst>
      <p:ext uri="{BB962C8B-B14F-4D97-AF65-F5344CB8AC3E}">
        <p14:creationId xmlns:p14="http://schemas.microsoft.com/office/powerpoint/2010/main" val="1083442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365CA-A7B9-914B-B0C6-0C422601F1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E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AC895A-9B20-ED4B-81DD-DD082F1EE9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E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5D4D4-D939-4E4D-B3A1-E04B1C836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07AF-878C-5F48-A693-B85DAEE73471}" type="datetimeFigureOut">
              <a:rPr lang="en-ET" smtClean="0"/>
              <a:t>10/06/2022</a:t>
            </a:fld>
            <a:endParaRPr lang="en-E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AD943-B840-924D-993A-7F50E9757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A1C88-8153-E340-85F3-9DA9587B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CFF4-8318-174F-A6D1-5E63DED296A2}" type="slidenum">
              <a:rPr lang="en-ET" smtClean="0"/>
              <a:t>‹#›</a:t>
            </a:fld>
            <a:endParaRPr lang="en-ET"/>
          </a:p>
        </p:txBody>
      </p:sp>
    </p:spTree>
    <p:extLst>
      <p:ext uri="{BB962C8B-B14F-4D97-AF65-F5344CB8AC3E}">
        <p14:creationId xmlns:p14="http://schemas.microsoft.com/office/powerpoint/2010/main" val="231446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812A4-FBC1-CA4E-A505-8639472FD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E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8C3934-D261-A14B-88FE-351FFE7972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6CA89-18A7-834A-859B-015A0B336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07AF-878C-5F48-A693-B85DAEE73471}" type="datetimeFigureOut">
              <a:rPr lang="en-ET" smtClean="0"/>
              <a:t>10/06/2022</a:t>
            </a:fld>
            <a:endParaRPr lang="en-E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04B8B-7AB4-574A-A1EC-3987204E6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CEBB5-97CF-3144-89A3-8DECB835B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CFF4-8318-174F-A6D1-5E63DED296A2}" type="slidenum">
              <a:rPr lang="en-ET" smtClean="0"/>
              <a:t>‹#›</a:t>
            </a:fld>
            <a:endParaRPr lang="en-ET"/>
          </a:p>
        </p:txBody>
      </p:sp>
    </p:spTree>
    <p:extLst>
      <p:ext uri="{BB962C8B-B14F-4D97-AF65-F5344CB8AC3E}">
        <p14:creationId xmlns:p14="http://schemas.microsoft.com/office/powerpoint/2010/main" val="2775208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46F2E4-7145-C644-92DA-E1B270A9F8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E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B29F26-3EC1-1B46-B7E2-D7148A9733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56EF8-FD35-3548-A104-F926B5072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07AF-878C-5F48-A693-B85DAEE73471}" type="datetimeFigureOut">
              <a:rPr lang="en-ET" smtClean="0"/>
              <a:t>10/06/2022</a:t>
            </a:fld>
            <a:endParaRPr lang="en-E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1FFD2-5399-C446-A454-65BD26081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8CDC3-F510-AD43-A3D2-170DC01B3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CFF4-8318-174F-A6D1-5E63DED296A2}" type="slidenum">
              <a:rPr lang="en-ET" smtClean="0"/>
              <a:t>‹#›</a:t>
            </a:fld>
            <a:endParaRPr lang="en-ET"/>
          </a:p>
        </p:txBody>
      </p:sp>
    </p:spTree>
    <p:extLst>
      <p:ext uri="{BB962C8B-B14F-4D97-AF65-F5344CB8AC3E}">
        <p14:creationId xmlns:p14="http://schemas.microsoft.com/office/powerpoint/2010/main" val="1532757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2D95E-F889-0E45-AEE2-395A00D75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E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F889B-F529-384E-81D7-245B73988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6E115-1C62-EF46-AE90-1A94F0B06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07AF-878C-5F48-A693-B85DAEE73471}" type="datetimeFigureOut">
              <a:rPr lang="en-ET" smtClean="0"/>
              <a:t>10/06/2022</a:t>
            </a:fld>
            <a:endParaRPr lang="en-E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2BFFB-BDAC-DD43-8192-04F07DFCF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7D955-CF0A-EB41-921B-C25AB8BFE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CFF4-8318-174F-A6D1-5E63DED296A2}" type="slidenum">
              <a:rPr lang="en-ET" smtClean="0"/>
              <a:t>‹#›</a:t>
            </a:fld>
            <a:endParaRPr lang="en-ET"/>
          </a:p>
        </p:txBody>
      </p:sp>
    </p:spTree>
    <p:extLst>
      <p:ext uri="{BB962C8B-B14F-4D97-AF65-F5344CB8AC3E}">
        <p14:creationId xmlns:p14="http://schemas.microsoft.com/office/powerpoint/2010/main" val="1526663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7FD90-9DBE-0449-B413-F7E0693CD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E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5ED7A-8060-AF46-8165-B4E6E6749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4A847-90A7-7F47-970E-9ADFEC0A2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07AF-878C-5F48-A693-B85DAEE73471}" type="datetimeFigureOut">
              <a:rPr lang="en-ET" smtClean="0"/>
              <a:t>10/06/2022</a:t>
            </a:fld>
            <a:endParaRPr lang="en-E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9565A-4904-C34A-AF59-F179C4AC5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735AC-B718-E04D-B087-E22017A99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CFF4-8318-174F-A6D1-5E63DED296A2}" type="slidenum">
              <a:rPr lang="en-ET" smtClean="0"/>
              <a:t>‹#›</a:t>
            </a:fld>
            <a:endParaRPr lang="en-ET"/>
          </a:p>
        </p:txBody>
      </p:sp>
    </p:spTree>
    <p:extLst>
      <p:ext uri="{BB962C8B-B14F-4D97-AF65-F5344CB8AC3E}">
        <p14:creationId xmlns:p14="http://schemas.microsoft.com/office/powerpoint/2010/main" val="1672495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D52C-AEE7-EB4F-B938-542755E2F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E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9B2B0-045A-A449-B21E-D6749C1F03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092012-CE0B-534C-97BC-FE472B216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2FA762-E060-4947-BFFF-3B07CFC4C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07AF-878C-5F48-A693-B85DAEE73471}" type="datetimeFigureOut">
              <a:rPr lang="en-ET" smtClean="0"/>
              <a:t>10/06/2022</a:t>
            </a:fld>
            <a:endParaRPr lang="en-E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E91C47-8E5D-994F-B323-6F61E39A7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42F2AB-BD39-3A4D-AF50-13FE6E6F6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CFF4-8318-174F-A6D1-5E63DED296A2}" type="slidenum">
              <a:rPr lang="en-ET" smtClean="0"/>
              <a:t>‹#›</a:t>
            </a:fld>
            <a:endParaRPr lang="en-ET"/>
          </a:p>
        </p:txBody>
      </p:sp>
    </p:spTree>
    <p:extLst>
      <p:ext uri="{BB962C8B-B14F-4D97-AF65-F5344CB8AC3E}">
        <p14:creationId xmlns:p14="http://schemas.microsoft.com/office/powerpoint/2010/main" val="354356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FFCE1-FF95-C647-8AD0-368D077A6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E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CF8347-824E-0B48-923D-A126EB6F2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FE28EA-E89B-0D43-B600-B462B3F9C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9E2AC3-5330-0C49-B714-0473B33875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D6D826-0C98-DC47-8AEF-5D3511E855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B7E77A-AC3A-8243-85BB-E3D7367D5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07AF-878C-5F48-A693-B85DAEE73471}" type="datetimeFigureOut">
              <a:rPr lang="en-ET" smtClean="0"/>
              <a:t>10/06/2022</a:t>
            </a:fld>
            <a:endParaRPr lang="en-E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6F7552-8E1A-8B4B-8333-39961EDE3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D66F0F-0EAC-8447-8AA3-3A913DC71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CFF4-8318-174F-A6D1-5E63DED296A2}" type="slidenum">
              <a:rPr lang="en-ET" smtClean="0"/>
              <a:t>‹#›</a:t>
            </a:fld>
            <a:endParaRPr lang="en-ET"/>
          </a:p>
        </p:txBody>
      </p:sp>
    </p:spTree>
    <p:extLst>
      <p:ext uri="{BB962C8B-B14F-4D97-AF65-F5344CB8AC3E}">
        <p14:creationId xmlns:p14="http://schemas.microsoft.com/office/powerpoint/2010/main" val="4257607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890F8-98C4-F247-B26E-3C18BD7F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E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4653D1-D82D-344D-BB39-BDDD0BD37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07AF-878C-5F48-A693-B85DAEE73471}" type="datetimeFigureOut">
              <a:rPr lang="en-ET" smtClean="0"/>
              <a:t>10/06/2022</a:t>
            </a:fld>
            <a:endParaRPr lang="en-E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27AACD-2922-9141-A666-DCA293218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8F4144-6FF9-964A-B2BD-EE06B680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CFF4-8318-174F-A6D1-5E63DED296A2}" type="slidenum">
              <a:rPr lang="en-ET" smtClean="0"/>
              <a:t>‹#›</a:t>
            </a:fld>
            <a:endParaRPr lang="en-ET"/>
          </a:p>
        </p:txBody>
      </p:sp>
    </p:spTree>
    <p:extLst>
      <p:ext uri="{BB962C8B-B14F-4D97-AF65-F5344CB8AC3E}">
        <p14:creationId xmlns:p14="http://schemas.microsoft.com/office/powerpoint/2010/main" val="3820938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DF5BE0-088A-7A4E-9AF8-6B1B3C20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07AF-878C-5F48-A693-B85DAEE73471}" type="datetimeFigureOut">
              <a:rPr lang="en-ET" smtClean="0"/>
              <a:t>10/06/2022</a:t>
            </a:fld>
            <a:endParaRPr lang="en-E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D65A8-FFB7-F14B-92E7-626385B1E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5347D7-529F-3F46-B63A-719F29991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CFF4-8318-174F-A6D1-5E63DED296A2}" type="slidenum">
              <a:rPr lang="en-ET" smtClean="0"/>
              <a:t>‹#›</a:t>
            </a:fld>
            <a:endParaRPr lang="en-ET"/>
          </a:p>
        </p:txBody>
      </p:sp>
    </p:spTree>
    <p:extLst>
      <p:ext uri="{BB962C8B-B14F-4D97-AF65-F5344CB8AC3E}">
        <p14:creationId xmlns:p14="http://schemas.microsoft.com/office/powerpoint/2010/main" val="228851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82B3-40BE-8142-9277-639CD936D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E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948F2-BFB0-D244-A835-4B7934004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DBBD76-FDD2-D041-88D4-A4BF5F1ACB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F152CE-E5CE-F344-9050-35107BF63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07AF-878C-5F48-A693-B85DAEE73471}" type="datetimeFigureOut">
              <a:rPr lang="en-ET" smtClean="0"/>
              <a:t>10/06/2022</a:t>
            </a:fld>
            <a:endParaRPr lang="en-E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0EB4D2-638E-1044-9552-A887E47AB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C0FD3-4C1E-0947-8B3F-574A9D6A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CFF4-8318-174F-A6D1-5E63DED296A2}" type="slidenum">
              <a:rPr lang="en-ET" smtClean="0"/>
              <a:t>‹#›</a:t>
            </a:fld>
            <a:endParaRPr lang="en-ET"/>
          </a:p>
        </p:txBody>
      </p:sp>
    </p:spTree>
    <p:extLst>
      <p:ext uri="{BB962C8B-B14F-4D97-AF65-F5344CB8AC3E}">
        <p14:creationId xmlns:p14="http://schemas.microsoft.com/office/powerpoint/2010/main" val="2499577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4913B-A12E-BC42-B1BE-FCB397612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E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22F90C-6388-C948-8436-529DA2094A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E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B0473A-BC8D-A247-8D88-54ACB6DB44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F08815-1501-C84D-9B12-17CBCC118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07AF-878C-5F48-A693-B85DAEE73471}" type="datetimeFigureOut">
              <a:rPr lang="en-ET" smtClean="0"/>
              <a:t>10/06/2022</a:t>
            </a:fld>
            <a:endParaRPr lang="en-E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373AEE-579F-4345-8A13-3BE01324E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D633F-D35F-4B4F-9DAC-5684748EC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CFF4-8318-174F-A6D1-5E63DED296A2}" type="slidenum">
              <a:rPr lang="en-ET" smtClean="0"/>
              <a:t>‹#›</a:t>
            </a:fld>
            <a:endParaRPr lang="en-ET"/>
          </a:p>
        </p:txBody>
      </p:sp>
    </p:spTree>
    <p:extLst>
      <p:ext uri="{BB962C8B-B14F-4D97-AF65-F5344CB8AC3E}">
        <p14:creationId xmlns:p14="http://schemas.microsoft.com/office/powerpoint/2010/main" val="341478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AEEF39-F69D-CA42-BE43-9A94F00AC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E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985EE-A9EF-6E47-864C-F38A5E862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F511A4-6CF7-A046-9B51-D689EC4D8D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E07AF-878C-5F48-A693-B85DAEE73471}" type="datetimeFigureOut">
              <a:rPr lang="en-ET" smtClean="0"/>
              <a:t>10/06/2022</a:t>
            </a:fld>
            <a:endParaRPr lang="en-E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6A1C1-0ECA-804D-AE13-9897C8CFE6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E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E7707-7D8F-4B47-A2CB-83D683F6E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2CFF4-8318-174F-A6D1-5E63DED296A2}" type="slidenum">
              <a:rPr lang="en-ET" smtClean="0"/>
              <a:t>‹#›</a:t>
            </a:fld>
            <a:endParaRPr lang="en-ET"/>
          </a:p>
        </p:txBody>
      </p:sp>
    </p:spTree>
    <p:extLst>
      <p:ext uri="{BB962C8B-B14F-4D97-AF65-F5344CB8AC3E}">
        <p14:creationId xmlns:p14="http://schemas.microsoft.com/office/powerpoint/2010/main" val="363276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Left-Right-Up Arrow 60">
            <a:extLst>
              <a:ext uri="{FF2B5EF4-FFF2-40B4-BE49-F238E27FC236}">
                <a16:creationId xmlns:a16="http://schemas.microsoft.com/office/drawing/2014/main" id="{7F7883AC-6EE6-3C4A-8A45-B5835652C321}"/>
              </a:ext>
            </a:extLst>
          </p:cNvPr>
          <p:cNvSpPr/>
          <p:nvPr/>
        </p:nvSpPr>
        <p:spPr>
          <a:xfrm rot="5400000">
            <a:off x="1103999" y="3006347"/>
            <a:ext cx="1301558" cy="642979"/>
          </a:xfrm>
          <a:prstGeom prst="leftRightUpArrow">
            <a:avLst>
              <a:gd name="adj1" fmla="val 21530"/>
              <a:gd name="adj2" fmla="val 19796"/>
              <a:gd name="adj3" fmla="val 25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T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B798EF-5CB8-0E46-82B4-FC40DCB0BB51}"/>
              </a:ext>
            </a:extLst>
          </p:cNvPr>
          <p:cNvSpPr/>
          <p:nvPr/>
        </p:nvSpPr>
        <p:spPr>
          <a:xfrm>
            <a:off x="9428216" y="5661227"/>
            <a:ext cx="1991572" cy="388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T9: Knowing what keeps me well and how to access it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A4599D-94FC-AC47-9F10-26ACBC8417F6}"/>
              </a:ext>
            </a:extLst>
          </p:cNvPr>
          <p:cNvSpPr/>
          <p:nvPr/>
        </p:nvSpPr>
        <p:spPr>
          <a:xfrm>
            <a:off x="7024743" y="1249743"/>
            <a:ext cx="1263447" cy="86842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P11: Peers share personal experiences and ideas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C543B0-4B2D-7B46-B55B-59583AC65412}"/>
              </a:ext>
            </a:extLst>
          </p:cNvPr>
          <p:cNvSpPr/>
          <p:nvPr/>
        </p:nvSpPr>
        <p:spPr>
          <a:xfrm>
            <a:off x="1149068" y="2192294"/>
            <a:ext cx="845247" cy="9144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P2: ASWs attend (ongoing) training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D687A3-1B85-9446-A103-2DE786A4365A}"/>
              </a:ext>
            </a:extLst>
          </p:cNvPr>
          <p:cNvSpPr/>
          <p:nvPr/>
        </p:nvSpPr>
        <p:spPr>
          <a:xfrm>
            <a:off x="2143124" y="2597426"/>
            <a:ext cx="914400" cy="161225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P4: ASWs have skills to successfully facilitate groups, including fostering sense of belonging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DDB078-DACF-EB42-9B0D-9041F86FEC22}"/>
              </a:ext>
            </a:extLst>
          </p:cNvPr>
          <p:cNvSpPr/>
          <p:nvPr/>
        </p:nvSpPr>
        <p:spPr>
          <a:xfrm>
            <a:off x="1149068" y="3551329"/>
            <a:ext cx="845247" cy="9144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P3: SW supervises ASWs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69EDCA-22A9-2848-9AE0-B0E6D919A5C5}"/>
              </a:ext>
            </a:extLst>
          </p:cNvPr>
          <p:cNvSpPr/>
          <p:nvPr/>
        </p:nvSpPr>
        <p:spPr>
          <a:xfrm>
            <a:off x="4167024" y="6484181"/>
            <a:ext cx="4140228" cy="30080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P7: ASWs support peer facilitators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7FF05D4-1599-3F42-ABB3-D714572428C4}"/>
              </a:ext>
            </a:extLst>
          </p:cNvPr>
          <p:cNvSpPr/>
          <p:nvPr/>
        </p:nvSpPr>
        <p:spPr>
          <a:xfrm>
            <a:off x="3868255" y="2892458"/>
            <a:ext cx="1146173" cy="1024624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P12: Peers develop personal recovery plan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31180AA-5367-434D-B792-55B16DDCDF90}"/>
              </a:ext>
            </a:extLst>
          </p:cNvPr>
          <p:cNvSpPr/>
          <p:nvPr/>
        </p:nvSpPr>
        <p:spPr>
          <a:xfrm>
            <a:off x="5714709" y="1249742"/>
            <a:ext cx="1149856" cy="86842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P10: Peers attend sessions regularly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C37FC6-140B-C046-A431-5D62C80EDC45}"/>
              </a:ext>
            </a:extLst>
          </p:cNvPr>
          <p:cNvSpPr/>
          <p:nvPr/>
        </p:nvSpPr>
        <p:spPr>
          <a:xfrm>
            <a:off x="4167024" y="281384"/>
            <a:ext cx="4182644" cy="29529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P5: ASWs remind peers to attend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12221AD-6885-424F-B70F-3D7219529E13}"/>
              </a:ext>
            </a:extLst>
          </p:cNvPr>
          <p:cNvSpPr/>
          <p:nvPr/>
        </p:nvSpPr>
        <p:spPr>
          <a:xfrm>
            <a:off x="4414723" y="1243150"/>
            <a:ext cx="1149856" cy="88761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P9: Peers have sense of group belonging and ownership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BA0211E-EBCA-E647-AC63-92BF7DBF5040}"/>
              </a:ext>
            </a:extLst>
          </p:cNvPr>
          <p:cNvSpPr/>
          <p:nvPr/>
        </p:nvSpPr>
        <p:spPr>
          <a:xfrm>
            <a:off x="5694308" y="4769295"/>
            <a:ext cx="1170257" cy="965159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P17: </a:t>
            </a:r>
            <a:r>
              <a:rPr lang="en-GB" sz="1100" dirty="0"/>
              <a:t>Peer </a:t>
            </a:r>
            <a:r>
              <a:rPr lang="en-ET" sz="1100" dirty="0"/>
              <a:t>facilitators attend (ongoing)  training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1A430B0-CD14-E849-8B3F-E05D5FE85126}"/>
              </a:ext>
            </a:extLst>
          </p:cNvPr>
          <p:cNvSpPr/>
          <p:nvPr/>
        </p:nvSpPr>
        <p:spPr>
          <a:xfrm>
            <a:off x="7024743" y="4769295"/>
            <a:ext cx="1282509" cy="965159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P18: </a:t>
            </a:r>
            <a:r>
              <a:rPr lang="en-GB" sz="1100" dirty="0"/>
              <a:t>Peer </a:t>
            </a:r>
            <a:r>
              <a:rPr lang="en-ET" sz="1100" dirty="0"/>
              <a:t>faciliators have skills to successfully facilitate groups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C01BBFC-60DE-E842-8CCD-40C7D9EB2C25}"/>
              </a:ext>
            </a:extLst>
          </p:cNvPr>
          <p:cNvSpPr/>
          <p:nvPr/>
        </p:nvSpPr>
        <p:spPr>
          <a:xfrm>
            <a:off x="4167024" y="6103238"/>
            <a:ext cx="4140228" cy="27145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P8: Peers have interest and willingness to become facilitators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55AF065-A1BC-4644-84B6-2BA46F3E38D9}"/>
              </a:ext>
            </a:extLst>
          </p:cNvPr>
          <p:cNvSpPr/>
          <p:nvPr/>
        </p:nvSpPr>
        <p:spPr>
          <a:xfrm>
            <a:off x="4414723" y="4767717"/>
            <a:ext cx="1149856" cy="96673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P16: </a:t>
            </a:r>
            <a:r>
              <a:rPr lang="en-GB" sz="1100" dirty="0"/>
              <a:t>Peers </a:t>
            </a:r>
            <a:r>
              <a:rPr lang="en-ET" sz="1100" dirty="0"/>
              <a:t>contribute to running of group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E1C5662-9763-914B-8449-5710489DCD4D}"/>
              </a:ext>
            </a:extLst>
          </p:cNvPr>
          <p:cNvSpPr/>
          <p:nvPr/>
        </p:nvSpPr>
        <p:spPr>
          <a:xfrm>
            <a:off x="6386478" y="2908366"/>
            <a:ext cx="1163587" cy="101716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P14: Peers solve problems to work towards recovery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0830CB5-0EDA-084C-AAA9-D2BD438CF9F9}"/>
              </a:ext>
            </a:extLst>
          </p:cNvPr>
          <p:cNvSpPr/>
          <p:nvPr/>
        </p:nvSpPr>
        <p:spPr>
          <a:xfrm rot="16200000">
            <a:off x="2835430" y="5093310"/>
            <a:ext cx="1530373" cy="360954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400" b="1" dirty="0"/>
              <a:t>CONFIDENCE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AFB6889-DB03-BA44-853B-A17C0210CF3C}"/>
              </a:ext>
            </a:extLst>
          </p:cNvPr>
          <p:cNvSpPr/>
          <p:nvPr/>
        </p:nvSpPr>
        <p:spPr>
          <a:xfrm rot="16200000">
            <a:off x="2781036" y="3223001"/>
            <a:ext cx="1612255" cy="360954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400" b="1" dirty="0"/>
              <a:t>COPING STRATEGIES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C5EC252-627E-BA40-8F46-B539640C9561}"/>
              </a:ext>
            </a:extLst>
          </p:cNvPr>
          <p:cNvSpPr/>
          <p:nvPr/>
        </p:nvSpPr>
        <p:spPr>
          <a:xfrm rot="16200000">
            <a:off x="2783066" y="1233382"/>
            <a:ext cx="1612256" cy="360954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400" b="1" dirty="0"/>
              <a:t>BELONGING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C3228E4-2C1D-FC4C-9973-BDCC549F98F7}"/>
              </a:ext>
            </a:extLst>
          </p:cNvPr>
          <p:cNvSpPr/>
          <p:nvPr/>
        </p:nvSpPr>
        <p:spPr>
          <a:xfrm rot="16200000">
            <a:off x="8207500" y="1308604"/>
            <a:ext cx="1730610" cy="360954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400" b="1" dirty="0"/>
              <a:t>HOPE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3BC42BB-21E7-E84F-B665-6EB50D83396D}"/>
              </a:ext>
            </a:extLst>
          </p:cNvPr>
          <p:cNvSpPr/>
          <p:nvPr/>
        </p:nvSpPr>
        <p:spPr>
          <a:xfrm rot="16200000">
            <a:off x="8243689" y="5088252"/>
            <a:ext cx="1675894" cy="360954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400" b="1" dirty="0"/>
              <a:t>CONTROL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702B92A-4A89-414B-957E-A8958FFC1698}"/>
              </a:ext>
            </a:extLst>
          </p:cNvPr>
          <p:cNvSpPr/>
          <p:nvPr/>
        </p:nvSpPr>
        <p:spPr>
          <a:xfrm rot="16200000">
            <a:off x="8207500" y="3184112"/>
            <a:ext cx="1730610" cy="360954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400" b="1" dirty="0"/>
              <a:t>OPPORTUNITY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16C664A-3452-F549-A10E-A27C159E3CE1}"/>
              </a:ext>
            </a:extLst>
          </p:cNvPr>
          <p:cNvSpPr/>
          <p:nvPr/>
        </p:nvSpPr>
        <p:spPr>
          <a:xfrm>
            <a:off x="5124839" y="2896138"/>
            <a:ext cx="1146173" cy="100614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/>
              <a:t>P13: Peers shape group focus to their own priorities</a:t>
            </a:r>
            <a:endParaRPr lang="en-ET" sz="1100" dirty="0"/>
          </a:p>
        </p:txBody>
      </p:sp>
      <p:sp>
        <p:nvSpPr>
          <p:cNvPr id="39" name="Quad Arrow 38">
            <a:extLst>
              <a:ext uri="{FF2B5EF4-FFF2-40B4-BE49-F238E27FC236}">
                <a16:creationId xmlns:a16="http://schemas.microsoft.com/office/drawing/2014/main" id="{C943C5AB-B16A-9E44-9D46-495186DC48A5}"/>
              </a:ext>
            </a:extLst>
          </p:cNvPr>
          <p:cNvSpPr/>
          <p:nvPr/>
        </p:nvSpPr>
        <p:spPr>
          <a:xfrm>
            <a:off x="4009231" y="2164143"/>
            <a:ext cx="4536276" cy="656531"/>
          </a:xfrm>
          <a:prstGeom prst="quad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T"/>
          </a:p>
        </p:txBody>
      </p:sp>
      <p:sp>
        <p:nvSpPr>
          <p:cNvPr id="40" name="Quad Arrow 39">
            <a:extLst>
              <a:ext uri="{FF2B5EF4-FFF2-40B4-BE49-F238E27FC236}">
                <a16:creationId xmlns:a16="http://schemas.microsoft.com/office/drawing/2014/main" id="{637A23D1-4277-0D45-BA1F-2A11C623F90C}"/>
              </a:ext>
            </a:extLst>
          </p:cNvPr>
          <p:cNvSpPr/>
          <p:nvPr/>
        </p:nvSpPr>
        <p:spPr>
          <a:xfrm>
            <a:off x="4009231" y="4006732"/>
            <a:ext cx="4536276" cy="656531"/>
          </a:xfrm>
          <a:prstGeom prst="quad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T"/>
          </a:p>
        </p:txBody>
      </p:sp>
      <p:sp>
        <p:nvSpPr>
          <p:cNvPr id="41" name="Bent Arrow 40">
            <a:extLst>
              <a:ext uri="{FF2B5EF4-FFF2-40B4-BE49-F238E27FC236}">
                <a16:creationId xmlns:a16="http://schemas.microsoft.com/office/drawing/2014/main" id="{6EF78128-0459-C84E-9105-E7C57DC4BE5D}"/>
              </a:ext>
            </a:extLst>
          </p:cNvPr>
          <p:cNvSpPr/>
          <p:nvPr/>
        </p:nvSpPr>
        <p:spPr>
          <a:xfrm>
            <a:off x="2525985" y="302888"/>
            <a:ext cx="1249082" cy="2180114"/>
          </a:xfrm>
          <a:prstGeom prst="bentArrow">
            <a:avLst>
              <a:gd name="adj1" fmla="val 12198"/>
              <a:gd name="adj2" fmla="val 9911"/>
              <a:gd name="adj3" fmla="val 18428"/>
              <a:gd name="adj4" fmla="val 4375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T">
              <a:solidFill>
                <a:schemeClr val="tx1"/>
              </a:solidFill>
            </a:endParaRPr>
          </a:p>
        </p:txBody>
      </p:sp>
      <p:sp>
        <p:nvSpPr>
          <p:cNvPr id="42" name="Bent Arrow 41">
            <a:extLst>
              <a:ext uri="{FF2B5EF4-FFF2-40B4-BE49-F238E27FC236}">
                <a16:creationId xmlns:a16="http://schemas.microsoft.com/office/drawing/2014/main" id="{B0558509-1A2F-304C-9143-5E2EFB58D34F}"/>
              </a:ext>
            </a:extLst>
          </p:cNvPr>
          <p:cNvSpPr/>
          <p:nvPr/>
        </p:nvSpPr>
        <p:spPr>
          <a:xfrm rot="10800000" flipH="1">
            <a:off x="2593807" y="4324107"/>
            <a:ext cx="1249082" cy="2293135"/>
          </a:xfrm>
          <a:prstGeom prst="bentArrow">
            <a:avLst>
              <a:gd name="adj1" fmla="val 14486"/>
              <a:gd name="adj2" fmla="val 14486"/>
              <a:gd name="adj3" fmla="val 18428"/>
              <a:gd name="adj4" fmla="val 4375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T">
              <a:solidFill>
                <a:schemeClr val="tx1"/>
              </a:solidFill>
            </a:endParaRPr>
          </a:p>
        </p:txBody>
      </p:sp>
      <p:sp>
        <p:nvSpPr>
          <p:cNvPr id="45" name="Down Arrow 44">
            <a:extLst>
              <a:ext uri="{FF2B5EF4-FFF2-40B4-BE49-F238E27FC236}">
                <a16:creationId xmlns:a16="http://schemas.microsoft.com/office/drawing/2014/main" id="{0D6AFEDB-0741-C743-ADB3-0F7E42319799}"/>
              </a:ext>
            </a:extLst>
          </p:cNvPr>
          <p:cNvSpPr/>
          <p:nvPr/>
        </p:nvSpPr>
        <p:spPr>
          <a:xfrm>
            <a:off x="6111142" y="960065"/>
            <a:ext cx="326138" cy="202579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T"/>
          </a:p>
        </p:txBody>
      </p:sp>
      <p:sp>
        <p:nvSpPr>
          <p:cNvPr id="46" name="Down Arrow 45">
            <a:extLst>
              <a:ext uri="{FF2B5EF4-FFF2-40B4-BE49-F238E27FC236}">
                <a16:creationId xmlns:a16="http://schemas.microsoft.com/office/drawing/2014/main" id="{9A902D65-267D-2147-8C0D-2004E4E607BC}"/>
              </a:ext>
            </a:extLst>
          </p:cNvPr>
          <p:cNvSpPr/>
          <p:nvPr/>
        </p:nvSpPr>
        <p:spPr>
          <a:xfrm rot="10800000">
            <a:off x="6172404" y="5826400"/>
            <a:ext cx="277217" cy="214604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T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B0A0266-5DD5-E141-BF47-A6BA8BE56B23}"/>
              </a:ext>
            </a:extLst>
          </p:cNvPr>
          <p:cNvSpPr/>
          <p:nvPr/>
        </p:nvSpPr>
        <p:spPr>
          <a:xfrm>
            <a:off x="9417189" y="3173609"/>
            <a:ext cx="1991572" cy="388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T5: Being respected &amp;  involved in my community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D65933D-2964-8243-AE2A-E24568E54A06}"/>
              </a:ext>
            </a:extLst>
          </p:cNvPr>
          <p:cNvSpPr/>
          <p:nvPr/>
        </p:nvSpPr>
        <p:spPr>
          <a:xfrm>
            <a:off x="9395827" y="1158172"/>
            <a:ext cx="1982422" cy="472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T2: F</a:t>
            </a:r>
            <a:r>
              <a:rPr lang="en-US" sz="1100" dirty="0"/>
              <a:t>e</a:t>
            </a:r>
            <a:r>
              <a:rPr lang="en-ET" sz="1100" dirty="0"/>
              <a:t>eling good about myself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42F7FC4-323C-E349-B73E-67E467945611}"/>
              </a:ext>
            </a:extLst>
          </p:cNvPr>
          <p:cNvSpPr/>
          <p:nvPr/>
        </p:nvSpPr>
        <p:spPr>
          <a:xfrm>
            <a:off x="9423182" y="3713634"/>
            <a:ext cx="1942911" cy="4725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T6: Having meaning in life &amp; making a contribution 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4015235-B432-2E42-890A-657BE730F6AA}"/>
              </a:ext>
            </a:extLst>
          </p:cNvPr>
          <p:cNvSpPr/>
          <p:nvPr/>
        </p:nvSpPr>
        <p:spPr>
          <a:xfrm>
            <a:off x="9428216" y="5076572"/>
            <a:ext cx="1991572" cy="388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T8: Keeping healthy (good diet, no alcohol) 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C63DCB9-8A3F-9749-8794-DC615B5BF341}"/>
              </a:ext>
            </a:extLst>
          </p:cNvPr>
          <p:cNvSpPr/>
          <p:nvPr/>
        </p:nvSpPr>
        <p:spPr>
          <a:xfrm>
            <a:off x="9398852" y="2607103"/>
            <a:ext cx="1991572" cy="388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T4: Having the personal relationships I want 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5C03EBE-82BE-6E4D-B946-3CD949A4B70A}"/>
              </a:ext>
            </a:extLst>
          </p:cNvPr>
          <p:cNvSpPr/>
          <p:nvPr/>
        </p:nvSpPr>
        <p:spPr>
          <a:xfrm>
            <a:off x="9423182" y="4546665"/>
            <a:ext cx="1991572" cy="388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T7: </a:t>
            </a:r>
            <a:r>
              <a:rPr lang="en-GB" sz="1100" dirty="0"/>
              <a:t>Being independent</a:t>
            </a:r>
            <a:endParaRPr lang="en-ET" sz="11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0F1E1B7-BC82-8D4C-933F-DAB5C00429B5}"/>
              </a:ext>
            </a:extLst>
          </p:cNvPr>
          <p:cNvSpPr/>
          <p:nvPr/>
        </p:nvSpPr>
        <p:spPr>
          <a:xfrm>
            <a:off x="9398852" y="1846003"/>
            <a:ext cx="1991572" cy="388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T3: Feeling that my mind is working well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AB6FE13-9091-0744-8E40-AA3EE9C5DCBA}"/>
              </a:ext>
            </a:extLst>
          </p:cNvPr>
          <p:cNvSpPr/>
          <p:nvPr/>
        </p:nvSpPr>
        <p:spPr>
          <a:xfrm>
            <a:off x="9395827" y="625740"/>
            <a:ext cx="1991572" cy="388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T1: Feeling positive and hopeful 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78FD12A-B046-4843-A2C2-C73C0655F339}"/>
              </a:ext>
            </a:extLst>
          </p:cNvPr>
          <p:cNvSpPr/>
          <p:nvPr/>
        </p:nvSpPr>
        <p:spPr>
          <a:xfrm>
            <a:off x="44542" y="82185"/>
            <a:ext cx="8320992" cy="15630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b="1" dirty="0"/>
              <a:t>PROCESS EVALUATION (PRE-CONDITIONS)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B01E1316-8991-E845-B1A8-A88E5E99BB62}"/>
              </a:ext>
            </a:extLst>
          </p:cNvPr>
          <p:cNvSpPr/>
          <p:nvPr/>
        </p:nvSpPr>
        <p:spPr>
          <a:xfrm>
            <a:off x="8901159" y="89826"/>
            <a:ext cx="3290841" cy="14142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b="1" dirty="0"/>
              <a:t>OUTCOME EVALUATION</a:t>
            </a:r>
          </a:p>
        </p:txBody>
      </p:sp>
      <p:sp>
        <p:nvSpPr>
          <p:cNvPr id="62" name="Down Arrow 61">
            <a:extLst>
              <a:ext uri="{FF2B5EF4-FFF2-40B4-BE49-F238E27FC236}">
                <a16:creationId xmlns:a16="http://schemas.microsoft.com/office/drawing/2014/main" id="{81BC823A-315A-CA49-A5CD-E082BF4F1585}"/>
              </a:ext>
            </a:extLst>
          </p:cNvPr>
          <p:cNvSpPr/>
          <p:nvPr/>
        </p:nvSpPr>
        <p:spPr>
          <a:xfrm rot="16200000">
            <a:off x="3095327" y="3216532"/>
            <a:ext cx="277217" cy="263581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T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AC67B63-392A-4D44-AD5F-76DB0670D552}"/>
              </a:ext>
            </a:extLst>
          </p:cNvPr>
          <p:cNvSpPr/>
          <p:nvPr/>
        </p:nvSpPr>
        <p:spPr>
          <a:xfrm>
            <a:off x="44542" y="2844709"/>
            <a:ext cx="864690" cy="93314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P1: Peers are identified and </a:t>
            </a:r>
            <a:r>
              <a:rPr lang="en-GB" sz="1100" dirty="0"/>
              <a:t>want to attend group</a:t>
            </a:r>
            <a:endParaRPr lang="en-ET" sz="1100" dirty="0"/>
          </a:p>
        </p:txBody>
      </p:sp>
      <p:sp>
        <p:nvSpPr>
          <p:cNvPr id="48" name="Down Arrow 47">
            <a:extLst>
              <a:ext uri="{FF2B5EF4-FFF2-40B4-BE49-F238E27FC236}">
                <a16:creationId xmlns:a16="http://schemas.microsoft.com/office/drawing/2014/main" id="{984F5BFF-82C4-4F4F-A607-27696F1952EF}"/>
              </a:ext>
            </a:extLst>
          </p:cNvPr>
          <p:cNvSpPr/>
          <p:nvPr/>
        </p:nvSpPr>
        <p:spPr>
          <a:xfrm rot="16200000">
            <a:off x="947605" y="3216532"/>
            <a:ext cx="277217" cy="263581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T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8ED5C07-7A23-8849-A1C2-A10BE59125D7}"/>
              </a:ext>
            </a:extLst>
          </p:cNvPr>
          <p:cNvSpPr/>
          <p:nvPr/>
        </p:nvSpPr>
        <p:spPr>
          <a:xfrm>
            <a:off x="4182889" y="633252"/>
            <a:ext cx="4182644" cy="2645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P6: ASWs refer peers to services in line with recovery plan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9BD0742-0DA4-9345-A96F-20A506131348}"/>
              </a:ext>
            </a:extLst>
          </p:cNvPr>
          <p:cNvSpPr/>
          <p:nvPr/>
        </p:nvSpPr>
        <p:spPr>
          <a:xfrm rot="16200000">
            <a:off x="9101778" y="3195024"/>
            <a:ext cx="5455949" cy="27294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T10: Minimising the burden of caregivving 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CA94B37-D8B0-DB24-39FF-3946B63BB447}"/>
              </a:ext>
            </a:extLst>
          </p:cNvPr>
          <p:cNvSpPr/>
          <p:nvPr/>
        </p:nvSpPr>
        <p:spPr>
          <a:xfrm>
            <a:off x="8901159" y="367934"/>
            <a:ext cx="2459860" cy="1585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b="1" dirty="0"/>
              <a:t>SERVICE USERS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553FAF52-55AE-F4D6-BD5E-43ACC107CB5F}"/>
              </a:ext>
            </a:extLst>
          </p:cNvPr>
          <p:cNvSpPr/>
          <p:nvPr/>
        </p:nvSpPr>
        <p:spPr>
          <a:xfrm>
            <a:off x="11428026" y="371480"/>
            <a:ext cx="763974" cy="16445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800" b="1" dirty="0"/>
              <a:t>CAREGIVERS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48274D7-8537-9F68-9602-6E19E38C747D}"/>
              </a:ext>
            </a:extLst>
          </p:cNvPr>
          <p:cNvSpPr/>
          <p:nvPr/>
        </p:nvSpPr>
        <p:spPr>
          <a:xfrm>
            <a:off x="7689497" y="2918487"/>
            <a:ext cx="1082305" cy="101716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100" dirty="0"/>
              <a:t>P15: Caregviers develop strategies to support their relative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C4C478A-1C13-B6E5-4A7E-39445279EF40}"/>
              </a:ext>
            </a:extLst>
          </p:cNvPr>
          <p:cNvSpPr/>
          <p:nvPr/>
        </p:nvSpPr>
        <p:spPr>
          <a:xfrm>
            <a:off x="44542" y="394861"/>
            <a:ext cx="2428142" cy="84828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2400" b="1" dirty="0"/>
              <a:t>PRIZE </a:t>
            </a:r>
          </a:p>
          <a:p>
            <a:pPr algn="ctr"/>
            <a:r>
              <a:rPr lang="en-ET" sz="2400" b="1" dirty="0"/>
              <a:t>Theory of Change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87C1A66-4EF7-B0D4-10F2-AE4F5499CBB7}"/>
              </a:ext>
            </a:extLst>
          </p:cNvPr>
          <p:cNvSpPr/>
          <p:nvPr/>
        </p:nvSpPr>
        <p:spPr>
          <a:xfrm>
            <a:off x="79553" y="4694445"/>
            <a:ext cx="2381295" cy="208137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ET" sz="1600" b="1" dirty="0"/>
              <a:t>Key assumptions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ET" sz="1100" b="1" dirty="0"/>
              <a:t>Service users attend mental health clinics in sufficient numbers for group 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ET" sz="1100" b="1" dirty="0"/>
              <a:t>In person group meetings are permitted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ET" sz="1100" b="1" dirty="0"/>
              <a:t>Peers are contactable between group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dirty="0"/>
              <a:t>Adequate mental health services are available and accessible to peers</a:t>
            </a:r>
            <a:endParaRPr lang="en-ET" sz="1100" b="1" dirty="0"/>
          </a:p>
        </p:txBody>
      </p:sp>
    </p:spTree>
    <p:extLst>
      <p:ext uri="{BB962C8B-B14F-4D97-AF65-F5344CB8AC3E}">
        <p14:creationId xmlns:p14="http://schemas.microsoft.com/office/powerpoint/2010/main" val="2188087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A03F79A03447479F7A54C53777948E" ma:contentTypeVersion="13" ma:contentTypeDescription="Create a new document." ma:contentTypeScope="" ma:versionID="b66a2ac0798d452e9d170c2394f44dbe">
  <xsd:schema xmlns:xsd="http://www.w3.org/2001/XMLSchema" xmlns:xs="http://www.w3.org/2001/XMLSchema" xmlns:p="http://schemas.microsoft.com/office/2006/metadata/properties" xmlns:ns3="62fb5cb0-ce78-4400-96be-8d7ee94e856c" xmlns:ns4="5dd46039-b042-4b24-af53-411220b545d4" targetNamespace="http://schemas.microsoft.com/office/2006/metadata/properties" ma:root="true" ma:fieldsID="4f8d5cad40cb880da7f1c4e52163be45" ns3:_="" ns4:_="">
    <xsd:import namespace="62fb5cb0-ce78-4400-96be-8d7ee94e856c"/>
    <xsd:import namespace="5dd46039-b042-4b24-af53-411220b545d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fb5cb0-ce78-4400-96be-8d7ee94e856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d46039-b042-4b24-af53-411220b545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2013B22-C9B7-42DC-8465-3D3145AB9E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197FF7-1F95-46E9-96A0-F153936189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fb5cb0-ce78-4400-96be-8d7ee94e856c"/>
    <ds:schemaRef ds:uri="5dd46039-b042-4b24-af53-411220b545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B25525B-D39C-4325-819A-9308EE64BD0B}">
  <ds:schemaRefs>
    <ds:schemaRef ds:uri="http://purl.org/dc/dcmitype/"/>
    <ds:schemaRef ds:uri="5dd46039-b042-4b24-af53-411220b545d4"/>
    <ds:schemaRef ds:uri="http://purl.org/dc/elements/1.1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62fb5cb0-ce78-4400-96be-8d7ee94e856c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1118</TotalTime>
  <Words>301</Words>
  <Application>Microsoft Macintosh PowerPoint</Application>
  <PresentationFormat>Widescreen</PresentationFormat>
  <Paragraphs>46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Asher</dc:creator>
  <cp:lastModifiedBy>Laura Asher (staff)</cp:lastModifiedBy>
  <cp:revision>13</cp:revision>
  <dcterms:created xsi:type="dcterms:W3CDTF">2021-01-15T12:22:51Z</dcterms:created>
  <dcterms:modified xsi:type="dcterms:W3CDTF">2022-06-10T14:40:44Z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0x01010072A03F79A03447479F7A54C53777948E</vt:lpwstr>
  </property>
</Properties>
</file>