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65" d="100"/>
          <a:sy n="65" d="100"/>
        </p:scale>
        <p:origin x="247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00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5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79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70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57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42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16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83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0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06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61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FCA-256C-4EC7-B133-05D837F2B115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8BFCE-67C2-439D-8835-DB794120A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4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F336B3C-9241-406A-9442-99C7C8FB3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51" y="2275417"/>
            <a:ext cx="2777760" cy="2160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D9C0C4-78DB-4D99-A0D8-FA8BB5F883B1}"/>
              </a:ext>
            </a:extLst>
          </p:cNvPr>
          <p:cNvSpPr txBox="1"/>
          <p:nvPr/>
        </p:nvSpPr>
        <p:spPr>
          <a:xfrm>
            <a:off x="1144269" y="1998418"/>
            <a:ext cx="1484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FACT-taxane TOI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0000000-0008-0000-0700-000007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691" y="2275417"/>
            <a:ext cx="2775858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134115-3E4B-4E61-8184-39E7CD915223}"/>
              </a:ext>
            </a:extLst>
          </p:cNvPr>
          <p:cNvSpPr txBox="1"/>
          <p:nvPr/>
        </p:nvSpPr>
        <p:spPr>
          <a:xfrm>
            <a:off x="4040249" y="1998418"/>
            <a:ext cx="18647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FACT-taxane total score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0000000-0008-0000-0700-000005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69" y="4953000"/>
            <a:ext cx="2775857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B44C8-C7BE-450B-9259-46ED5DFAC4DD}"/>
              </a:ext>
            </a:extLst>
          </p:cNvPr>
          <p:cNvSpPr txBox="1"/>
          <p:nvPr/>
        </p:nvSpPr>
        <p:spPr>
          <a:xfrm>
            <a:off x="1165701" y="4676001"/>
            <a:ext cx="15713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FACT-G total score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0000000-0008-0000-0700-000007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726" y="4953000"/>
            <a:ext cx="2775858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54FA578-476A-4BCF-8121-61A888068526}"/>
              </a:ext>
            </a:extLst>
          </p:cNvPr>
          <p:cNvSpPr txBox="1"/>
          <p:nvPr/>
        </p:nvSpPr>
        <p:spPr>
          <a:xfrm>
            <a:off x="4259475" y="4676000"/>
            <a:ext cx="1426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Taxane sub-scale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C0738B0-82CA-4975-ABB3-EF8E84B12D86}"/>
              </a:ext>
            </a:extLst>
          </p:cNvPr>
          <p:cNvSpPr txBox="1"/>
          <p:nvPr/>
        </p:nvSpPr>
        <p:spPr>
          <a:xfrm>
            <a:off x="796290" y="5045333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by course (vs. SD 260mg)   P-value</a:t>
            </a:r>
          </a:p>
          <a:p>
            <a:r>
              <a:rPr kumimoji="1" lang="en-US" altLang="ja-JP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MD 220mg by course	              0.333</a:t>
            </a:r>
          </a:p>
          <a:p>
            <a:r>
              <a:rPr kumimoji="1" lang="en-US" altLang="ja-JP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LD  180mg by course                      0.011</a:t>
            </a:r>
            <a:endParaRPr kumimoji="1" lang="ja-JP" altLang="en-US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21A9DA-3A3B-40EA-B35E-CFF91334B0D3}"/>
              </a:ext>
            </a:extLst>
          </p:cNvPr>
          <p:cNvSpPr txBox="1"/>
          <p:nvPr/>
        </p:nvSpPr>
        <p:spPr>
          <a:xfrm>
            <a:off x="390467" y="300083"/>
            <a:ext cx="533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Appendix Figure A1. Mean change</a:t>
            </a:r>
            <a:r>
              <a: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baseline score (FACT-Taxane)</a:t>
            </a:r>
            <a:endParaRPr kumimoji="1" lang="ja-JP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76394A-8F9E-4E66-A58E-59A3B62C5179}"/>
              </a:ext>
            </a:extLst>
          </p:cNvPr>
          <p:cNvSpPr txBox="1"/>
          <p:nvPr/>
        </p:nvSpPr>
        <p:spPr>
          <a:xfrm>
            <a:off x="768131" y="7629443"/>
            <a:ext cx="55303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Appendix Figure A1. Mean changes and 95% confidence interval from baseline for A) Functional Assessment of Cancer Therapy-Taxane trial outcome index (FACT-Taxane TOI), B) FACT-Taxane total, C) FACT-General total, and D) Taxane subscale scores.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451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D9C0C4-78DB-4D99-A0D8-FA8BB5F883B1}"/>
              </a:ext>
            </a:extLst>
          </p:cNvPr>
          <p:cNvSpPr txBox="1"/>
          <p:nvPr/>
        </p:nvSpPr>
        <p:spPr>
          <a:xfrm>
            <a:off x="1471938" y="1365375"/>
            <a:ext cx="9717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CFS total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134115-3E4B-4E61-8184-39E7CD915223}"/>
              </a:ext>
            </a:extLst>
          </p:cNvPr>
          <p:cNvSpPr txBox="1"/>
          <p:nvPr/>
        </p:nvSpPr>
        <p:spPr>
          <a:xfrm>
            <a:off x="4533235" y="1365374"/>
            <a:ext cx="899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Physical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B44C8-C7BE-450B-9259-46ED5DFAC4DD}"/>
              </a:ext>
            </a:extLst>
          </p:cNvPr>
          <p:cNvSpPr txBox="1"/>
          <p:nvPr/>
        </p:nvSpPr>
        <p:spPr>
          <a:xfrm>
            <a:off x="1603410" y="4042958"/>
            <a:ext cx="9492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Affective</a:t>
            </a:r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54FA578-476A-4BCF-8121-61A888068526}"/>
              </a:ext>
            </a:extLst>
          </p:cNvPr>
          <p:cNvSpPr txBox="1"/>
          <p:nvPr/>
        </p:nvSpPr>
        <p:spPr>
          <a:xfrm>
            <a:off x="4481975" y="4042958"/>
            <a:ext cx="994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Cognitive</a:t>
            </a:r>
          </a:p>
          <a:p>
            <a:endParaRPr kumimoji="1"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0000000-0008-0000-0C00-000003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69" y="1642375"/>
            <a:ext cx="2775858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0000000-0008-0000-0C00-000005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727" y="1642374"/>
            <a:ext cx="2775857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0000000-0008-0000-0C00-000007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69" y="4319957"/>
            <a:ext cx="2775858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0000000-0008-0000-0C00-000009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574" y="4315257"/>
            <a:ext cx="2775857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4C6D977-0CA4-4359-A356-2EC593C9A2BE}"/>
              </a:ext>
            </a:extLst>
          </p:cNvPr>
          <p:cNvSpPr txBox="1"/>
          <p:nvPr/>
        </p:nvSpPr>
        <p:spPr>
          <a:xfrm>
            <a:off x="390467" y="300083"/>
            <a:ext cx="465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Appendix Figure A2. Mean change</a:t>
            </a:r>
            <a:r>
              <a:rPr kumimoji="1" lang="ja-JP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baseline score (CFS)</a:t>
            </a:r>
            <a:endParaRPr kumimoji="1" lang="ja-JP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AD9FEB0-C408-41EE-9A27-0B4EB1A349E8}"/>
              </a:ext>
            </a:extLst>
          </p:cNvPr>
          <p:cNvSpPr txBox="1"/>
          <p:nvPr/>
        </p:nvSpPr>
        <p:spPr>
          <a:xfrm>
            <a:off x="1012977" y="7340296"/>
            <a:ext cx="5143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Appendix Figure A2. Mean changes and 95% confidence interval from baseline for A) Cancer Fatigue Scale (CFS) total, B) Physical, C) Affective, and D) Cognitive subscale scores.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3410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14550</TotalTime>
  <Words>163</Words>
  <Application>Microsoft Office PowerPoint</Application>
  <PresentationFormat>A4 210 x 297 mm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Taira Naruto</dc:creator>
  <cp:lastModifiedBy>Taira Naruto</cp:lastModifiedBy>
  <cp:revision>114</cp:revision>
  <dcterms:created xsi:type="dcterms:W3CDTF">2019-08-05T05:52:25Z</dcterms:created>
  <dcterms:modified xsi:type="dcterms:W3CDTF">2021-05-07T12:15:34Z</dcterms:modified>
</cp:coreProperties>
</file>