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50" r:id="rId2"/>
    <p:sldId id="3353" r:id="rId3"/>
    <p:sldId id="257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B4E7D7-E14D-D215-266E-32C83B80B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7A43387-9E71-0F35-C111-DA1856970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A6B1F0-D069-18D8-56BE-D15ABEA22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3013B3-A9E6-A0BE-F70C-9150576A4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9490E7-8059-193C-033F-22691178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3638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0C8586-C979-C958-3DC0-A1E938FE4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9881747-08D9-75B9-8102-B5FF4736B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16AABC-A42D-68E4-ADC5-FD8284C7C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E5E3BF-2AC4-8F1B-C55E-41998097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DB0E7E-142A-6D3A-9E7A-5D546A791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31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4E42BF3-922B-89D0-C366-04693CEB4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221E7A5-2E60-11ED-CB31-EC0ACE830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7D450C-D27F-DD8A-57F2-5DD2FB25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9479A5-5F21-FB10-61C0-D1362098E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F34C41-6E27-5386-7D17-4D9F4FE4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95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0088D2-296A-DB94-DDD9-1ABDD6E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152220-167A-DEF9-33E9-D975BB5F5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45F356-6097-4CA0-BE0F-06BBD18EA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7C6672-2361-1D0E-9D06-2314E489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DE4C32-5041-BA99-2C12-3C90BDD0E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73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F9222A-056B-F7FC-3876-25455314F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821C7B-F153-082D-245A-546868A7D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E6D193-05EC-017B-B9DB-F7C2E2BA7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6CF235-6FF7-476E-DC90-7372C8BC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C1B79C-5094-32E4-F846-BD18B96D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70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2E9DA6-55A4-B746-63AB-F2006B6A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D5FEC1-5188-7B90-FD35-568961A266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C27D269-E814-EB63-9C9A-7B697EC94B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A416FCC-9F77-5FD7-B829-24F0F513D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7589373-F615-5D93-5233-E4FC6228F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CF5CAF-2D4A-FAB1-38F3-9E93A8FD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5165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A8186A-AD25-3A52-9EC4-FEAFECE4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2CD1796-90C0-E5DE-18C5-DFC929143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175ADD0-C078-E2AD-C7D5-1BCC25651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DEC4935-3354-2E82-E4B2-B064A4315B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D49865-3ED9-1CE4-26DB-32DD8C37E3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9AAA4F7-3861-5C95-6456-721F0CB5A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252361B-050E-AFD3-CE46-F73144DFF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C865AB4-785A-7F12-1C8E-1BA2EEEC7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78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93DB3E-8A6D-C395-A1F5-497DFE28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393658C-FD1B-2126-F5D2-57153E2B4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4054906-E4D1-95C7-A56D-E1B5FFC49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DCD4153-CAB1-D5FE-4F94-67F4D612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486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4FA44BD-DBE0-A4AE-2488-294D0EF5E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C99346F-A0ED-974D-8495-0AF64F65F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2B9E2E-96BC-9756-2143-64E9EA7B5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010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7DB404-CE7A-775D-F566-FE8DD5B94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68049F6-9E89-1C93-4893-0DB5B9422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8307E0-9BE5-4F04-43F4-D02D9ACAA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27824D-838F-097C-63C9-B956DCAF3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2CF398-265F-8C99-FF36-661A1CC5E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45D1EAC-EBDB-792B-F40B-DE847E461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770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352EC9-20D0-5E67-D578-443A7123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972565-F1C5-1F3D-71E8-AC908BECD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03962C7-F100-95B5-5130-B02D37206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D7A554-C6DC-190C-D037-A67A39D16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A0EB999-79A9-7168-A7BD-6CF7F51BC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1E19F7-32BF-F4D7-A68E-C0AAE567D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48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75CD34C-0C1D-0846-CB8F-136CCED49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3A95561-ADE2-7749-5822-07C2D0559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A95E1B-7DE1-DEC6-38C3-93655ECA55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3834C-235B-6347-B314-67CC4E9031F5}" type="datetimeFigureOut">
              <a:rPr kumimoji="1" lang="ja-JP" altLang="en-US" smtClean="0"/>
              <a:t>2022/6/23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CCC9B7-7900-DA20-614E-EED945A0A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33B93D-F2A0-D620-F6E0-23254F62C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C1021-69C0-A44C-BC0A-EE731BEF7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210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 10">
            <a:extLst>
              <a:ext uri="{FF2B5EF4-FFF2-40B4-BE49-F238E27FC236}">
                <a16:creationId xmlns:a16="http://schemas.microsoft.com/office/drawing/2014/main" id="{953D5EEF-F8DF-4D66-9843-BFB82A1AE8DB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04629779"/>
              </p:ext>
            </p:extLst>
          </p:nvPr>
        </p:nvGraphicFramePr>
        <p:xfrm>
          <a:off x="457193" y="151966"/>
          <a:ext cx="11149371" cy="611776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94216">
                  <a:extLst>
                    <a:ext uri="{9D8B030D-6E8A-4147-A177-3AD203B41FA5}">
                      <a16:colId xmlns:a16="http://schemas.microsoft.com/office/drawing/2014/main" val="2911394900"/>
                    </a:ext>
                  </a:extLst>
                </a:gridCol>
                <a:gridCol w="3438699">
                  <a:extLst>
                    <a:ext uri="{9D8B030D-6E8A-4147-A177-3AD203B41FA5}">
                      <a16:colId xmlns:a16="http://schemas.microsoft.com/office/drawing/2014/main" val="1865453308"/>
                    </a:ext>
                  </a:extLst>
                </a:gridCol>
                <a:gridCol w="3716456">
                  <a:extLst>
                    <a:ext uri="{9D8B030D-6E8A-4147-A177-3AD203B41FA5}">
                      <a16:colId xmlns:a16="http://schemas.microsoft.com/office/drawing/2014/main" val="2307155849"/>
                    </a:ext>
                  </a:extLst>
                </a:gridCol>
              </a:tblGrid>
              <a:tr h="564246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Unexpected death / cardiopulmonary arrest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More bleeding than expected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Outbreak of serious allergic reaction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9346931"/>
                  </a:ext>
                </a:extLst>
              </a:tr>
              <a:tr h="564246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Burns from medical practice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Tissue damage (injection fluid leakage / severe pressure ulcer)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Complications due to treatment / treatment / examination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6886420"/>
                  </a:ext>
                </a:extLst>
              </a:tr>
              <a:tr h="564246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Unplanned emergency surgery for inpatients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Complications due to surgical procedures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Life-threatening anesthesia complications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069224"/>
                  </a:ext>
                </a:extLst>
              </a:tr>
              <a:tr h="564246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Re-surgery due to complications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instrument damage during surgery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Intraoperative and postoperative nerve paralysis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4497819"/>
                  </a:ext>
                </a:extLst>
              </a:tr>
              <a:tr h="564246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Unexpected hospitalization after one-day surgery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site wound infection within 1 month after surgery (SSI)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Reoperation within 24 hours after surgery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0353210"/>
                  </a:ext>
                </a:extLst>
              </a:tr>
              <a:tr h="1039400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 surgery, enter the ICU within 48 hours after returning to the general ward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Preoperative and postoperative discrepancies in surgical instruments, gauze, needles, etc. or internal residue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Serious death or life-threatening disability caused by nosocomial infections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9695676"/>
                  </a:ext>
                </a:extLst>
              </a:tr>
              <a:tr h="564246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Enter the ICU within 24 hours after admission to the general ward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Re-hospitalization within 24 hours after discharge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Serious side effects of blood transfusion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2570725"/>
                  </a:ext>
                </a:extLst>
              </a:tr>
              <a:tr h="1039400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Adverse drug events, medication errors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Complications associated with CVC insertion</a:t>
                      </a:r>
                    </a:p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(Pneumothorax / blood vessel damage)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Onset of pulmonary thromboembolism (VTE) after hospitalization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9317926"/>
                  </a:ext>
                </a:extLst>
              </a:tr>
              <a:tr h="564246"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procedure change with change of diagnosis name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Loss of excised tissue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397096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E6F64A-87D5-A4FE-56E4-BC4A0C2E330E}"/>
              </a:ext>
            </a:extLst>
          </p:cNvPr>
          <p:cNvSpPr txBox="1"/>
          <p:nvPr/>
        </p:nvSpPr>
        <p:spPr>
          <a:xfrm>
            <a:off x="5292082" y="6336702"/>
            <a:ext cx="86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90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09308BD6-AE25-27E9-E58F-439DE1E8D8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7601784"/>
              </p:ext>
            </p:extLst>
          </p:nvPr>
        </p:nvGraphicFramePr>
        <p:xfrm>
          <a:off x="469554" y="642224"/>
          <a:ext cx="11034587" cy="1988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7589">
                  <a:extLst>
                    <a:ext uri="{9D8B030D-6E8A-4147-A177-3AD203B41FA5}">
                      <a16:colId xmlns:a16="http://schemas.microsoft.com/office/drawing/2014/main" val="3349994851"/>
                    </a:ext>
                  </a:extLst>
                </a:gridCol>
                <a:gridCol w="516627">
                  <a:extLst>
                    <a:ext uri="{9D8B030D-6E8A-4147-A177-3AD203B41FA5}">
                      <a16:colId xmlns:a16="http://schemas.microsoft.com/office/drawing/2014/main" val="1908831715"/>
                    </a:ext>
                  </a:extLst>
                </a:gridCol>
                <a:gridCol w="484859">
                  <a:extLst>
                    <a:ext uri="{9D8B030D-6E8A-4147-A177-3AD203B41FA5}">
                      <a16:colId xmlns:a16="http://schemas.microsoft.com/office/drawing/2014/main" val="2689211934"/>
                    </a:ext>
                  </a:extLst>
                </a:gridCol>
                <a:gridCol w="551542">
                  <a:extLst>
                    <a:ext uri="{9D8B030D-6E8A-4147-A177-3AD203B41FA5}">
                      <a16:colId xmlns:a16="http://schemas.microsoft.com/office/drawing/2014/main" val="4124981379"/>
                    </a:ext>
                  </a:extLst>
                </a:gridCol>
                <a:gridCol w="537029">
                  <a:extLst>
                    <a:ext uri="{9D8B030D-6E8A-4147-A177-3AD203B41FA5}">
                      <a16:colId xmlns:a16="http://schemas.microsoft.com/office/drawing/2014/main" val="1087375087"/>
                    </a:ext>
                  </a:extLst>
                </a:gridCol>
                <a:gridCol w="440724">
                  <a:extLst>
                    <a:ext uri="{9D8B030D-6E8A-4147-A177-3AD203B41FA5}">
                      <a16:colId xmlns:a16="http://schemas.microsoft.com/office/drawing/2014/main" val="284542701"/>
                    </a:ext>
                  </a:extLst>
                </a:gridCol>
                <a:gridCol w="717323">
                  <a:extLst>
                    <a:ext uri="{9D8B030D-6E8A-4147-A177-3AD203B41FA5}">
                      <a16:colId xmlns:a16="http://schemas.microsoft.com/office/drawing/2014/main" val="116737678"/>
                    </a:ext>
                  </a:extLst>
                </a:gridCol>
                <a:gridCol w="575584">
                  <a:extLst>
                    <a:ext uri="{9D8B030D-6E8A-4147-A177-3AD203B41FA5}">
                      <a16:colId xmlns:a16="http://schemas.microsoft.com/office/drawing/2014/main" val="3092193435"/>
                    </a:ext>
                  </a:extLst>
                </a:gridCol>
                <a:gridCol w="548250">
                  <a:extLst>
                    <a:ext uri="{9D8B030D-6E8A-4147-A177-3AD203B41FA5}">
                      <a16:colId xmlns:a16="http://schemas.microsoft.com/office/drawing/2014/main" val="3993629402"/>
                    </a:ext>
                  </a:extLst>
                </a:gridCol>
                <a:gridCol w="686578">
                  <a:extLst>
                    <a:ext uri="{9D8B030D-6E8A-4147-A177-3AD203B41FA5}">
                      <a16:colId xmlns:a16="http://schemas.microsoft.com/office/drawing/2014/main" val="1981049604"/>
                    </a:ext>
                  </a:extLst>
                </a:gridCol>
                <a:gridCol w="575584">
                  <a:extLst>
                    <a:ext uri="{9D8B030D-6E8A-4147-A177-3AD203B41FA5}">
                      <a16:colId xmlns:a16="http://schemas.microsoft.com/office/drawing/2014/main" val="999996971"/>
                    </a:ext>
                  </a:extLst>
                </a:gridCol>
                <a:gridCol w="566638">
                  <a:extLst>
                    <a:ext uri="{9D8B030D-6E8A-4147-A177-3AD203B41FA5}">
                      <a16:colId xmlns:a16="http://schemas.microsoft.com/office/drawing/2014/main" val="2180311545"/>
                    </a:ext>
                  </a:extLst>
                </a:gridCol>
                <a:gridCol w="698310">
                  <a:extLst>
                    <a:ext uri="{9D8B030D-6E8A-4147-A177-3AD203B41FA5}">
                      <a16:colId xmlns:a16="http://schemas.microsoft.com/office/drawing/2014/main" val="3353981842"/>
                    </a:ext>
                  </a:extLst>
                </a:gridCol>
                <a:gridCol w="602065">
                  <a:extLst>
                    <a:ext uri="{9D8B030D-6E8A-4147-A177-3AD203B41FA5}">
                      <a16:colId xmlns:a16="http://schemas.microsoft.com/office/drawing/2014/main" val="1993751969"/>
                    </a:ext>
                  </a:extLst>
                </a:gridCol>
                <a:gridCol w="686307">
                  <a:extLst>
                    <a:ext uri="{9D8B030D-6E8A-4147-A177-3AD203B41FA5}">
                      <a16:colId xmlns:a16="http://schemas.microsoft.com/office/drawing/2014/main" val="1631163750"/>
                    </a:ext>
                  </a:extLst>
                </a:gridCol>
                <a:gridCol w="562199">
                  <a:extLst>
                    <a:ext uri="{9D8B030D-6E8A-4147-A177-3AD203B41FA5}">
                      <a16:colId xmlns:a16="http://schemas.microsoft.com/office/drawing/2014/main" val="1089374981"/>
                    </a:ext>
                  </a:extLst>
                </a:gridCol>
                <a:gridCol w="577379">
                  <a:extLst>
                    <a:ext uri="{9D8B030D-6E8A-4147-A177-3AD203B41FA5}">
                      <a16:colId xmlns:a16="http://schemas.microsoft.com/office/drawing/2014/main" val="2300891720"/>
                    </a:ext>
                  </a:extLst>
                </a:gridCol>
              </a:tblGrid>
              <a:tr h="1421354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</a:t>
                      </a:r>
                    </a:p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comp.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Comp.  Rate (%)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comp.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Comp.  Rate (%)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</a:p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comp.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Comp.  Rate (%)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comp.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Comp.  Rate (%)</a:t>
                      </a:r>
                      <a:endParaRPr lang="ja-JP" altLang="en-US" sz="1100" b="1" i="0" u="none" strike="noStrike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extLst>
                  <a:ext uri="{0D108BD9-81ED-4DB2-BD59-A6C34878D82A}">
                    <a16:rowId xmlns:a16="http://schemas.microsoft.com/office/drawing/2014/main" val="482735108"/>
                  </a:ext>
                </a:extLst>
              </a:tr>
              <a:tr h="56720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809718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4C68129B-124F-716E-384A-E7FC7AA0C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969277"/>
              </p:ext>
            </p:extLst>
          </p:nvPr>
        </p:nvGraphicFramePr>
        <p:xfrm>
          <a:off x="469554" y="2730843"/>
          <a:ext cx="11032791" cy="5805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8567">
                  <a:extLst>
                    <a:ext uri="{9D8B030D-6E8A-4147-A177-3AD203B41FA5}">
                      <a16:colId xmlns:a16="http://schemas.microsoft.com/office/drawing/2014/main" val="3247636367"/>
                    </a:ext>
                  </a:extLst>
                </a:gridCol>
                <a:gridCol w="490938">
                  <a:extLst>
                    <a:ext uri="{9D8B030D-6E8A-4147-A177-3AD203B41FA5}">
                      <a16:colId xmlns:a16="http://schemas.microsoft.com/office/drawing/2014/main" val="2078013498"/>
                    </a:ext>
                  </a:extLst>
                </a:gridCol>
                <a:gridCol w="495055">
                  <a:extLst>
                    <a:ext uri="{9D8B030D-6E8A-4147-A177-3AD203B41FA5}">
                      <a16:colId xmlns:a16="http://schemas.microsoft.com/office/drawing/2014/main" val="3152516093"/>
                    </a:ext>
                  </a:extLst>
                </a:gridCol>
                <a:gridCol w="551543">
                  <a:extLst>
                    <a:ext uri="{9D8B030D-6E8A-4147-A177-3AD203B41FA5}">
                      <a16:colId xmlns:a16="http://schemas.microsoft.com/office/drawing/2014/main" val="1849012967"/>
                    </a:ext>
                  </a:extLst>
                </a:gridCol>
                <a:gridCol w="551543">
                  <a:extLst>
                    <a:ext uri="{9D8B030D-6E8A-4147-A177-3AD203B41FA5}">
                      <a16:colId xmlns:a16="http://schemas.microsoft.com/office/drawing/2014/main" val="2936131255"/>
                    </a:ext>
                  </a:extLst>
                </a:gridCol>
                <a:gridCol w="490151">
                  <a:extLst>
                    <a:ext uri="{9D8B030D-6E8A-4147-A177-3AD203B41FA5}">
                      <a16:colId xmlns:a16="http://schemas.microsoft.com/office/drawing/2014/main" val="2355838588"/>
                    </a:ext>
                  </a:extLst>
                </a:gridCol>
                <a:gridCol w="630195">
                  <a:extLst>
                    <a:ext uri="{9D8B030D-6E8A-4147-A177-3AD203B41FA5}">
                      <a16:colId xmlns:a16="http://schemas.microsoft.com/office/drawing/2014/main" val="3785364312"/>
                    </a:ext>
                  </a:extLst>
                </a:gridCol>
                <a:gridCol w="593124">
                  <a:extLst>
                    <a:ext uri="{9D8B030D-6E8A-4147-A177-3AD203B41FA5}">
                      <a16:colId xmlns:a16="http://schemas.microsoft.com/office/drawing/2014/main" val="435595842"/>
                    </a:ext>
                  </a:extLst>
                </a:gridCol>
                <a:gridCol w="605481">
                  <a:extLst>
                    <a:ext uri="{9D8B030D-6E8A-4147-A177-3AD203B41FA5}">
                      <a16:colId xmlns:a16="http://schemas.microsoft.com/office/drawing/2014/main" val="3779712934"/>
                    </a:ext>
                  </a:extLst>
                </a:gridCol>
                <a:gridCol w="642552">
                  <a:extLst>
                    <a:ext uri="{9D8B030D-6E8A-4147-A177-3AD203B41FA5}">
                      <a16:colId xmlns:a16="http://schemas.microsoft.com/office/drawing/2014/main" val="3168642348"/>
                    </a:ext>
                  </a:extLst>
                </a:gridCol>
                <a:gridCol w="580767">
                  <a:extLst>
                    <a:ext uri="{9D8B030D-6E8A-4147-A177-3AD203B41FA5}">
                      <a16:colId xmlns:a16="http://schemas.microsoft.com/office/drawing/2014/main" val="2945590735"/>
                    </a:ext>
                  </a:extLst>
                </a:gridCol>
                <a:gridCol w="593125">
                  <a:extLst>
                    <a:ext uri="{9D8B030D-6E8A-4147-A177-3AD203B41FA5}">
                      <a16:colId xmlns:a16="http://schemas.microsoft.com/office/drawing/2014/main" val="4254728171"/>
                    </a:ext>
                  </a:extLst>
                </a:gridCol>
                <a:gridCol w="630194">
                  <a:extLst>
                    <a:ext uri="{9D8B030D-6E8A-4147-A177-3AD203B41FA5}">
                      <a16:colId xmlns:a16="http://schemas.microsoft.com/office/drawing/2014/main" val="3222386109"/>
                    </a:ext>
                  </a:extLst>
                </a:gridCol>
                <a:gridCol w="645467">
                  <a:extLst>
                    <a:ext uri="{9D8B030D-6E8A-4147-A177-3AD203B41FA5}">
                      <a16:colId xmlns:a16="http://schemas.microsoft.com/office/drawing/2014/main" val="2183191293"/>
                    </a:ext>
                  </a:extLst>
                </a:gridCol>
                <a:gridCol w="676706">
                  <a:extLst>
                    <a:ext uri="{9D8B030D-6E8A-4147-A177-3AD203B41FA5}">
                      <a16:colId xmlns:a16="http://schemas.microsoft.com/office/drawing/2014/main" val="2330085253"/>
                    </a:ext>
                  </a:extLst>
                </a:gridCol>
                <a:gridCol w="556054">
                  <a:extLst>
                    <a:ext uri="{9D8B030D-6E8A-4147-A177-3AD203B41FA5}">
                      <a16:colId xmlns:a16="http://schemas.microsoft.com/office/drawing/2014/main" val="2781779311"/>
                    </a:ext>
                  </a:extLst>
                </a:gridCol>
                <a:gridCol w="591329">
                  <a:extLst>
                    <a:ext uri="{9D8B030D-6E8A-4147-A177-3AD203B41FA5}">
                      <a16:colId xmlns:a16="http://schemas.microsoft.com/office/drawing/2014/main" val="3803070186"/>
                    </a:ext>
                  </a:extLst>
                </a:gridCol>
              </a:tblGrid>
              <a:tr h="580521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Surgical medical</a:t>
                      </a:r>
                      <a:r>
                        <a:rPr lang="ja-JP" altLang="ja-JP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extLst>
                  <a:ext uri="{0D108BD9-81ED-4DB2-BD59-A6C34878D82A}">
                    <a16:rowId xmlns:a16="http://schemas.microsoft.com/office/drawing/2014/main" val="494647656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E8F5540F-356A-9429-8F27-8B18AAA0F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055509"/>
              </p:ext>
            </p:extLst>
          </p:nvPr>
        </p:nvGraphicFramePr>
        <p:xfrm>
          <a:off x="469554" y="3348681"/>
          <a:ext cx="10995661" cy="466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8567">
                  <a:extLst>
                    <a:ext uri="{9D8B030D-6E8A-4147-A177-3AD203B41FA5}">
                      <a16:colId xmlns:a16="http://schemas.microsoft.com/office/drawing/2014/main" val="838806374"/>
                    </a:ext>
                  </a:extLst>
                </a:gridCol>
                <a:gridCol w="461180">
                  <a:extLst>
                    <a:ext uri="{9D8B030D-6E8A-4147-A177-3AD203B41FA5}">
                      <a16:colId xmlns:a16="http://schemas.microsoft.com/office/drawing/2014/main" val="3355192769"/>
                    </a:ext>
                  </a:extLst>
                </a:gridCol>
                <a:gridCol w="511294">
                  <a:extLst>
                    <a:ext uri="{9D8B030D-6E8A-4147-A177-3AD203B41FA5}">
                      <a16:colId xmlns:a16="http://schemas.microsoft.com/office/drawing/2014/main" val="1412708055"/>
                    </a:ext>
                  </a:extLst>
                </a:gridCol>
                <a:gridCol w="524282">
                  <a:extLst>
                    <a:ext uri="{9D8B030D-6E8A-4147-A177-3AD203B41FA5}">
                      <a16:colId xmlns:a16="http://schemas.microsoft.com/office/drawing/2014/main" val="3301143555"/>
                    </a:ext>
                  </a:extLst>
                </a:gridCol>
                <a:gridCol w="538845">
                  <a:extLst>
                    <a:ext uri="{9D8B030D-6E8A-4147-A177-3AD203B41FA5}">
                      <a16:colId xmlns:a16="http://schemas.microsoft.com/office/drawing/2014/main" val="782039403"/>
                    </a:ext>
                  </a:extLst>
                </a:gridCol>
                <a:gridCol w="533335">
                  <a:extLst>
                    <a:ext uri="{9D8B030D-6E8A-4147-A177-3AD203B41FA5}">
                      <a16:colId xmlns:a16="http://schemas.microsoft.com/office/drawing/2014/main" val="944018036"/>
                    </a:ext>
                  </a:extLst>
                </a:gridCol>
                <a:gridCol w="632327">
                  <a:extLst>
                    <a:ext uri="{9D8B030D-6E8A-4147-A177-3AD203B41FA5}">
                      <a16:colId xmlns:a16="http://schemas.microsoft.com/office/drawing/2014/main" val="1844844848"/>
                    </a:ext>
                  </a:extLst>
                </a:gridCol>
                <a:gridCol w="582732">
                  <a:extLst>
                    <a:ext uri="{9D8B030D-6E8A-4147-A177-3AD203B41FA5}">
                      <a16:colId xmlns:a16="http://schemas.microsoft.com/office/drawing/2014/main" val="3152082727"/>
                    </a:ext>
                  </a:extLst>
                </a:gridCol>
                <a:gridCol w="619928">
                  <a:extLst>
                    <a:ext uri="{9D8B030D-6E8A-4147-A177-3AD203B41FA5}">
                      <a16:colId xmlns:a16="http://schemas.microsoft.com/office/drawing/2014/main" val="3764490910"/>
                    </a:ext>
                  </a:extLst>
                </a:gridCol>
                <a:gridCol w="644725">
                  <a:extLst>
                    <a:ext uri="{9D8B030D-6E8A-4147-A177-3AD203B41FA5}">
                      <a16:colId xmlns:a16="http://schemas.microsoft.com/office/drawing/2014/main" val="1601294999"/>
                    </a:ext>
                  </a:extLst>
                </a:gridCol>
                <a:gridCol w="557936">
                  <a:extLst>
                    <a:ext uri="{9D8B030D-6E8A-4147-A177-3AD203B41FA5}">
                      <a16:colId xmlns:a16="http://schemas.microsoft.com/office/drawing/2014/main" val="2064825415"/>
                    </a:ext>
                  </a:extLst>
                </a:gridCol>
                <a:gridCol w="607529">
                  <a:extLst>
                    <a:ext uri="{9D8B030D-6E8A-4147-A177-3AD203B41FA5}">
                      <a16:colId xmlns:a16="http://schemas.microsoft.com/office/drawing/2014/main" val="2458482794"/>
                    </a:ext>
                  </a:extLst>
                </a:gridCol>
                <a:gridCol w="632326">
                  <a:extLst>
                    <a:ext uri="{9D8B030D-6E8A-4147-A177-3AD203B41FA5}">
                      <a16:colId xmlns:a16="http://schemas.microsoft.com/office/drawing/2014/main" val="168052279"/>
                    </a:ext>
                  </a:extLst>
                </a:gridCol>
                <a:gridCol w="663970">
                  <a:extLst>
                    <a:ext uri="{9D8B030D-6E8A-4147-A177-3AD203B41FA5}">
                      <a16:colId xmlns:a16="http://schemas.microsoft.com/office/drawing/2014/main" val="702840394"/>
                    </a:ext>
                  </a:extLst>
                </a:gridCol>
                <a:gridCol w="662676">
                  <a:extLst>
                    <a:ext uri="{9D8B030D-6E8A-4147-A177-3AD203B41FA5}">
                      <a16:colId xmlns:a16="http://schemas.microsoft.com/office/drawing/2014/main" val="2930184131"/>
                    </a:ext>
                  </a:extLst>
                </a:gridCol>
                <a:gridCol w="557935">
                  <a:extLst>
                    <a:ext uri="{9D8B030D-6E8A-4147-A177-3AD203B41FA5}">
                      <a16:colId xmlns:a16="http://schemas.microsoft.com/office/drawing/2014/main" val="3167021100"/>
                    </a:ext>
                  </a:extLst>
                </a:gridCol>
                <a:gridCol w="556074">
                  <a:extLst>
                    <a:ext uri="{9D8B030D-6E8A-4147-A177-3AD203B41FA5}">
                      <a16:colId xmlns:a16="http://schemas.microsoft.com/office/drawing/2014/main" val="678531318"/>
                    </a:ext>
                  </a:extLst>
                </a:gridCol>
              </a:tblGrid>
              <a:tr h="466515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Internal medicine 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extLst>
                  <a:ext uri="{0D108BD9-81ED-4DB2-BD59-A6C34878D82A}">
                    <a16:rowId xmlns:a16="http://schemas.microsoft.com/office/drawing/2014/main" val="2009473992"/>
                  </a:ext>
                </a:extLst>
              </a:tr>
            </a:tbl>
          </a:graphicData>
        </a:graphic>
      </p:graphicFrame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34F18310-2E76-F7E0-D8BF-F083C27C0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7075"/>
              </p:ext>
            </p:extLst>
          </p:nvPr>
        </p:nvGraphicFramePr>
        <p:xfrm>
          <a:off x="467763" y="4045496"/>
          <a:ext cx="11034586" cy="5572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3660">
                  <a:extLst>
                    <a:ext uri="{9D8B030D-6E8A-4147-A177-3AD203B41FA5}">
                      <a16:colId xmlns:a16="http://schemas.microsoft.com/office/drawing/2014/main" val="574072634"/>
                    </a:ext>
                  </a:extLst>
                </a:gridCol>
                <a:gridCol w="446415">
                  <a:extLst>
                    <a:ext uri="{9D8B030D-6E8A-4147-A177-3AD203B41FA5}">
                      <a16:colId xmlns:a16="http://schemas.microsoft.com/office/drawing/2014/main" val="2749439742"/>
                    </a:ext>
                  </a:extLst>
                </a:gridCol>
                <a:gridCol w="458816">
                  <a:extLst>
                    <a:ext uri="{9D8B030D-6E8A-4147-A177-3AD203B41FA5}">
                      <a16:colId xmlns:a16="http://schemas.microsoft.com/office/drawing/2014/main" val="1934220530"/>
                    </a:ext>
                  </a:extLst>
                </a:gridCol>
                <a:gridCol w="547784">
                  <a:extLst>
                    <a:ext uri="{9D8B030D-6E8A-4147-A177-3AD203B41FA5}">
                      <a16:colId xmlns:a16="http://schemas.microsoft.com/office/drawing/2014/main" val="2690167127"/>
                    </a:ext>
                  </a:extLst>
                </a:gridCol>
                <a:gridCol w="506253">
                  <a:extLst>
                    <a:ext uri="{9D8B030D-6E8A-4147-A177-3AD203B41FA5}">
                      <a16:colId xmlns:a16="http://schemas.microsoft.com/office/drawing/2014/main" val="3536993654"/>
                    </a:ext>
                  </a:extLst>
                </a:gridCol>
                <a:gridCol w="620022">
                  <a:extLst>
                    <a:ext uri="{9D8B030D-6E8A-4147-A177-3AD203B41FA5}">
                      <a16:colId xmlns:a16="http://schemas.microsoft.com/office/drawing/2014/main" val="1556537495"/>
                    </a:ext>
                  </a:extLst>
                </a:gridCol>
                <a:gridCol w="620021">
                  <a:extLst>
                    <a:ext uri="{9D8B030D-6E8A-4147-A177-3AD203B41FA5}">
                      <a16:colId xmlns:a16="http://schemas.microsoft.com/office/drawing/2014/main" val="3733943989"/>
                    </a:ext>
                  </a:extLst>
                </a:gridCol>
                <a:gridCol w="694237">
                  <a:extLst>
                    <a:ext uri="{9D8B030D-6E8A-4147-A177-3AD203B41FA5}">
                      <a16:colId xmlns:a16="http://schemas.microsoft.com/office/drawing/2014/main" val="1579492748"/>
                    </a:ext>
                  </a:extLst>
                </a:gridCol>
                <a:gridCol w="517152">
                  <a:extLst>
                    <a:ext uri="{9D8B030D-6E8A-4147-A177-3AD203B41FA5}">
                      <a16:colId xmlns:a16="http://schemas.microsoft.com/office/drawing/2014/main" val="4193217110"/>
                    </a:ext>
                  </a:extLst>
                </a:gridCol>
                <a:gridCol w="640427">
                  <a:extLst>
                    <a:ext uri="{9D8B030D-6E8A-4147-A177-3AD203B41FA5}">
                      <a16:colId xmlns:a16="http://schemas.microsoft.com/office/drawing/2014/main" val="171411412"/>
                    </a:ext>
                  </a:extLst>
                </a:gridCol>
                <a:gridCol w="541468">
                  <a:extLst>
                    <a:ext uri="{9D8B030D-6E8A-4147-A177-3AD203B41FA5}">
                      <a16:colId xmlns:a16="http://schemas.microsoft.com/office/drawing/2014/main" val="4173945709"/>
                    </a:ext>
                  </a:extLst>
                </a:gridCol>
                <a:gridCol w="607621">
                  <a:extLst>
                    <a:ext uri="{9D8B030D-6E8A-4147-A177-3AD203B41FA5}">
                      <a16:colId xmlns:a16="http://schemas.microsoft.com/office/drawing/2014/main" val="3401148587"/>
                    </a:ext>
                  </a:extLst>
                </a:gridCol>
                <a:gridCol w="657223">
                  <a:extLst>
                    <a:ext uri="{9D8B030D-6E8A-4147-A177-3AD203B41FA5}">
                      <a16:colId xmlns:a16="http://schemas.microsoft.com/office/drawing/2014/main" val="2868843023"/>
                    </a:ext>
                  </a:extLst>
                </a:gridCol>
                <a:gridCol w="649942">
                  <a:extLst>
                    <a:ext uri="{9D8B030D-6E8A-4147-A177-3AD203B41FA5}">
                      <a16:colId xmlns:a16="http://schemas.microsoft.com/office/drawing/2014/main" val="441740291"/>
                    </a:ext>
                  </a:extLst>
                </a:gridCol>
                <a:gridCol w="627302">
                  <a:extLst>
                    <a:ext uri="{9D8B030D-6E8A-4147-A177-3AD203B41FA5}">
                      <a16:colId xmlns:a16="http://schemas.microsoft.com/office/drawing/2014/main" val="1456977003"/>
                    </a:ext>
                  </a:extLst>
                </a:gridCol>
                <a:gridCol w="558019">
                  <a:extLst>
                    <a:ext uri="{9D8B030D-6E8A-4147-A177-3AD203B41FA5}">
                      <a16:colId xmlns:a16="http://schemas.microsoft.com/office/drawing/2014/main" val="597881046"/>
                    </a:ext>
                  </a:extLst>
                </a:gridCol>
                <a:gridCol w="618224">
                  <a:extLst>
                    <a:ext uri="{9D8B030D-6E8A-4147-A177-3AD203B41FA5}">
                      <a16:colId xmlns:a16="http://schemas.microsoft.com/office/drawing/2014/main" val="2784183573"/>
                    </a:ext>
                  </a:extLst>
                </a:gridCol>
              </a:tblGrid>
              <a:tr h="383688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Other internal medicine</a:t>
                      </a:r>
                      <a:r>
                        <a:rPr lang="ja-JP" altLang="ja-JP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</a:rPr>
                        <a:t>-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</a:rPr>
                        <a:t>-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</a:rPr>
                        <a:t>-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</a:rPr>
                        <a:t>-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600" b="1" i="0" u="none" strike="noStrike" dirty="0">
                        <a:solidFill>
                          <a:srgbClr val="ED7D3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8619" marR="8619" marT="8619" marB="0" anchor="ctr"/>
                </a:tc>
                <a:extLst>
                  <a:ext uri="{0D108BD9-81ED-4DB2-BD59-A6C34878D82A}">
                    <a16:rowId xmlns:a16="http://schemas.microsoft.com/office/drawing/2014/main" val="1523367972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6B479EC-B54F-6011-33D6-9A8DF5AF06C5}"/>
              </a:ext>
            </a:extLst>
          </p:cNvPr>
          <p:cNvSpPr txBox="1"/>
          <p:nvPr/>
        </p:nvSpPr>
        <p:spPr>
          <a:xfrm>
            <a:off x="5607723" y="5568159"/>
            <a:ext cx="942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B4D720-1AFA-4C25-CFE0-5F94C94DC583}"/>
              </a:ext>
            </a:extLst>
          </p:cNvPr>
          <p:cNvSpPr txBox="1"/>
          <p:nvPr/>
        </p:nvSpPr>
        <p:spPr>
          <a:xfrm>
            <a:off x="1704139" y="4982944"/>
            <a:ext cx="8563563" cy="707886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incident reports and complication reports by clinical department / year</a:t>
            </a:r>
            <a:endParaRPr lang="ja-JP" altLang="en-US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0DCE36DE-3443-F8E2-BAA1-BBB8182427DA}"/>
              </a:ext>
            </a:extLst>
          </p:cNvPr>
          <p:cNvCxnSpPr/>
          <p:nvPr/>
        </p:nvCxnSpPr>
        <p:spPr>
          <a:xfrm>
            <a:off x="2670628" y="642224"/>
            <a:ext cx="0" cy="3960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61CD8E4-8326-21A4-7C7A-B17FD8BD6323}"/>
              </a:ext>
            </a:extLst>
          </p:cNvPr>
          <p:cNvCxnSpPr/>
          <p:nvPr/>
        </p:nvCxnSpPr>
        <p:spPr>
          <a:xfrm>
            <a:off x="5972629" y="650516"/>
            <a:ext cx="0" cy="3960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014D5303-4B45-704D-B1EC-089FBD84DC8B}"/>
              </a:ext>
            </a:extLst>
          </p:cNvPr>
          <p:cNvCxnSpPr/>
          <p:nvPr/>
        </p:nvCxnSpPr>
        <p:spPr>
          <a:xfrm>
            <a:off x="7808685" y="650516"/>
            <a:ext cx="0" cy="3960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05E1532-BF47-F83D-2774-CAC0B4B37A91}"/>
              </a:ext>
            </a:extLst>
          </p:cNvPr>
          <p:cNvCxnSpPr/>
          <p:nvPr/>
        </p:nvCxnSpPr>
        <p:spPr>
          <a:xfrm>
            <a:off x="9673281" y="650516"/>
            <a:ext cx="0" cy="3960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A585145F-C703-0CA5-B931-A6D8BAC8FF38}"/>
              </a:ext>
            </a:extLst>
          </p:cNvPr>
          <p:cNvCxnSpPr/>
          <p:nvPr/>
        </p:nvCxnSpPr>
        <p:spPr>
          <a:xfrm>
            <a:off x="3171371" y="650516"/>
            <a:ext cx="0" cy="3960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8135D765-790A-8A9B-31A0-33F745C0BB7B}"/>
              </a:ext>
            </a:extLst>
          </p:cNvPr>
          <p:cNvCxnSpPr/>
          <p:nvPr/>
        </p:nvCxnSpPr>
        <p:spPr>
          <a:xfrm>
            <a:off x="3730171" y="650516"/>
            <a:ext cx="0" cy="3960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DEA961EB-C190-45DB-17F7-B9DCBE3DF8AE}"/>
              </a:ext>
            </a:extLst>
          </p:cNvPr>
          <p:cNvCxnSpPr/>
          <p:nvPr/>
        </p:nvCxnSpPr>
        <p:spPr>
          <a:xfrm>
            <a:off x="2184401" y="650516"/>
            <a:ext cx="0" cy="396053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84F197C9-A420-D803-7682-14ABA5574918}"/>
              </a:ext>
            </a:extLst>
          </p:cNvPr>
          <p:cNvCxnSpPr/>
          <p:nvPr/>
        </p:nvCxnSpPr>
        <p:spPr>
          <a:xfrm>
            <a:off x="4267199" y="650516"/>
            <a:ext cx="0" cy="3960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662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9255E3-28D0-BAAA-371E-0456B9180893}"/>
              </a:ext>
            </a:extLst>
          </p:cNvPr>
          <p:cNvSpPr txBox="1"/>
          <p:nvPr/>
        </p:nvSpPr>
        <p:spPr>
          <a:xfrm>
            <a:off x="2815294" y="4906287"/>
            <a:ext cx="6561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reports per person by clinical department (by year)</a:t>
            </a:r>
            <a:endParaRPr kumimoji="1" lang="ja-JP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978F45A-F648-D57D-8F6A-91F4EDC4FCE4}"/>
              </a:ext>
            </a:extLst>
          </p:cNvPr>
          <p:cNvSpPr txBox="1"/>
          <p:nvPr/>
        </p:nvSpPr>
        <p:spPr>
          <a:xfrm>
            <a:off x="1458931" y="1337401"/>
            <a:ext cx="6444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 </a:t>
            </a:r>
            <a:endParaRPr kumimoji="1" lang="ja-JP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2833710-3A66-78C0-52F1-0058FC28908B}"/>
              </a:ext>
            </a:extLst>
          </p:cNvPr>
          <p:cNvSpPr txBox="1"/>
          <p:nvPr/>
        </p:nvSpPr>
        <p:spPr>
          <a:xfrm>
            <a:off x="1458930" y="3461504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Lowest</a:t>
            </a:r>
            <a:endParaRPr kumimoji="1" lang="ja-JP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00EE485-B0AA-BACA-2706-C1B286269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209855"/>
              </p:ext>
            </p:extLst>
          </p:nvPr>
        </p:nvGraphicFramePr>
        <p:xfrm>
          <a:off x="1670154" y="3861614"/>
          <a:ext cx="8901954" cy="3920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2330">
                  <a:extLst>
                    <a:ext uri="{9D8B030D-6E8A-4147-A177-3AD203B41FA5}">
                      <a16:colId xmlns:a16="http://schemas.microsoft.com/office/drawing/2014/main" val="292097576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1553530073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3191116990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2411099299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4164419262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2280647113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1502420691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3201684013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1342902044"/>
                    </a:ext>
                  </a:extLst>
                </a:gridCol>
              </a:tblGrid>
              <a:tr h="392059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Other internal medicine</a:t>
                      </a:r>
                      <a:r>
                        <a:rPr lang="ja-JP" altLang="ja-JP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</a:rPr>
                        <a:t>-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</a:rPr>
                        <a:t>-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-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</a:rPr>
                        <a:t>-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7243300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68F0685-29B6-9832-95D1-A93A9EE09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648825"/>
              </p:ext>
            </p:extLst>
          </p:nvPr>
        </p:nvGraphicFramePr>
        <p:xfrm>
          <a:off x="1670154" y="1904011"/>
          <a:ext cx="8901953" cy="11885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2329">
                  <a:extLst>
                    <a:ext uri="{9D8B030D-6E8A-4147-A177-3AD203B41FA5}">
                      <a16:colId xmlns:a16="http://schemas.microsoft.com/office/drawing/2014/main" val="558231523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3002868100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4059998036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2911439449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180686083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176693944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812987433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3956361888"/>
                    </a:ext>
                  </a:extLst>
                </a:gridCol>
                <a:gridCol w="818703">
                  <a:extLst>
                    <a:ext uri="{9D8B030D-6E8A-4147-A177-3AD203B41FA5}">
                      <a16:colId xmlns:a16="http://schemas.microsoft.com/office/drawing/2014/main" val="4143876243"/>
                    </a:ext>
                  </a:extLst>
                </a:gridCol>
              </a:tblGrid>
              <a:tr h="39553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u="none" strike="noStrike">
                          <a:effectLst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8622"/>
                  </a:ext>
                </a:extLst>
              </a:tr>
              <a:tr h="396527"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Internal medicine</a:t>
                      </a:r>
                      <a:r>
                        <a:rPr lang="ja-JP" altLang="ja-JP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1.83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1.27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3695089"/>
                  </a:ext>
                </a:extLst>
              </a:tr>
              <a:tr h="396527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medical 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1.87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3262189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757FD2-9922-3B83-DE48-0E7DB63278DC}"/>
              </a:ext>
            </a:extLst>
          </p:cNvPr>
          <p:cNvSpPr txBox="1"/>
          <p:nvPr/>
        </p:nvSpPr>
        <p:spPr>
          <a:xfrm>
            <a:off x="5383659" y="5959011"/>
            <a:ext cx="942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</a:t>
            </a:r>
            <a:endParaRPr kumimoji="1" lang="ja-JP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335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360</Words>
  <Application>Microsoft Macintosh PowerPoint</Application>
  <PresentationFormat>ワイド画面</PresentationFormat>
  <Paragraphs>140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伊東 昌広</dc:creator>
  <cp:lastModifiedBy>伊東 昌広</cp:lastModifiedBy>
  <cp:revision>16</cp:revision>
  <dcterms:created xsi:type="dcterms:W3CDTF">2022-06-02T08:49:29Z</dcterms:created>
  <dcterms:modified xsi:type="dcterms:W3CDTF">2022-06-22T23:07:50Z</dcterms:modified>
</cp:coreProperties>
</file>