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8" r:id="rId1"/>
  </p:sldMasterIdLst>
  <p:notesMasterIdLst>
    <p:notesMasterId r:id="rId3"/>
  </p:notesMasterIdLst>
  <p:sldIdLst>
    <p:sldId id="263" r:id="rId2"/>
  </p:sldIdLst>
  <p:sldSz cx="6858000" cy="9906000" type="A4"/>
  <p:notesSz cx="6807200" cy="9939338"/>
  <p:defaultTextStyle>
    <a:defPPr>
      <a:defRPr lang="ko-KR"/>
    </a:defPPr>
    <a:lvl1pPr marL="0" algn="l" defTabSz="722740" rtl="0" eaLnBrk="1" latinLnBrk="1" hangingPunct="1">
      <a:defRPr sz="1424" kern="1200">
        <a:solidFill>
          <a:schemeClr val="tx1"/>
        </a:solidFill>
        <a:latin typeface="+mn-lt"/>
        <a:ea typeface="+mn-ea"/>
        <a:cs typeface="+mn-cs"/>
      </a:defRPr>
    </a:lvl1pPr>
    <a:lvl2pPr marL="361371" algn="l" defTabSz="722740" rtl="0" eaLnBrk="1" latinLnBrk="1" hangingPunct="1">
      <a:defRPr sz="1424" kern="1200">
        <a:solidFill>
          <a:schemeClr val="tx1"/>
        </a:solidFill>
        <a:latin typeface="+mn-lt"/>
        <a:ea typeface="+mn-ea"/>
        <a:cs typeface="+mn-cs"/>
      </a:defRPr>
    </a:lvl2pPr>
    <a:lvl3pPr marL="722740" algn="l" defTabSz="722740" rtl="0" eaLnBrk="1" latinLnBrk="1" hangingPunct="1">
      <a:defRPr sz="1424" kern="1200">
        <a:solidFill>
          <a:schemeClr val="tx1"/>
        </a:solidFill>
        <a:latin typeface="+mn-lt"/>
        <a:ea typeface="+mn-ea"/>
        <a:cs typeface="+mn-cs"/>
      </a:defRPr>
    </a:lvl3pPr>
    <a:lvl4pPr marL="1084108" algn="l" defTabSz="722740" rtl="0" eaLnBrk="1" latinLnBrk="1" hangingPunct="1">
      <a:defRPr sz="1424" kern="1200">
        <a:solidFill>
          <a:schemeClr val="tx1"/>
        </a:solidFill>
        <a:latin typeface="+mn-lt"/>
        <a:ea typeface="+mn-ea"/>
        <a:cs typeface="+mn-cs"/>
      </a:defRPr>
    </a:lvl4pPr>
    <a:lvl5pPr marL="1445479" algn="l" defTabSz="722740" rtl="0" eaLnBrk="1" latinLnBrk="1" hangingPunct="1">
      <a:defRPr sz="1424" kern="1200">
        <a:solidFill>
          <a:schemeClr val="tx1"/>
        </a:solidFill>
        <a:latin typeface="+mn-lt"/>
        <a:ea typeface="+mn-ea"/>
        <a:cs typeface="+mn-cs"/>
      </a:defRPr>
    </a:lvl5pPr>
    <a:lvl6pPr marL="1806850" algn="l" defTabSz="722740" rtl="0" eaLnBrk="1" latinLnBrk="1" hangingPunct="1">
      <a:defRPr sz="1424" kern="1200">
        <a:solidFill>
          <a:schemeClr val="tx1"/>
        </a:solidFill>
        <a:latin typeface="+mn-lt"/>
        <a:ea typeface="+mn-ea"/>
        <a:cs typeface="+mn-cs"/>
      </a:defRPr>
    </a:lvl6pPr>
    <a:lvl7pPr marL="2168219" algn="l" defTabSz="722740" rtl="0" eaLnBrk="1" latinLnBrk="1" hangingPunct="1">
      <a:defRPr sz="1424" kern="1200">
        <a:solidFill>
          <a:schemeClr val="tx1"/>
        </a:solidFill>
        <a:latin typeface="+mn-lt"/>
        <a:ea typeface="+mn-ea"/>
        <a:cs typeface="+mn-cs"/>
      </a:defRPr>
    </a:lvl7pPr>
    <a:lvl8pPr marL="2529591" algn="l" defTabSz="722740" rtl="0" eaLnBrk="1" latinLnBrk="1" hangingPunct="1">
      <a:defRPr sz="1424" kern="1200">
        <a:solidFill>
          <a:schemeClr val="tx1"/>
        </a:solidFill>
        <a:latin typeface="+mn-lt"/>
        <a:ea typeface="+mn-ea"/>
        <a:cs typeface="+mn-cs"/>
      </a:defRPr>
    </a:lvl8pPr>
    <a:lvl9pPr marL="2890959" algn="l" defTabSz="722740" rtl="0" eaLnBrk="1" latinLnBrk="1" hangingPunct="1">
      <a:defRPr sz="142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45" autoAdjust="0"/>
    <p:restoredTop sz="97237" autoAdjust="0"/>
  </p:normalViewPr>
  <p:slideViewPr>
    <p:cSldViewPr snapToGrid="0">
      <p:cViewPr varScale="1">
        <p:scale>
          <a:sx n="77" d="100"/>
          <a:sy n="77" d="100"/>
        </p:scale>
        <p:origin x="3456" y="9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0" d="100"/>
          <a:sy n="70" d="100"/>
        </p:scale>
        <p:origin x="58" y="20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OPINC!$R$19</c:f>
              <c:strCache>
                <c:ptCount val="1"/>
                <c:pt idx="0">
                  <c:v>Q1 (lowest)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OPINC!$Q$20:$Q$29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OPINC!$R$20:$R$29</c:f>
              <c:numCache>
                <c:formatCode>0.0</c:formatCode>
                <c:ptCount val="10"/>
                <c:pt idx="0">
                  <c:v>30.400300000000001</c:v>
                </c:pt>
                <c:pt idx="1">
                  <c:v>40.305900000000001</c:v>
                </c:pt>
                <c:pt idx="2">
                  <c:v>50.076700000000002</c:v>
                </c:pt>
                <c:pt idx="3">
                  <c:v>59.298999999999999</c:v>
                </c:pt>
                <c:pt idx="4">
                  <c:v>63.559699999999999</c:v>
                </c:pt>
                <c:pt idx="5">
                  <c:v>72.3733</c:v>
                </c:pt>
                <c:pt idx="6">
                  <c:v>79.786000000000001</c:v>
                </c:pt>
                <c:pt idx="7">
                  <c:v>77.039199999999994</c:v>
                </c:pt>
                <c:pt idx="8">
                  <c:v>59.198599999999999</c:v>
                </c:pt>
                <c:pt idx="9">
                  <c:v>45.2607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DF-4A87-9724-80339C4224C1}"/>
            </c:ext>
          </c:extLst>
        </c:ser>
        <c:ser>
          <c:idx val="1"/>
          <c:order val="1"/>
          <c:tx>
            <c:strRef>
              <c:f>OPINC!$S$19</c:f>
              <c:strCache>
                <c:ptCount val="1"/>
                <c:pt idx="0">
                  <c:v>Q2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OPINC!$Q$20:$Q$29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OPINC!$S$20:$S$29</c:f>
              <c:numCache>
                <c:formatCode>0.0</c:formatCode>
                <c:ptCount val="10"/>
                <c:pt idx="0">
                  <c:v>36.338999999999999</c:v>
                </c:pt>
                <c:pt idx="1">
                  <c:v>44.014600000000002</c:v>
                </c:pt>
                <c:pt idx="2">
                  <c:v>56.221499999999999</c:v>
                </c:pt>
                <c:pt idx="3">
                  <c:v>68.384600000000006</c:v>
                </c:pt>
                <c:pt idx="4">
                  <c:v>73.430999999999997</c:v>
                </c:pt>
                <c:pt idx="5">
                  <c:v>85.233500000000006</c:v>
                </c:pt>
                <c:pt idx="6">
                  <c:v>94.447500000000005</c:v>
                </c:pt>
                <c:pt idx="7">
                  <c:v>91.567800000000005</c:v>
                </c:pt>
                <c:pt idx="8">
                  <c:v>71.1892</c:v>
                </c:pt>
                <c:pt idx="9">
                  <c:v>52.869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DF-4A87-9724-80339C4224C1}"/>
            </c:ext>
          </c:extLst>
        </c:ser>
        <c:ser>
          <c:idx val="2"/>
          <c:order val="2"/>
          <c:tx>
            <c:strRef>
              <c:f>OPINC!$T$19</c:f>
              <c:strCache>
                <c:ptCount val="1"/>
                <c:pt idx="0">
                  <c:v>Q3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OPINC!$Q$20:$Q$29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OPINC!$T$20:$T$29</c:f>
              <c:numCache>
                <c:formatCode>0.0</c:formatCode>
                <c:ptCount val="10"/>
                <c:pt idx="0">
                  <c:v>41.077199999999998</c:v>
                </c:pt>
                <c:pt idx="1">
                  <c:v>52.254800000000003</c:v>
                </c:pt>
                <c:pt idx="2">
                  <c:v>64.107900000000001</c:v>
                </c:pt>
                <c:pt idx="3">
                  <c:v>76.086799999999997</c:v>
                </c:pt>
                <c:pt idx="4">
                  <c:v>82.434299999999993</c:v>
                </c:pt>
                <c:pt idx="5">
                  <c:v>96.863799999999998</c:v>
                </c:pt>
                <c:pt idx="6">
                  <c:v>107.3</c:v>
                </c:pt>
                <c:pt idx="7">
                  <c:v>100.8</c:v>
                </c:pt>
                <c:pt idx="8">
                  <c:v>76.789199999999994</c:v>
                </c:pt>
                <c:pt idx="9">
                  <c:v>58.225299999999997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DF-4A87-9724-80339C4224C1}"/>
            </c:ext>
          </c:extLst>
        </c:ser>
        <c:ser>
          <c:idx val="3"/>
          <c:order val="3"/>
          <c:tx>
            <c:strRef>
              <c:f>OPINC!$U$19</c:f>
              <c:strCache>
                <c:ptCount val="1"/>
                <c:pt idx="0">
                  <c:v>Q4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OPINC!$Q$20:$Q$29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OPINC!$U$20:$U$29</c:f>
              <c:numCache>
                <c:formatCode>0.0</c:formatCode>
                <c:ptCount val="10"/>
                <c:pt idx="0">
                  <c:v>48.7879</c:v>
                </c:pt>
                <c:pt idx="1">
                  <c:v>62.072000000000003</c:v>
                </c:pt>
                <c:pt idx="2">
                  <c:v>79.721800000000002</c:v>
                </c:pt>
                <c:pt idx="3">
                  <c:v>91.720200000000006</c:v>
                </c:pt>
                <c:pt idx="4">
                  <c:v>96.652799999999999</c:v>
                </c:pt>
                <c:pt idx="5">
                  <c:v>110.4</c:v>
                </c:pt>
                <c:pt idx="6">
                  <c:v>118.3</c:v>
                </c:pt>
                <c:pt idx="7">
                  <c:v>116.8</c:v>
                </c:pt>
                <c:pt idx="8">
                  <c:v>85.465900000000005</c:v>
                </c:pt>
                <c:pt idx="9">
                  <c:v>64.346199999999996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DF-4A87-9724-80339C4224C1}"/>
            </c:ext>
          </c:extLst>
        </c:ser>
        <c:ser>
          <c:idx val="4"/>
          <c:order val="4"/>
          <c:tx>
            <c:strRef>
              <c:f>OPINC!$V$19</c:f>
              <c:strCache>
                <c:ptCount val="1"/>
                <c:pt idx="0">
                  <c:v>Q5 (highest)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OPINC!$Q$20:$Q$29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OPINC!$V$20:$V$29</c:f>
              <c:numCache>
                <c:formatCode>0.0</c:formatCode>
                <c:ptCount val="10"/>
                <c:pt idx="0">
                  <c:v>64.201300000000003</c:v>
                </c:pt>
                <c:pt idx="1">
                  <c:v>77.371300000000005</c:v>
                </c:pt>
                <c:pt idx="2">
                  <c:v>98.018600000000006</c:v>
                </c:pt>
                <c:pt idx="3">
                  <c:v>111.6</c:v>
                </c:pt>
                <c:pt idx="4">
                  <c:v>115.8</c:v>
                </c:pt>
                <c:pt idx="5">
                  <c:v>124.3</c:v>
                </c:pt>
                <c:pt idx="6">
                  <c:v>136.69999999999999</c:v>
                </c:pt>
                <c:pt idx="7">
                  <c:v>127.8</c:v>
                </c:pt>
                <c:pt idx="8">
                  <c:v>90.158199999999994</c:v>
                </c:pt>
                <c:pt idx="9">
                  <c:v>64.444199999999995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8DF-4A87-9724-80339C422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54147424"/>
        <c:axId val="1454148256"/>
      </c:lineChart>
      <c:catAx>
        <c:axId val="145414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ko-KR"/>
          </a:p>
        </c:txPr>
        <c:crossAx val="1454148256"/>
        <c:crosses val="autoZero"/>
        <c:auto val="1"/>
        <c:lblAlgn val="ctr"/>
        <c:lblOffset val="100"/>
        <c:noMultiLvlLbl val="0"/>
      </c:catAx>
      <c:valAx>
        <c:axId val="1454148256"/>
        <c:scaling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sz="1000">
                    <a:effectLst/>
                  </a:rPr>
                  <a:t>Age-standardized rates of </a:t>
                </a:r>
                <a:endParaRPr lang="ko-KR" altLang="ko-KR" sz="1000">
                  <a:effectLst/>
                </a:endParaRPr>
              </a:p>
              <a:p>
                <a:pPr>
                  <a:defRPr/>
                </a:pPr>
                <a:r>
                  <a:rPr lang="en-US" altLang="ko-KR" sz="1000">
                    <a:effectLst/>
                  </a:rPr>
                  <a:t>Thyroid cancer surgery (per 100 000)</a:t>
                </a:r>
                <a:endParaRPr lang="ko-KR" altLang="ko-KR" sz="10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#,##0_);[Red]\(#,##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ko-KR"/>
          </a:p>
        </c:txPr>
        <c:crossAx val="1454147424"/>
        <c:crosses val="autoZero"/>
        <c:crossBetween val="between"/>
        <c:majorUnit val="50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</c:dTable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solidFill>
        <a:schemeClr val="bg1">
          <a:lumMod val="75000"/>
        </a:schemeClr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B30DF-6052-4DB8-8F02-18A07E2B7427}" type="datetimeFigureOut">
              <a:rPr lang="ko-KR" altLang="en-US" smtClean="0"/>
              <a:t>2020-10-28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D552A-2E67-4426-8CFB-42CEE8A31D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7975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4154" rtl="0" eaLnBrk="1" latinLnBrk="1" hangingPunct="1">
      <a:defRPr sz="898" kern="1200">
        <a:solidFill>
          <a:schemeClr val="tx1"/>
        </a:solidFill>
        <a:latin typeface="+mn-lt"/>
        <a:ea typeface="+mn-ea"/>
        <a:cs typeface="+mn-cs"/>
      </a:defRPr>
    </a:lvl1pPr>
    <a:lvl2pPr marL="342077" algn="l" defTabSz="684154" rtl="0" eaLnBrk="1" latinLnBrk="1" hangingPunct="1">
      <a:defRPr sz="898" kern="1200">
        <a:solidFill>
          <a:schemeClr val="tx1"/>
        </a:solidFill>
        <a:latin typeface="+mn-lt"/>
        <a:ea typeface="+mn-ea"/>
        <a:cs typeface="+mn-cs"/>
      </a:defRPr>
    </a:lvl2pPr>
    <a:lvl3pPr marL="684154" algn="l" defTabSz="684154" rtl="0" eaLnBrk="1" latinLnBrk="1" hangingPunct="1">
      <a:defRPr sz="898" kern="1200">
        <a:solidFill>
          <a:schemeClr val="tx1"/>
        </a:solidFill>
        <a:latin typeface="+mn-lt"/>
        <a:ea typeface="+mn-ea"/>
        <a:cs typeface="+mn-cs"/>
      </a:defRPr>
    </a:lvl3pPr>
    <a:lvl4pPr marL="1026231" algn="l" defTabSz="684154" rtl="0" eaLnBrk="1" latinLnBrk="1" hangingPunct="1">
      <a:defRPr sz="898" kern="1200">
        <a:solidFill>
          <a:schemeClr val="tx1"/>
        </a:solidFill>
        <a:latin typeface="+mn-lt"/>
        <a:ea typeface="+mn-ea"/>
        <a:cs typeface="+mn-cs"/>
      </a:defRPr>
    </a:lvl4pPr>
    <a:lvl5pPr marL="1368308" algn="l" defTabSz="684154" rtl="0" eaLnBrk="1" latinLnBrk="1" hangingPunct="1">
      <a:defRPr sz="898" kern="1200">
        <a:solidFill>
          <a:schemeClr val="tx1"/>
        </a:solidFill>
        <a:latin typeface="+mn-lt"/>
        <a:ea typeface="+mn-ea"/>
        <a:cs typeface="+mn-cs"/>
      </a:defRPr>
    </a:lvl5pPr>
    <a:lvl6pPr marL="1710385" algn="l" defTabSz="684154" rtl="0" eaLnBrk="1" latinLnBrk="1" hangingPunct="1">
      <a:defRPr sz="898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1" hangingPunct="1">
      <a:defRPr sz="898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1" hangingPunct="1">
      <a:defRPr sz="898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1" hangingPunct="1">
      <a:defRPr sz="89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9F32-33F6-4D9D-8248-807B776B0CE2}" type="datetimeFigureOut">
              <a:rPr lang="ko-KR" altLang="en-US" smtClean="0"/>
              <a:t>2020-10-28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284D-B45C-47CF-ABC8-EB6AC7C41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674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9F32-33F6-4D9D-8248-807B776B0CE2}" type="datetimeFigureOut">
              <a:rPr lang="ko-KR" altLang="en-US" smtClean="0"/>
              <a:t>2020-10-28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284D-B45C-47CF-ABC8-EB6AC7C41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979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9F32-33F6-4D9D-8248-807B776B0CE2}" type="datetimeFigureOut">
              <a:rPr lang="ko-KR" altLang="en-US" smtClean="0"/>
              <a:t>2020-10-28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284D-B45C-47CF-ABC8-EB6AC7C41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292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9F32-33F6-4D9D-8248-807B776B0CE2}" type="datetimeFigureOut">
              <a:rPr lang="ko-KR" altLang="en-US" smtClean="0"/>
              <a:t>2020-10-28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284D-B45C-47CF-ABC8-EB6AC7C41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070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9F32-33F6-4D9D-8248-807B776B0CE2}" type="datetimeFigureOut">
              <a:rPr lang="ko-KR" altLang="en-US" smtClean="0"/>
              <a:t>2020-10-28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284D-B45C-47CF-ABC8-EB6AC7C41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2006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9F32-33F6-4D9D-8248-807B776B0CE2}" type="datetimeFigureOut">
              <a:rPr lang="ko-KR" altLang="en-US" smtClean="0"/>
              <a:t>2020-10-28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284D-B45C-47CF-ABC8-EB6AC7C41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8340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9F32-33F6-4D9D-8248-807B776B0CE2}" type="datetimeFigureOut">
              <a:rPr lang="ko-KR" altLang="en-US" smtClean="0"/>
              <a:t>2020-10-28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284D-B45C-47CF-ABC8-EB6AC7C41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2248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9F32-33F6-4D9D-8248-807B776B0CE2}" type="datetimeFigureOut">
              <a:rPr lang="ko-KR" altLang="en-US" smtClean="0"/>
              <a:t>2020-10-28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284D-B45C-47CF-ABC8-EB6AC7C41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7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9F32-33F6-4D9D-8248-807B776B0CE2}" type="datetimeFigureOut">
              <a:rPr lang="ko-KR" altLang="en-US" smtClean="0"/>
              <a:t>2020-10-28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284D-B45C-47CF-ABC8-EB6AC7C41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404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9F32-33F6-4D9D-8248-807B776B0CE2}" type="datetimeFigureOut">
              <a:rPr lang="ko-KR" altLang="en-US" smtClean="0"/>
              <a:t>2020-10-28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284D-B45C-47CF-ABC8-EB6AC7C41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4551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9F32-33F6-4D9D-8248-807B776B0CE2}" type="datetimeFigureOut">
              <a:rPr lang="ko-KR" altLang="en-US" smtClean="0"/>
              <a:t>2020-10-28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9284D-B45C-47CF-ABC8-EB6AC7C41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339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39F32-33F6-4D9D-8248-807B776B0CE2}" type="datetimeFigureOut">
              <a:rPr lang="ko-KR" altLang="en-US" smtClean="0"/>
              <a:t>2020-10-28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9284D-B45C-47CF-ABC8-EB6AC7C41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888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차트 22">
            <a:extLst>
              <a:ext uri="{FF2B5EF4-FFF2-40B4-BE49-F238E27FC236}">
                <a16:creationId xmlns:a16="http://schemas.microsoft.com/office/drawing/2014/main" id="{8E762624-C6D5-4445-9A0A-A55462D1A6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4189307"/>
              </p:ext>
            </p:extLst>
          </p:nvPr>
        </p:nvGraphicFramePr>
        <p:xfrm>
          <a:off x="769620" y="3028950"/>
          <a:ext cx="5318760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8DF70A69-D372-40A4-B844-8380C4A9021F}"/>
              </a:ext>
            </a:extLst>
          </p:cNvPr>
          <p:cNvSpPr/>
          <p:nvPr/>
        </p:nvSpPr>
        <p:spPr>
          <a:xfrm>
            <a:off x="769620" y="6877050"/>
            <a:ext cx="5318760" cy="245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Income differences in age-standardized surgery rate of thyroid cancer in Korea</a:t>
            </a:r>
            <a:endParaRPr lang="ko-KR" altLang="ko-K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401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</Words>
  <Application>Microsoft Office PowerPoint</Application>
  <PresentationFormat>A4 용지(210x297mm)</PresentationFormat>
  <Paragraphs>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2018-11-20T04:44:03Z</dcterms:created>
  <dcterms:modified xsi:type="dcterms:W3CDTF">2020-10-28T03:04:13Z</dcterms:modified>
</cp:coreProperties>
</file>