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61" r:id="rId2"/>
  </p:sldIdLst>
  <p:sldSz cx="12192000" cy="16256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22" autoAdjust="0"/>
    <p:restoredTop sz="94660"/>
  </p:normalViewPr>
  <p:slideViewPr>
    <p:cSldViewPr snapToGrid="0">
      <p:cViewPr varScale="1">
        <p:scale>
          <a:sx n="36" d="100"/>
          <a:sy n="36" d="100"/>
        </p:scale>
        <p:origin x="2251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松澤 宏和" userId="e4d37479015256f9" providerId="LiveId" clId="{C4AD7596-231E-4347-8993-05CFEB21D5F4}"/>
    <pc:docChg chg="modSld">
      <pc:chgData name="松澤 宏和" userId="e4d37479015256f9" providerId="LiveId" clId="{C4AD7596-231E-4347-8993-05CFEB21D5F4}" dt="2019-11-12T11:41:19.342" v="5" actId="20577"/>
      <pc:docMkLst>
        <pc:docMk/>
      </pc:docMkLst>
      <pc:sldChg chg="modSp">
        <pc:chgData name="松澤 宏和" userId="e4d37479015256f9" providerId="LiveId" clId="{C4AD7596-231E-4347-8993-05CFEB21D5F4}" dt="2019-11-12T11:41:19.342" v="5" actId="20577"/>
        <pc:sldMkLst>
          <pc:docMk/>
          <pc:sldMk cId="3286390977" sldId="261"/>
        </pc:sldMkLst>
        <pc:graphicFrameChg chg="modGraphic">
          <ac:chgData name="松澤 宏和" userId="e4d37479015256f9" providerId="LiveId" clId="{C4AD7596-231E-4347-8993-05CFEB21D5F4}" dt="2019-11-12T11:41:19.342" v="5" actId="20577"/>
          <ac:graphicFrameMkLst>
            <pc:docMk/>
            <pc:sldMk cId="3286390977" sldId="261"/>
            <ac:graphicFrameMk id="5" creationId="{87CEF1F8-F014-4D0B-BCA3-D85FA3807F36}"/>
          </ac:graphicFrameMkLst>
        </pc:graphicFrame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660416"/>
            <a:ext cx="10363200" cy="5659496"/>
          </a:xfrm>
        </p:spPr>
        <p:txBody>
          <a:bodyPr anchor="b"/>
          <a:lstStyle>
            <a:lvl1pPr algn="ctr">
              <a:defRPr sz="8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8538164"/>
            <a:ext cx="9144000" cy="3924769"/>
          </a:xfrm>
        </p:spPr>
        <p:txBody>
          <a:bodyPr/>
          <a:lstStyle>
            <a:lvl1pPr marL="0" indent="0" algn="ctr">
              <a:buNone/>
              <a:defRPr sz="3200"/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A87DE-5560-4DD2-A5D3-8A08520975F7}" type="datetimeFigureOut">
              <a:rPr kumimoji="1" lang="ja-JP" altLang="en-US" smtClean="0"/>
              <a:t>2019/11/12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8D64C-DBBC-4E19-9BF2-9FD7008A50D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320021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A87DE-5560-4DD2-A5D3-8A08520975F7}" type="datetimeFigureOut">
              <a:rPr kumimoji="1" lang="ja-JP" altLang="en-US" smtClean="0"/>
              <a:t>2019/11/12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8D64C-DBBC-4E19-9BF2-9FD7008A50D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128279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4052716"/>
            <a:ext cx="10515600" cy="6762043"/>
          </a:xfrm>
        </p:spPr>
        <p:txBody>
          <a:bodyPr anchor="b"/>
          <a:lstStyle>
            <a:lvl1pPr>
              <a:defRPr sz="8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10878731"/>
            <a:ext cx="10515600" cy="3555999"/>
          </a:xfrm>
        </p:spPr>
        <p:txBody>
          <a:bodyPr/>
          <a:lstStyle>
            <a:lvl1pPr marL="0" indent="0">
              <a:buNone/>
              <a:defRPr sz="3200">
                <a:solidFill>
                  <a:schemeClr val="tx1"/>
                </a:solidFill>
              </a:defRPr>
            </a:lvl1pPr>
            <a:lvl2pPr marL="609585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A87DE-5560-4DD2-A5D3-8A08520975F7}" type="datetimeFigureOut">
              <a:rPr kumimoji="1" lang="ja-JP" altLang="en-US" smtClean="0"/>
              <a:t>2019/11/12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8D64C-DBBC-4E19-9BF2-9FD7008A50D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179746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4327407"/>
            <a:ext cx="5181600" cy="103142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4327407"/>
            <a:ext cx="5181600" cy="103142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A87DE-5560-4DD2-A5D3-8A08520975F7}" type="datetimeFigureOut">
              <a:rPr kumimoji="1" lang="ja-JP" altLang="en-US" smtClean="0"/>
              <a:t>2019/11/12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8D64C-DBBC-4E19-9BF2-9FD7008A50D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736589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865485"/>
            <a:ext cx="10515600" cy="3142075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3984979"/>
            <a:ext cx="5157787" cy="1952977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5937956"/>
            <a:ext cx="5157787" cy="87338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3984979"/>
            <a:ext cx="5183188" cy="1952977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5937956"/>
            <a:ext cx="5183188" cy="87338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A87DE-5560-4DD2-A5D3-8A08520975F7}" type="datetimeFigureOut">
              <a:rPr kumimoji="1" lang="ja-JP" altLang="en-US" smtClean="0"/>
              <a:t>2019/11/12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8D64C-DBBC-4E19-9BF2-9FD7008A50D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433452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A87DE-5560-4DD2-A5D3-8A08520975F7}" type="datetimeFigureOut">
              <a:rPr kumimoji="1" lang="ja-JP" altLang="en-US" smtClean="0"/>
              <a:t>2019/11/12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8D64C-DBBC-4E19-9BF2-9FD7008A50D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208094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A87DE-5560-4DD2-A5D3-8A08520975F7}" type="datetimeFigureOut">
              <a:rPr kumimoji="1" lang="ja-JP" altLang="en-US" smtClean="0"/>
              <a:t>2019/11/12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8D64C-DBBC-4E19-9BF2-9FD7008A50D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333702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1083733"/>
            <a:ext cx="3932237" cy="3793067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2340567"/>
            <a:ext cx="6172200" cy="11552296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76800"/>
            <a:ext cx="3932237" cy="9034875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A87DE-5560-4DD2-A5D3-8A08520975F7}" type="datetimeFigureOut">
              <a:rPr kumimoji="1" lang="ja-JP" altLang="en-US" smtClean="0"/>
              <a:t>2019/11/12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8D64C-DBBC-4E19-9BF2-9FD7008A50D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14185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1083733"/>
            <a:ext cx="3932237" cy="3793067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2340567"/>
            <a:ext cx="6172200" cy="11552296"/>
          </a:xfrm>
        </p:spPr>
        <p:txBody>
          <a:bodyPr anchor="t"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76800"/>
            <a:ext cx="3932237" cy="9034875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A87DE-5560-4DD2-A5D3-8A08520975F7}" type="datetimeFigureOut">
              <a:rPr kumimoji="1" lang="ja-JP" altLang="en-US" smtClean="0"/>
              <a:t>2019/11/12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8D64C-DBBC-4E19-9BF2-9FD7008A50D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24159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A87DE-5560-4DD2-A5D3-8A08520975F7}" type="datetimeFigureOut">
              <a:rPr kumimoji="1" lang="ja-JP" altLang="en-US" smtClean="0"/>
              <a:t>2019/11/12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8D64C-DBBC-4E19-9BF2-9FD7008A50D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527199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865481"/>
            <a:ext cx="2628900" cy="13776209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865481"/>
            <a:ext cx="7734300" cy="13776209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A87DE-5560-4DD2-A5D3-8A08520975F7}" type="datetimeFigureOut">
              <a:rPr kumimoji="1" lang="ja-JP" altLang="en-US" smtClean="0"/>
              <a:t>2019/11/12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8D64C-DBBC-4E19-9BF2-9FD7008A50D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14208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865485"/>
            <a:ext cx="10515600" cy="31420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4327407"/>
            <a:ext cx="10515600" cy="103142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15066908"/>
            <a:ext cx="2743200" cy="8654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3A87DE-5560-4DD2-A5D3-8A08520975F7}" type="datetimeFigureOut">
              <a:rPr kumimoji="1" lang="ja-JP" altLang="en-US" smtClean="0"/>
              <a:t>2019/11/12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15066908"/>
            <a:ext cx="4114800" cy="8654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15066908"/>
            <a:ext cx="2743200" cy="8654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58D64C-DBBC-4E19-9BF2-9FD7008A50D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859839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kumimoji="1"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90000"/>
        </a:lnSpc>
        <a:spcBef>
          <a:spcPts val="1333"/>
        </a:spcBef>
        <a:buFont typeface="Arial" panose="020B0604020202020204" pitchFamily="34" charset="0"/>
        <a:buChar char="•"/>
        <a:defRPr kumimoji="1"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181BF8AD-5271-48D3-9592-8DB358688D83}"/>
              </a:ext>
            </a:extLst>
          </p:cNvPr>
          <p:cNvSpPr txBox="1"/>
          <p:nvPr/>
        </p:nvSpPr>
        <p:spPr>
          <a:xfrm>
            <a:off x="680936" y="525294"/>
            <a:ext cx="9338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Table2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表 4">
            <a:extLst>
              <a:ext uri="{FF2B5EF4-FFF2-40B4-BE49-F238E27FC236}">
                <a16:creationId xmlns:a16="http://schemas.microsoft.com/office/drawing/2014/main" id="{87CEF1F8-F014-4D0B-BCA3-D85FA3807F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702677"/>
              </p:ext>
            </p:extLst>
          </p:nvPr>
        </p:nvGraphicFramePr>
        <p:xfrm>
          <a:off x="407367" y="1327568"/>
          <a:ext cx="11377266" cy="7393022"/>
        </p:xfrm>
        <a:graphic>
          <a:graphicData uri="http://schemas.openxmlformats.org/drawingml/2006/table">
            <a:tbl>
              <a:tblPr/>
              <a:tblGrid>
                <a:gridCol w="4412283">
                  <a:extLst>
                    <a:ext uri="{9D8B030D-6E8A-4147-A177-3AD203B41FA5}">
                      <a16:colId xmlns:a16="http://schemas.microsoft.com/office/drawing/2014/main" val="3043703401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3019846061"/>
                    </a:ext>
                  </a:extLst>
                </a:gridCol>
                <a:gridCol w="2755901">
                  <a:extLst>
                    <a:ext uri="{9D8B030D-6E8A-4147-A177-3AD203B41FA5}">
                      <a16:colId xmlns:a16="http://schemas.microsoft.com/office/drawing/2014/main" val="1823994643"/>
                    </a:ext>
                  </a:extLst>
                </a:gridCol>
                <a:gridCol w="1580182">
                  <a:extLst>
                    <a:ext uri="{9D8B030D-6E8A-4147-A177-3AD203B41FA5}">
                      <a16:colId xmlns:a16="http://schemas.microsoft.com/office/drawing/2014/main" val="982621834"/>
                    </a:ext>
                  </a:extLst>
                </a:gridCol>
              </a:tblGrid>
              <a:tr h="407608">
                <a:tc>
                  <a:txBody>
                    <a:bodyPr/>
                    <a:lstStyle/>
                    <a:p>
                      <a:pPr algn="l" fontAlgn="ctr"/>
                      <a:endParaRPr lang="ja-JP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50" charset="-128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High output(n=12)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Low output(n=12)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P-value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3627552"/>
                  </a:ext>
                </a:extLst>
              </a:tr>
              <a:tr h="407608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Sex(M/F)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9/3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8/4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0.65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36841818"/>
                  </a:ext>
                </a:extLst>
              </a:tr>
              <a:tr h="407608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Age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61.5(37-81)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65(43-82)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0.75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86814870"/>
                  </a:ext>
                </a:extLst>
              </a:tr>
              <a:tr h="407608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BMI(kg/㎡)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23.2(19.6-30.1)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23.0(16.4-28.7)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0.45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42791408"/>
                  </a:ext>
                </a:extLst>
              </a:tr>
              <a:tr h="407608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Neoadjuvant chemotherapy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0.08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18979584"/>
                  </a:ext>
                </a:extLst>
              </a:tr>
              <a:tr h="407608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Neoadjuvant chemoradiotherapy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0.31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42193041"/>
                  </a:ext>
                </a:extLst>
              </a:tr>
              <a:tr h="407608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Procedure(LAR:ISR)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11:1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10:2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0.82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89292136"/>
                  </a:ext>
                </a:extLst>
              </a:tr>
              <a:tr h="407608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Lateral lymph node dissection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50" charset="-128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1.00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96832467"/>
                  </a:ext>
                </a:extLst>
              </a:tr>
              <a:tr h="407608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Operating time(min)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577(339-657)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438.5(230-769)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0.33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22823347"/>
                  </a:ext>
                </a:extLst>
              </a:tr>
              <a:tr h="407608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Blood loss(g)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50(15-500)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45(5-195)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0.60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5529765"/>
                  </a:ext>
                </a:extLst>
              </a:tr>
              <a:tr h="407608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During the use of antibiotic(day)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3(2-13)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3(2-6)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0.36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23997614"/>
                  </a:ext>
                </a:extLst>
              </a:tr>
              <a:tr h="463686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Antidiarrheals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0.62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43600963"/>
                  </a:ext>
                </a:extLst>
              </a:tr>
              <a:tr h="407608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Probiotics(Miya-BM)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0.39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36157196"/>
                  </a:ext>
                </a:extLst>
              </a:tr>
              <a:tr h="407608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Stage(</a:t>
                      </a:r>
                      <a:r>
                        <a:rPr lang="en-US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Ⅰ:Ⅱ:Ⅲ:Ⅳ</a:t>
                      </a: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4:5:2:1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5:2:5:0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0.30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52931539"/>
                  </a:ext>
                </a:extLst>
              </a:tr>
              <a:tr h="407608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Complication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ja-JP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50" charset="-128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ja-JP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50" charset="-128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ja-JP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50" charset="-128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1302331"/>
                  </a:ext>
                </a:extLst>
              </a:tr>
              <a:tr h="407608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　</a:t>
                      </a: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Anastomotic </a:t>
                      </a: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leakage </a:t>
                      </a:r>
                      <a:r>
                        <a:rPr kumimoji="1" lang="en-US" altLang="ja-JP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(Grade A/B/C)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50" charset="-128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0/5/0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1/0/0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0.06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84733759"/>
                  </a:ext>
                </a:extLst>
              </a:tr>
              <a:tr h="407608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　</a:t>
                      </a:r>
                      <a:r>
                        <a:rPr lang="en-US" altLang="ja-JP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Ileus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50" charset="-128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0.31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00957540"/>
                  </a:ext>
                </a:extLst>
              </a:tr>
              <a:tr h="407608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Postoperative hospital stay (day)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16(13-52)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12(10-25)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0.004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879831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863909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1819</TotalTime>
  <Words>143</Words>
  <Application>Microsoft Office PowerPoint</Application>
  <PresentationFormat>ユーザー設定</PresentationFormat>
  <Paragraphs>69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松澤 宏和</dc:creator>
  <cp:lastModifiedBy>松澤 宏和</cp:lastModifiedBy>
  <cp:revision>9</cp:revision>
  <dcterms:created xsi:type="dcterms:W3CDTF">2019-10-24T15:38:21Z</dcterms:created>
  <dcterms:modified xsi:type="dcterms:W3CDTF">2019-11-12T11:41:26Z</dcterms:modified>
</cp:coreProperties>
</file>