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D609F"/>
    <a:srgbClr val="9C7EAC"/>
    <a:srgbClr val="D2C8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817" autoAdjust="0"/>
    <p:restoredTop sz="91077" autoAdjust="0"/>
  </p:normalViewPr>
  <p:slideViewPr>
    <p:cSldViewPr snapToGrid="0">
      <p:cViewPr varScale="1">
        <p:scale>
          <a:sx n="53" d="100"/>
          <a:sy n="53" d="100"/>
        </p:scale>
        <p:origin x="822" y="66"/>
      </p:cViewPr>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52E048-FC81-4EF1-8203-D84ACD2157B9}" type="datetimeFigureOut">
              <a:rPr lang="de-DE" smtClean="0"/>
              <a:t>28.03.2022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85B122-F6BB-4A37-9580-EFB6D64C05E3}" type="slidenum">
              <a:rPr lang="de-DE" smtClean="0"/>
              <a:t>‹Nr.›</a:t>
            </a:fld>
            <a:endParaRPr lang="de-DE"/>
          </a:p>
        </p:txBody>
      </p:sp>
    </p:spTree>
    <p:extLst>
      <p:ext uri="{BB962C8B-B14F-4D97-AF65-F5344CB8AC3E}">
        <p14:creationId xmlns:p14="http://schemas.microsoft.com/office/powerpoint/2010/main" val="42817690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Der fehlerkorrigierte multiparametrische Index (c und d) hält im Vergleich zum besten </a:t>
            </a:r>
            <a:r>
              <a:rPr lang="de-DE" dirty="0" err="1"/>
              <a:t>einzelparameter</a:t>
            </a:r>
            <a:r>
              <a:rPr lang="de-DE" dirty="0"/>
              <a:t> </a:t>
            </a:r>
            <a:r>
              <a:rPr lang="de-DE" dirty="0" err="1"/>
              <a:t>SUVavg</a:t>
            </a:r>
            <a:r>
              <a:rPr lang="de-DE" dirty="0"/>
              <a:t> (a) die summierte Fehlerraten FPR +FPR über ein breiteres Intervall niedrig und senkt die Fehlerrate am optimalen Cut-off um 5 Prozentpunkte. Durch die Implementierung der dual </a:t>
            </a:r>
            <a:r>
              <a:rPr lang="de-DE" dirty="0" err="1"/>
              <a:t>timepoint</a:t>
            </a:r>
            <a:r>
              <a:rPr lang="de-DE" dirty="0"/>
              <a:t> Kinetik (e) wird dieser Effekt weiter verstärkt und die Feherrate um weitere 2 Prozentpunkte abgesenkt. Bei G2 Tumoren verstärkt sich der Effekt bei einer deutlichen Senkung der Fehlerrate um 21 Prozentpunkte von 65.5% (c) auf 44.5% (f). Die Detektion von G2 LNM (c) zeigt gegenüber G3 LNM (f) eine über doppelt so hohe Fehlerrate mit einem sprunghaften Anstieg der FNR ab einem SUV von 1.</a:t>
            </a:r>
          </a:p>
        </p:txBody>
      </p:sp>
      <p:sp>
        <p:nvSpPr>
          <p:cNvPr id="4" name="Foliennummernplatzhalter 3"/>
          <p:cNvSpPr>
            <a:spLocks noGrp="1"/>
          </p:cNvSpPr>
          <p:nvPr>
            <p:ph type="sldNum" sz="quarter" idx="5"/>
          </p:nvPr>
        </p:nvSpPr>
        <p:spPr/>
        <p:txBody>
          <a:bodyPr/>
          <a:lstStyle/>
          <a:p>
            <a:fld id="{C185B122-F6BB-4A37-9580-EFB6D64C05E3}" type="slidenum">
              <a:rPr lang="de-DE" smtClean="0"/>
              <a:t>1</a:t>
            </a:fld>
            <a:endParaRPr lang="de-DE"/>
          </a:p>
        </p:txBody>
      </p:sp>
    </p:spTree>
    <p:extLst>
      <p:ext uri="{BB962C8B-B14F-4D97-AF65-F5344CB8AC3E}">
        <p14:creationId xmlns:p14="http://schemas.microsoft.com/office/powerpoint/2010/main" val="2875197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9D6605-F3BB-4D7D-9E79-7A78FFA91821}"/>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FC01998F-7B69-460E-9209-BF9C65066E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C41C8F45-2315-49A2-A8EC-AB88274F0A4D}"/>
              </a:ext>
            </a:extLst>
          </p:cNvPr>
          <p:cNvSpPr>
            <a:spLocks noGrp="1"/>
          </p:cNvSpPr>
          <p:nvPr>
            <p:ph type="dt" sz="half" idx="10"/>
          </p:nvPr>
        </p:nvSpPr>
        <p:spPr/>
        <p:txBody>
          <a:bodyPr/>
          <a:lstStyle/>
          <a:p>
            <a:fld id="{AD4DE0D6-19D3-40A0-BBAB-44A979A82D3E}" type="datetimeFigureOut">
              <a:rPr lang="de-DE" smtClean="0"/>
              <a:t>28.03.2022</a:t>
            </a:fld>
            <a:endParaRPr lang="de-DE"/>
          </a:p>
        </p:txBody>
      </p:sp>
      <p:sp>
        <p:nvSpPr>
          <p:cNvPr id="5" name="Fußzeilenplatzhalter 4">
            <a:extLst>
              <a:ext uri="{FF2B5EF4-FFF2-40B4-BE49-F238E27FC236}">
                <a16:creationId xmlns:a16="http://schemas.microsoft.com/office/drawing/2014/main" id="{942B2DB3-01FB-4FEF-8149-53A31041438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F2FC7BB-652A-4BCF-B7E6-15723E66E33C}"/>
              </a:ext>
            </a:extLst>
          </p:cNvPr>
          <p:cNvSpPr>
            <a:spLocks noGrp="1"/>
          </p:cNvSpPr>
          <p:nvPr>
            <p:ph type="sldNum" sz="quarter" idx="12"/>
          </p:nvPr>
        </p:nvSpPr>
        <p:spPr/>
        <p:txBody>
          <a:bodyPr/>
          <a:lstStyle/>
          <a:p>
            <a:fld id="{A56F9756-C810-41B1-97AA-2F7F18B0D790}" type="slidenum">
              <a:rPr lang="de-DE" smtClean="0"/>
              <a:t>‹Nr.›</a:t>
            </a:fld>
            <a:endParaRPr lang="de-DE"/>
          </a:p>
        </p:txBody>
      </p:sp>
    </p:spTree>
    <p:extLst>
      <p:ext uri="{BB962C8B-B14F-4D97-AF65-F5344CB8AC3E}">
        <p14:creationId xmlns:p14="http://schemas.microsoft.com/office/powerpoint/2010/main" val="2725287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2ABB0F-C0BE-4CBF-9BB5-84792BF49A45}"/>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8EFC5420-C899-4CCD-B2C7-862C834E4787}"/>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4090737-E6C9-475D-80C5-CAD3F7864027}"/>
              </a:ext>
            </a:extLst>
          </p:cNvPr>
          <p:cNvSpPr>
            <a:spLocks noGrp="1"/>
          </p:cNvSpPr>
          <p:nvPr>
            <p:ph type="dt" sz="half" idx="10"/>
          </p:nvPr>
        </p:nvSpPr>
        <p:spPr/>
        <p:txBody>
          <a:bodyPr/>
          <a:lstStyle/>
          <a:p>
            <a:fld id="{AD4DE0D6-19D3-40A0-BBAB-44A979A82D3E}" type="datetimeFigureOut">
              <a:rPr lang="de-DE" smtClean="0"/>
              <a:t>28.03.2022</a:t>
            </a:fld>
            <a:endParaRPr lang="de-DE"/>
          </a:p>
        </p:txBody>
      </p:sp>
      <p:sp>
        <p:nvSpPr>
          <p:cNvPr id="5" name="Fußzeilenplatzhalter 4">
            <a:extLst>
              <a:ext uri="{FF2B5EF4-FFF2-40B4-BE49-F238E27FC236}">
                <a16:creationId xmlns:a16="http://schemas.microsoft.com/office/drawing/2014/main" id="{9212296D-A98B-4B06-BC45-3782067500C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6AC8F3F-3DE7-4D98-9DE9-335D8362893F}"/>
              </a:ext>
            </a:extLst>
          </p:cNvPr>
          <p:cNvSpPr>
            <a:spLocks noGrp="1"/>
          </p:cNvSpPr>
          <p:nvPr>
            <p:ph type="sldNum" sz="quarter" idx="12"/>
          </p:nvPr>
        </p:nvSpPr>
        <p:spPr/>
        <p:txBody>
          <a:bodyPr/>
          <a:lstStyle/>
          <a:p>
            <a:fld id="{A56F9756-C810-41B1-97AA-2F7F18B0D790}" type="slidenum">
              <a:rPr lang="de-DE" smtClean="0"/>
              <a:t>‹Nr.›</a:t>
            </a:fld>
            <a:endParaRPr lang="de-DE"/>
          </a:p>
        </p:txBody>
      </p:sp>
    </p:spTree>
    <p:extLst>
      <p:ext uri="{BB962C8B-B14F-4D97-AF65-F5344CB8AC3E}">
        <p14:creationId xmlns:p14="http://schemas.microsoft.com/office/powerpoint/2010/main" val="2051788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3E7641-DB11-4261-B9DF-607892B859F3}"/>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60DD996A-4D7B-4E1E-A5DB-D50B8478A3A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26785242-D55C-486C-8C99-C53928BAE1F1}"/>
              </a:ext>
            </a:extLst>
          </p:cNvPr>
          <p:cNvSpPr>
            <a:spLocks noGrp="1"/>
          </p:cNvSpPr>
          <p:nvPr>
            <p:ph type="dt" sz="half" idx="10"/>
          </p:nvPr>
        </p:nvSpPr>
        <p:spPr/>
        <p:txBody>
          <a:bodyPr/>
          <a:lstStyle/>
          <a:p>
            <a:fld id="{AD4DE0D6-19D3-40A0-BBAB-44A979A82D3E}" type="datetimeFigureOut">
              <a:rPr lang="de-DE" smtClean="0"/>
              <a:t>28.03.2022</a:t>
            </a:fld>
            <a:endParaRPr lang="de-DE"/>
          </a:p>
        </p:txBody>
      </p:sp>
      <p:sp>
        <p:nvSpPr>
          <p:cNvPr id="5" name="Fußzeilenplatzhalter 4">
            <a:extLst>
              <a:ext uri="{FF2B5EF4-FFF2-40B4-BE49-F238E27FC236}">
                <a16:creationId xmlns:a16="http://schemas.microsoft.com/office/drawing/2014/main" id="{A0354DC5-42AB-45D9-929C-EE998934339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A013B4C-CD14-49BB-95D1-BB6E255E1392}"/>
              </a:ext>
            </a:extLst>
          </p:cNvPr>
          <p:cNvSpPr>
            <a:spLocks noGrp="1"/>
          </p:cNvSpPr>
          <p:nvPr>
            <p:ph type="sldNum" sz="quarter" idx="12"/>
          </p:nvPr>
        </p:nvSpPr>
        <p:spPr/>
        <p:txBody>
          <a:bodyPr/>
          <a:lstStyle/>
          <a:p>
            <a:fld id="{A56F9756-C810-41B1-97AA-2F7F18B0D790}" type="slidenum">
              <a:rPr lang="de-DE" smtClean="0"/>
              <a:t>‹Nr.›</a:t>
            </a:fld>
            <a:endParaRPr lang="de-DE"/>
          </a:p>
        </p:txBody>
      </p:sp>
    </p:spTree>
    <p:extLst>
      <p:ext uri="{BB962C8B-B14F-4D97-AF65-F5344CB8AC3E}">
        <p14:creationId xmlns:p14="http://schemas.microsoft.com/office/powerpoint/2010/main" val="3541322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A94AD9-9924-4919-A411-8FFCD251EBF5}"/>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ACFA725F-4E57-4987-8564-2C6EC0C6B809}"/>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FE980AC5-1EFD-4646-B996-3AA98019E5C9}"/>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E51C52BE-B832-4BDD-B486-C1F5E84EA651}"/>
              </a:ext>
            </a:extLst>
          </p:cNvPr>
          <p:cNvSpPr>
            <a:spLocks noGrp="1"/>
          </p:cNvSpPr>
          <p:nvPr>
            <p:ph type="dt" sz="half" idx="10"/>
          </p:nvPr>
        </p:nvSpPr>
        <p:spPr/>
        <p:txBody>
          <a:bodyPr/>
          <a:lstStyle/>
          <a:p>
            <a:fld id="{AD4DE0D6-19D3-40A0-BBAB-44A979A82D3E}" type="datetimeFigureOut">
              <a:rPr lang="de-DE" smtClean="0"/>
              <a:t>28.03.2022</a:t>
            </a:fld>
            <a:endParaRPr lang="de-DE"/>
          </a:p>
        </p:txBody>
      </p:sp>
      <p:sp>
        <p:nvSpPr>
          <p:cNvPr id="6" name="Fußzeilenplatzhalter 5">
            <a:extLst>
              <a:ext uri="{FF2B5EF4-FFF2-40B4-BE49-F238E27FC236}">
                <a16:creationId xmlns:a16="http://schemas.microsoft.com/office/drawing/2014/main" id="{5A1CDA69-FCA5-4FBA-ADA4-38723F4A2C96}"/>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5C0CF1D0-17D9-4DC8-B998-08402EBEE415}"/>
              </a:ext>
            </a:extLst>
          </p:cNvPr>
          <p:cNvSpPr>
            <a:spLocks noGrp="1"/>
          </p:cNvSpPr>
          <p:nvPr>
            <p:ph type="sldNum" sz="quarter" idx="12"/>
          </p:nvPr>
        </p:nvSpPr>
        <p:spPr/>
        <p:txBody>
          <a:bodyPr/>
          <a:lstStyle/>
          <a:p>
            <a:fld id="{A56F9756-C810-41B1-97AA-2F7F18B0D790}" type="slidenum">
              <a:rPr lang="de-DE" smtClean="0"/>
              <a:t>‹Nr.›</a:t>
            </a:fld>
            <a:endParaRPr lang="de-DE"/>
          </a:p>
        </p:txBody>
      </p:sp>
    </p:spTree>
    <p:extLst>
      <p:ext uri="{BB962C8B-B14F-4D97-AF65-F5344CB8AC3E}">
        <p14:creationId xmlns:p14="http://schemas.microsoft.com/office/powerpoint/2010/main" val="31066479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A8B57A-4C03-4C56-A203-20DD2BE96FEF}"/>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8E927BDE-DE7A-49EF-85FD-1E963BC79C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11F0811-5FE4-4431-AADB-695A77CAD8D6}"/>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3740201B-ED1C-446F-85DE-D805AD1655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082B151F-55B7-4D6E-A535-A7DCBB413E05}"/>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D5569BAE-ABA0-4974-B886-A4FF79C2CB9F}"/>
              </a:ext>
            </a:extLst>
          </p:cNvPr>
          <p:cNvSpPr>
            <a:spLocks noGrp="1"/>
          </p:cNvSpPr>
          <p:nvPr>
            <p:ph type="dt" sz="half" idx="10"/>
          </p:nvPr>
        </p:nvSpPr>
        <p:spPr/>
        <p:txBody>
          <a:bodyPr/>
          <a:lstStyle/>
          <a:p>
            <a:fld id="{AD4DE0D6-19D3-40A0-BBAB-44A979A82D3E}" type="datetimeFigureOut">
              <a:rPr lang="de-DE" smtClean="0"/>
              <a:t>28.03.2022</a:t>
            </a:fld>
            <a:endParaRPr lang="de-DE"/>
          </a:p>
        </p:txBody>
      </p:sp>
      <p:sp>
        <p:nvSpPr>
          <p:cNvPr id="8" name="Fußzeilenplatzhalter 7">
            <a:extLst>
              <a:ext uri="{FF2B5EF4-FFF2-40B4-BE49-F238E27FC236}">
                <a16:creationId xmlns:a16="http://schemas.microsoft.com/office/drawing/2014/main" id="{DDC70384-4655-4733-92E5-1C3735B72998}"/>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BB4622AF-B507-486F-BDD9-3A14B8173DF0}"/>
              </a:ext>
            </a:extLst>
          </p:cNvPr>
          <p:cNvSpPr>
            <a:spLocks noGrp="1"/>
          </p:cNvSpPr>
          <p:nvPr>
            <p:ph type="sldNum" sz="quarter" idx="12"/>
          </p:nvPr>
        </p:nvSpPr>
        <p:spPr/>
        <p:txBody>
          <a:bodyPr/>
          <a:lstStyle/>
          <a:p>
            <a:fld id="{A56F9756-C810-41B1-97AA-2F7F18B0D790}" type="slidenum">
              <a:rPr lang="de-DE" smtClean="0"/>
              <a:t>‹Nr.›</a:t>
            </a:fld>
            <a:endParaRPr lang="de-DE"/>
          </a:p>
        </p:txBody>
      </p:sp>
    </p:spTree>
    <p:extLst>
      <p:ext uri="{BB962C8B-B14F-4D97-AF65-F5344CB8AC3E}">
        <p14:creationId xmlns:p14="http://schemas.microsoft.com/office/powerpoint/2010/main" val="354175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8BB469-858D-45B8-BBA2-53C604181CCF}"/>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72044765-96F6-4190-BF99-85F752F908A3}"/>
              </a:ext>
            </a:extLst>
          </p:cNvPr>
          <p:cNvSpPr>
            <a:spLocks noGrp="1"/>
          </p:cNvSpPr>
          <p:nvPr>
            <p:ph type="dt" sz="half" idx="10"/>
          </p:nvPr>
        </p:nvSpPr>
        <p:spPr/>
        <p:txBody>
          <a:bodyPr/>
          <a:lstStyle/>
          <a:p>
            <a:fld id="{AD4DE0D6-19D3-40A0-BBAB-44A979A82D3E}" type="datetimeFigureOut">
              <a:rPr lang="de-DE" smtClean="0"/>
              <a:t>28.03.2022</a:t>
            </a:fld>
            <a:endParaRPr lang="de-DE"/>
          </a:p>
        </p:txBody>
      </p:sp>
      <p:sp>
        <p:nvSpPr>
          <p:cNvPr id="4" name="Fußzeilenplatzhalter 3">
            <a:extLst>
              <a:ext uri="{FF2B5EF4-FFF2-40B4-BE49-F238E27FC236}">
                <a16:creationId xmlns:a16="http://schemas.microsoft.com/office/drawing/2014/main" id="{E7EBD1FE-72B6-4A24-B90A-6ADE8047F28B}"/>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3A31FB5F-46F3-4F0E-8C0A-1B43F6E2E5A4}"/>
              </a:ext>
            </a:extLst>
          </p:cNvPr>
          <p:cNvSpPr>
            <a:spLocks noGrp="1"/>
          </p:cNvSpPr>
          <p:nvPr>
            <p:ph type="sldNum" sz="quarter" idx="12"/>
          </p:nvPr>
        </p:nvSpPr>
        <p:spPr/>
        <p:txBody>
          <a:bodyPr/>
          <a:lstStyle/>
          <a:p>
            <a:fld id="{A56F9756-C810-41B1-97AA-2F7F18B0D790}" type="slidenum">
              <a:rPr lang="de-DE" smtClean="0"/>
              <a:t>‹Nr.›</a:t>
            </a:fld>
            <a:endParaRPr lang="de-DE"/>
          </a:p>
        </p:txBody>
      </p:sp>
    </p:spTree>
    <p:extLst>
      <p:ext uri="{BB962C8B-B14F-4D97-AF65-F5344CB8AC3E}">
        <p14:creationId xmlns:p14="http://schemas.microsoft.com/office/powerpoint/2010/main" val="1177616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18530B6-60FE-4794-AC44-7112F437271C}"/>
              </a:ext>
            </a:extLst>
          </p:cNvPr>
          <p:cNvSpPr>
            <a:spLocks noGrp="1"/>
          </p:cNvSpPr>
          <p:nvPr>
            <p:ph type="dt" sz="half" idx="10"/>
          </p:nvPr>
        </p:nvSpPr>
        <p:spPr/>
        <p:txBody>
          <a:bodyPr/>
          <a:lstStyle/>
          <a:p>
            <a:fld id="{AD4DE0D6-19D3-40A0-BBAB-44A979A82D3E}" type="datetimeFigureOut">
              <a:rPr lang="de-DE" smtClean="0"/>
              <a:t>28.03.2022</a:t>
            </a:fld>
            <a:endParaRPr lang="de-DE"/>
          </a:p>
        </p:txBody>
      </p:sp>
      <p:sp>
        <p:nvSpPr>
          <p:cNvPr id="3" name="Fußzeilenplatzhalter 2">
            <a:extLst>
              <a:ext uri="{FF2B5EF4-FFF2-40B4-BE49-F238E27FC236}">
                <a16:creationId xmlns:a16="http://schemas.microsoft.com/office/drawing/2014/main" id="{02C419CB-31AF-45E6-B876-2921A5AE37F9}"/>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329446E7-4243-4819-8C6F-A3833A359C95}"/>
              </a:ext>
            </a:extLst>
          </p:cNvPr>
          <p:cNvSpPr>
            <a:spLocks noGrp="1"/>
          </p:cNvSpPr>
          <p:nvPr>
            <p:ph type="sldNum" sz="quarter" idx="12"/>
          </p:nvPr>
        </p:nvSpPr>
        <p:spPr/>
        <p:txBody>
          <a:bodyPr/>
          <a:lstStyle/>
          <a:p>
            <a:fld id="{A56F9756-C810-41B1-97AA-2F7F18B0D790}" type="slidenum">
              <a:rPr lang="de-DE" smtClean="0"/>
              <a:t>‹Nr.›</a:t>
            </a:fld>
            <a:endParaRPr lang="de-DE"/>
          </a:p>
        </p:txBody>
      </p:sp>
    </p:spTree>
    <p:extLst>
      <p:ext uri="{BB962C8B-B14F-4D97-AF65-F5344CB8AC3E}">
        <p14:creationId xmlns:p14="http://schemas.microsoft.com/office/powerpoint/2010/main" val="3023643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AA0AA2-DFAE-4142-84D2-3A579C9E3C5E}"/>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DF65595A-8372-49F0-A69C-0B0BDB449E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786C80ED-9979-4263-96BF-35980BE5B1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B12A5795-BB29-44AE-96A2-F179F93CD9DA}"/>
              </a:ext>
            </a:extLst>
          </p:cNvPr>
          <p:cNvSpPr>
            <a:spLocks noGrp="1"/>
          </p:cNvSpPr>
          <p:nvPr>
            <p:ph type="dt" sz="half" idx="10"/>
          </p:nvPr>
        </p:nvSpPr>
        <p:spPr/>
        <p:txBody>
          <a:bodyPr/>
          <a:lstStyle/>
          <a:p>
            <a:fld id="{AD4DE0D6-19D3-40A0-BBAB-44A979A82D3E}" type="datetimeFigureOut">
              <a:rPr lang="de-DE" smtClean="0"/>
              <a:t>28.03.2022</a:t>
            </a:fld>
            <a:endParaRPr lang="de-DE"/>
          </a:p>
        </p:txBody>
      </p:sp>
      <p:sp>
        <p:nvSpPr>
          <p:cNvPr id="6" name="Fußzeilenplatzhalter 5">
            <a:extLst>
              <a:ext uri="{FF2B5EF4-FFF2-40B4-BE49-F238E27FC236}">
                <a16:creationId xmlns:a16="http://schemas.microsoft.com/office/drawing/2014/main" id="{58CD83C0-A8B0-4459-B5D8-824370CD11A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EBBB5D87-044D-4814-96F8-A1A9CB288AF6}"/>
              </a:ext>
            </a:extLst>
          </p:cNvPr>
          <p:cNvSpPr>
            <a:spLocks noGrp="1"/>
          </p:cNvSpPr>
          <p:nvPr>
            <p:ph type="sldNum" sz="quarter" idx="12"/>
          </p:nvPr>
        </p:nvSpPr>
        <p:spPr/>
        <p:txBody>
          <a:bodyPr/>
          <a:lstStyle/>
          <a:p>
            <a:fld id="{A56F9756-C810-41B1-97AA-2F7F18B0D790}" type="slidenum">
              <a:rPr lang="de-DE" smtClean="0"/>
              <a:t>‹Nr.›</a:t>
            </a:fld>
            <a:endParaRPr lang="de-DE"/>
          </a:p>
        </p:txBody>
      </p:sp>
    </p:spTree>
    <p:extLst>
      <p:ext uri="{BB962C8B-B14F-4D97-AF65-F5344CB8AC3E}">
        <p14:creationId xmlns:p14="http://schemas.microsoft.com/office/powerpoint/2010/main" val="167108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811D71-EFCE-4006-992F-EA6A09B9BCAB}"/>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1AAC404D-ADED-4322-A3D8-EA114A4F54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4C940996-792F-49A0-A083-740EF39E85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47D3AF7-BB27-476B-90C3-E161D50A1AD7}"/>
              </a:ext>
            </a:extLst>
          </p:cNvPr>
          <p:cNvSpPr>
            <a:spLocks noGrp="1"/>
          </p:cNvSpPr>
          <p:nvPr>
            <p:ph type="dt" sz="half" idx="10"/>
          </p:nvPr>
        </p:nvSpPr>
        <p:spPr/>
        <p:txBody>
          <a:bodyPr/>
          <a:lstStyle/>
          <a:p>
            <a:fld id="{AD4DE0D6-19D3-40A0-BBAB-44A979A82D3E}" type="datetimeFigureOut">
              <a:rPr lang="de-DE" smtClean="0"/>
              <a:t>28.03.2022</a:t>
            </a:fld>
            <a:endParaRPr lang="de-DE"/>
          </a:p>
        </p:txBody>
      </p:sp>
      <p:sp>
        <p:nvSpPr>
          <p:cNvPr id="6" name="Fußzeilenplatzhalter 5">
            <a:extLst>
              <a:ext uri="{FF2B5EF4-FFF2-40B4-BE49-F238E27FC236}">
                <a16:creationId xmlns:a16="http://schemas.microsoft.com/office/drawing/2014/main" id="{013C2EEA-B960-4F1D-AEFA-01FFE2C72653}"/>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7BAD2428-7B4B-4C50-B6AE-0C1D4415A22C}"/>
              </a:ext>
            </a:extLst>
          </p:cNvPr>
          <p:cNvSpPr>
            <a:spLocks noGrp="1"/>
          </p:cNvSpPr>
          <p:nvPr>
            <p:ph type="sldNum" sz="quarter" idx="12"/>
          </p:nvPr>
        </p:nvSpPr>
        <p:spPr/>
        <p:txBody>
          <a:bodyPr/>
          <a:lstStyle/>
          <a:p>
            <a:fld id="{A56F9756-C810-41B1-97AA-2F7F18B0D790}" type="slidenum">
              <a:rPr lang="de-DE" smtClean="0"/>
              <a:t>‹Nr.›</a:t>
            </a:fld>
            <a:endParaRPr lang="de-DE"/>
          </a:p>
        </p:txBody>
      </p:sp>
    </p:spTree>
    <p:extLst>
      <p:ext uri="{BB962C8B-B14F-4D97-AF65-F5344CB8AC3E}">
        <p14:creationId xmlns:p14="http://schemas.microsoft.com/office/powerpoint/2010/main" val="2014733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C55862-C269-4189-A58B-5E6BFA19A3AA}"/>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64051259-06B4-468B-A0AA-25FC537E8E41}"/>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FB94464-EEC1-4CD4-8F38-A2DD63FF1411}"/>
              </a:ext>
            </a:extLst>
          </p:cNvPr>
          <p:cNvSpPr>
            <a:spLocks noGrp="1"/>
          </p:cNvSpPr>
          <p:nvPr>
            <p:ph type="dt" sz="half" idx="10"/>
          </p:nvPr>
        </p:nvSpPr>
        <p:spPr/>
        <p:txBody>
          <a:bodyPr/>
          <a:lstStyle/>
          <a:p>
            <a:fld id="{AD4DE0D6-19D3-40A0-BBAB-44A979A82D3E}" type="datetimeFigureOut">
              <a:rPr lang="de-DE" smtClean="0"/>
              <a:t>28.03.2022</a:t>
            </a:fld>
            <a:endParaRPr lang="de-DE"/>
          </a:p>
        </p:txBody>
      </p:sp>
      <p:sp>
        <p:nvSpPr>
          <p:cNvPr id="5" name="Fußzeilenplatzhalter 4">
            <a:extLst>
              <a:ext uri="{FF2B5EF4-FFF2-40B4-BE49-F238E27FC236}">
                <a16:creationId xmlns:a16="http://schemas.microsoft.com/office/drawing/2014/main" id="{6CDF5D51-A09A-4D10-B889-15092671E35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A88A771-05B5-4E7A-BD94-E91B6A036D35}"/>
              </a:ext>
            </a:extLst>
          </p:cNvPr>
          <p:cNvSpPr>
            <a:spLocks noGrp="1"/>
          </p:cNvSpPr>
          <p:nvPr>
            <p:ph type="sldNum" sz="quarter" idx="12"/>
          </p:nvPr>
        </p:nvSpPr>
        <p:spPr/>
        <p:txBody>
          <a:bodyPr/>
          <a:lstStyle/>
          <a:p>
            <a:fld id="{A56F9756-C810-41B1-97AA-2F7F18B0D790}" type="slidenum">
              <a:rPr lang="de-DE" smtClean="0"/>
              <a:t>‹Nr.›</a:t>
            </a:fld>
            <a:endParaRPr lang="de-DE"/>
          </a:p>
        </p:txBody>
      </p:sp>
    </p:spTree>
    <p:extLst>
      <p:ext uri="{BB962C8B-B14F-4D97-AF65-F5344CB8AC3E}">
        <p14:creationId xmlns:p14="http://schemas.microsoft.com/office/powerpoint/2010/main" val="2613279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514B819C-9615-4E00-B032-D1F05650FB09}"/>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C40EE330-850E-4DE8-923B-DAD1F666360B}"/>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48E1602-FD03-4DCF-9DFA-587094921FD4}"/>
              </a:ext>
            </a:extLst>
          </p:cNvPr>
          <p:cNvSpPr>
            <a:spLocks noGrp="1"/>
          </p:cNvSpPr>
          <p:nvPr>
            <p:ph type="dt" sz="half" idx="10"/>
          </p:nvPr>
        </p:nvSpPr>
        <p:spPr/>
        <p:txBody>
          <a:bodyPr/>
          <a:lstStyle/>
          <a:p>
            <a:fld id="{AD4DE0D6-19D3-40A0-BBAB-44A979A82D3E}" type="datetimeFigureOut">
              <a:rPr lang="de-DE" smtClean="0"/>
              <a:t>28.03.2022</a:t>
            </a:fld>
            <a:endParaRPr lang="de-DE"/>
          </a:p>
        </p:txBody>
      </p:sp>
      <p:sp>
        <p:nvSpPr>
          <p:cNvPr id="5" name="Fußzeilenplatzhalter 4">
            <a:extLst>
              <a:ext uri="{FF2B5EF4-FFF2-40B4-BE49-F238E27FC236}">
                <a16:creationId xmlns:a16="http://schemas.microsoft.com/office/drawing/2014/main" id="{DF63EB2E-ABC2-4920-BF2F-E1797E97007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659BCF4-01C6-4E7A-8FF5-2FA673CF5081}"/>
              </a:ext>
            </a:extLst>
          </p:cNvPr>
          <p:cNvSpPr>
            <a:spLocks noGrp="1"/>
          </p:cNvSpPr>
          <p:nvPr>
            <p:ph type="sldNum" sz="quarter" idx="12"/>
          </p:nvPr>
        </p:nvSpPr>
        <p:spPr/>
        <p:txBody>
          <a:bodyPr/>
          <a:lstStyle/>
          <a:p>
            <a:fld id="{A56F9756-C810-41B1-97AA-2F7F18B0D790}" type="slidenum">
              <a:rPr lang="de-DE" smtClean="0"/>
              <a:t>‹Nr.›</a:t>
            </a:fld>
            <a:endParaRPr lang="de-DE"/>
          </a:p>
        </p:txBody>
      </p:sp>
    </p:spTree>
    <p:extLst>
      <p:ext uri="{BB962C8B-B14F-4D97-AF65-F5344CB8AC3E}">
        <p14:creationId xmlns:p14="http://schemas.microsoft.com/office/powerpoint/2010/main" val="1025381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A042409-E2D5-48A1-9B62-CC31601F22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59695699-1EDC-4EC6-96D8-125D637F9D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50968D2-FFC4-4D0C-9C6C-32F34B5930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4DE0D6-19D3-40A0-BBAB-44A979A82D3E}" type="datetimeFigureOut">
              <a:rPr lang="de-DE" smtClean="0"/>
              <a:t>28.03.2022</a:t>
            </a:fld>
            <a:endParaRPr lang="de-DE"/>
          </a:p>
        </p:txBody>
      </p:sp>
      <p:sp>
        <p:nvSpPr>
          <p:cNvPr id="5" name="Fußzeilenplatzhalter 4">
            <a:extLst>
              <a:ext uri="{FF2B5EF4-FFF2-40B4-BE49-F238E27FC236}">
                <a16:creationId xmlns:a16="http://schemas.microsoft.com/office/drawing/2014/main" id="{06536ECD-2976-441F-A0E5-89EB49266C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318325C2-13E5-452F-AE3A-73E4A3720B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6F9756-C810-41B1-97AA-2F7F18B0D790}" type="slidenum">
              <a:rPr lang="de-DE" smtClean="0"/>
              <a:t>‹Nr.›</a:t>
            </a:fld>
            <a:endParaRPr lang="de-DE"/>
          </a:p>
        </p:txBody>
      </p:sp>
    </p:spTree>
    <p:extLst>
      <p:ext uri="{BB962C8B-B14F-4D97-AF65-F5344CB8AC3E}">
        <p14:creationId xmlns:p14="http://schemas.microsoft.com/office/powerpoint/2010/main" val="42431431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16">
            <a:extLst>
              <a:ext uri="{FF2B5EF4-FFF2-40B4-BE49-F238E27FC236}">
                <a16:creationId xmlns:a16="http://schemas.microsoft.com/office/drawing/2014/main" id="{8446A703-B068-4B63-BAF0-32B4259E91C7}"/>
              </a:ext>
            </a:extLst>
          </p:cNvPr>
          <p:cNvPicPr>
            <a:picLocks noChangeAspect="1"/>
          </p:cNvPicPr>
          <p:nvPr/>
        </p:nvPicPr>
        <p:blipFill>
          <a:blip r:embed="rId3"/>
          <a:stretch>
            <a:fillRect/>
          </a:stretch>
        </p:blipFill>
        <p:spPr>
          <a:xfrm>
            <a:off x="5948733" y="2470800"/>
            <a:ext cx="2654416" cy="1620000"/>
          </a:xfrm>
          <a:prstGeom prst="rect">
            <a:avLst/>
          </a:prstGeom>
        </p:spPr>
      </p:pic>
      <p:pic>
        <p:nvPicPr>
          <p:cNvPr id="16" name="Grafik 15">
            <a:extLst>
              <a:ext uri="{FF2B5EF4-FFF2-40B4-BE49-F238E27FC236}">
                <a16:creationId xmlns:a16="http://schemas.microsoft.com/office/drawing/2014/main" id="{423ECB4E-ACB1-425C-BCF0-BE985A5C988E}"/>
              </a:ext>
            </a:extLst>
          </p:cNvPr>
          <p:cNvPicPr>
            <a:picLocks noChangeAspect="1"/>
          </p:cNvPicPr>
          <p:nvPr/>
        </p:nvPicPr>
        <p:blipFill>
          <a:blip r:embed="rId4"/>
          <a:stretch>
            <a:fillRect/>
          </a:stretch>
        </p:blipFill>
        <p:spPr>
          <a:xfrm>
            <a:off x="3237889" y="2467274"/>
            <a:ext cx="2654903" cy="1620000"/>
          </a:xfrm>
          <a:prstGeom prst="rect">
            <a:avLst/>
          </a:prstGeom>
        </p:spPr>
      </p:pic>
      <p:pic>
        <p:nvPicPr>
          <p:cNvPr id="9" name="Grafik 8">
            <a:extLst>
              <a:ext uri="{FF2B5EF4-FFF2-40B4-BE49-F238E27FC236}">
                <a16:creationId xmlns:a16="http://schemas.microsoft.com/office/drawing/2014/main" id="{EC43D8EE-BD8A-4497-8C09-317E98262004}"/>
              </a:ext>
            </a:extLst>
          </p:cNvPr>
          <p:cNvPicPr>
            <a:picLocks noChangeAspect="1"/>
          </p:cNvPicPr>
          <p:nvPr/>
        </p:nvPicPr>
        <p:blipFill>
          <a:blip r:embed="rId5"/>
          <a:stretch>
            <a:fillRect/>
          </a:stretch>
        </p:blipFill>
        <p:spPr>
          <a:xfrm>
            <a:off x="522610" y="2467274"/>
            <a:ext cx="2654416" cy="1620000"/>
          </a:xfrm>
          <a:prstGeom prst="rect">
            <a:avLst/>
          </a:prstGeom>
        </p:spPr>
      </p:pic>
      <p:pic>
        <p:nvPicPr>
          <p:cNvPr id="5" name="Grafik 4">
            <a:extLst>
              <a:ext uri="{FF2B5EF4-FFF2-40B4-BE49-F238E27FC236}">
                <a16:creationId xmlns:a16="http://schemas.microsoft.com/office/drawing/2014/main" id="{0E2E6AB6-18C8-4B9D-BA2F-2ECA34DE490A}"/>
              </a:ext>
            </a:extLst>
          </p:cNvPr>
          <p:cNvPicPr>
            <a:picLocks noChangeAspect="1"/>
          </p:cNvPicPr>
          <p:nvPr/>
        </p:nvPicPr>
        <p:blipFill>
          <a:blip r:embed="rId6"/>
          <a:stretch>
            <a:fillRect/>
          </a:stretch>
        </p:blipFill>
        <p:spPr>
          <a:xfrm>
            <a:off x="3237889" y="592773"/>
            <a:ext cx="2654415" cy="1620000"/>
          </a:xfrm>
          <a:prstGeom prst="rect">
            <a:avLst/>
          </a:prstGeom>
        </p:spPr>
      </p:pic>
      <p:pic>
        <p:nvPicPr>
          <p:cNvPr id="4" name="Grafik 3">
            <a:extLst>
              <a:ext uri="{FF2B5EF4-FFF2-40B4-BE49-F238E27FC236}">
                <a16:creationId xmlns:a16="http://schemas.microsoft.com/office/drawing/2014/main" id="{1B21D2D9-A4C3-416F-9C54-68FA90B54162}"/>
              </a:ext>
            </a:extLst>
          </p:cNvPr>
          <p:cNvPicPr>
            <a:picLocks noChangeAspect="1"/>
          </p:cNvPicPr>
          <p:nvPr/>
        </p:nvPicPr>
        <p:blipFill>
          <a:blip r:embed="rId7"/>
          <a:stretch>
            <a:fillRect/>
          </a:stretch>
        </p:blipFill>
        <p:spPr>
          <a:xfrm>
            <a:off x="5948734" y="592773"/>
            <a:ext cx="2654415" cy="1620000"/>
          </a:xfrm>
          <a:prstGeom prst="rect">
            <a:avLst/>
          </a:prstGeom>
        </p:spPr>
      </p:pic>
      <p:pic>
        <p:nvPicPr>
          <p:cNvPr id="3" name="Grafik 2">
            <a:extLst>
              <a:ext uri="{FF2B5EF4-FFF2-40B4-BE49-F238E27FC236}">
                <a16:creationId xmlns:a16="http://schemas.microsoft.com/office/drawing/2014/main" id="{D0DB01E8-5B7F-41B4-8709-A41332E59654}"/>
              </a:ext>
            </a:extLst>
          </p:cNvPr>
          <p:cNvPicPr>
            <a:picLocks noChangeAspect="1"/>
          </p:cNvPicPr>
          <p:nvPr/>
        </p:nvPicPr>
        <p:blipFill>
          <a:blip r:embed="rId8"/>
          <a:stretch>
            <a:fillRect/>
          </a:stretch>
        </p:blipFill>
        <p:spPr>
          <a:xfrm>
            <a:off x="527043" y="592773"/>
            <a:ext cx="2654416" cy="1620000"/>
          </a:xfrm>
          <a:prstGeom prst="rect">
            <a:avLst/>
          </a:prstGeom>
        </p:spPr>
      </p:pic>
      <p:sp>
        <p:nvSpPr>
          <p:cNvPr id="8" name="Untertitel 2">
            <a:extLst>
              <a:ext uri="{FF2B5EF4-FFF2-40B4-BE49-F238E27FC236}">
                <a16:creationId xmlns:a16="http://schemas.microsoft.com/office/drawing/2014/main" id="{37A54153-4518-441E-9A1A-96D24D1E1EEF}"/>
              </a:ext>
            </a:extLst>
          </p:cNvPr>
          <p:cNvSpPr txBox="1">
            <a:spLocks/>
          </p:cNvSpPr>
          <p:nvPr/>
        </p:nvSpPr>
        <p:spPr>
          <a:xfrm>
            <a:off x="0" y="353740"/>
            <a:ext cx="2246489" cy="27393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sz="1200" dirty="0">
                <a:latin typeface="Helvetica" panose="020B0604020202020204" pitchFamily="34" charset="0"/>
                <a:cs typeface="Helvetica" panose="020B0604020202020204" pitchFamily="34" charset="0"/>
              </a:rPr>
              <a:t> A) </a:t>
            </a:r>
            <a:r>
              <a:rPr lang="de-DE" sz="1200" dirty="0" err="1">
                <a:latin typeface="Helvetica" panose="020B0604020202020204" pitchFamily="34" charset="0"/>
                <a:cs typeface="Helvetica" panose="020B0604020202020204" pitchFamily="34" charset="0"/>
              </a:rPr>
              <a:t>SUV</a:t>
            </a:r>
            <a:r>
              <a:rPr lang="de-DE" sz="1200" baseline="-25000" dirty="0" err="1">
                <a:latin typeface="Helvetica" panose="020B0604020202020204" pitchFamily="34" charset="0"/>
                <a:cs typeface="Helvetica" panose="020B0604020202020204" pitchFamily="34" charset="0"/>
              </a:rPr>
              <a:t>e</a:t>
            </a:r>
            <a:r>
              <a:rPr lang="de-DE" sz="1200" dirty="0" err="1">
                <a:latin typeface="Helvetica" panose="020B0604020202020204" pitchFamily="34" charset="0"/>
                <a:cs typeface="Helvetica" panose="020B0604020202020204" pitchFamily="34" charset="0"/>
              </a:rPr>
              <a:t>avg</a:t>
            </a:r>
            <a:r>
              <a:rPr lang="de-DE" sz="1200" dirty="0">
                <a:latin typeface="Helvetica" panose="020B0604020202020204" pitchFamily="34" charset="0"/>
                <a:cs typeface="Helvetica" panose="020B0604020202020204" pitchFamily="34" charset="0"/>
              </a:rPr>
              <a:t> G1-3</a:t>
            </a:r>
          </a:p>
        </p:txBody>
      </p:sp>
      <p:sp>
        <p:nvSpPr>
          <p:cNvPr id="11" name="Untertitel 2">
            <a:extLst>
              <a:ext uri="{FF2B5EF4-FFF2-40B4-BE49-F238E27FC236}">
                <a16:creationId xmlns:a16="http://schemas.microsoft.com/office/drawing/2014/main" id="{70D1D970-A883-4EE7-B39E-2B034D5C2298}"/>
              </a:ext>
            </a:extLst>
          </p:cNvPr>
          <p:cNvSpPr txBox="1">
            <a:spLocks/>
          </p:cNvSpPr>
          <p:nvPr/>
        </p:nvSpPr>
        <p:spPr>
          <a:xfrm>
            <a:off x="2481634" y="2231730"/>
            <a:ext cx="3467100" cy="27393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sz="1200" dirty="0">
                <a:latin typeface="Helvetica" panose="020B0604020202020204" pitchFamily="34" charset="0"/>
                <a:cs typeface="Helvetica" panose="020B0604020202020204" pitchFamily="34" charset="0"/>
              </a:rPr>
              <a:t>E) MS </a:t>
            </a:r>
            <a:r>
              <a:rPr lang="de-DE" sz="1200" dirty="0" err="1">
                <a:latin typeface="Helvetica" panose="020B0604020202020204" pitchFamily="34" charset="0"/>
                <a:cs typeface="Helvetica" panose="020B0604020202020204" pitchFamily="34" charset="0"/>
              </a:rPr>
              <a:t>with</a:t>
            </a:r>
            <a:r>
              <a:rPr lang="de-DE" sz="1200" dirty="0">
                <a:latin typeface="Helvetica" panose="020B0604020202020204" pitchFamily="34" charset="0"/>
                <a:cs typeface="Helvetica" panose="020B0604020202020204" pitchFamily="34" charset="0"/>
              </a:rPr>
              <a:t> ∆</a:t>
            </a:r>
            <a:r>
              <a:rPr lang="de-DE" sz="1200" dirty="0" err="1">
                <a:latin typeface="Helvetica" panose="020B0604020202020204" pitchFamily="34" charset="0"/>
                <a:cs typeface="Helvetica" panose="020B0604020202020204" pitchFamily="34" charset="0"/>
              </a:rPr>
              <a:t>SUVpeak</a:t>
            </a:r>
            <a:r>
              <a:rPr lang="de-DE" sz="1200" dirty="0">
                <a:latin typeface="Helvetica" panose="020B0604020202020204" pitchFamily="34" charset="0"/>
                <a:cs typeface="Helvetica" panose="020B0604020202020204" pitchFamily="34" charset="0"/>
              </a:rPr>
              <a:t> G1-3</a:t>
            </a:r>
          </a:p>
        </p:txBody>
      </p:sp>
      <p:sp>
        <p:nvSpPr>
          <p:cNvPr id="14" name="Untertitel 2">
            <a:extLst>
              <a:ext uri="{FF2B5EF4-FFF2-40B4-BE49-F238E27FC236}">
                <a16:creationId xmlns:a16="http://schemas.microsoft.com/office/drawing/2014/main" id="{68C98B4E-A9EC-4202-AC72-2A28EF5FAA1D}"/>
              </a:ext>
            </a:extLst>
          </p:cNvPr>
          <p:cNvSpPr txBox="1">
            <a:spLocks/>
          </p:cNvSpPr>
          <p:nvPr/>
        </p:nvSpPr>
        <p:spPr>
          <a:xfrm>
            <a:off x="5509949" y="374596"/>
            <a:ext cx="1953147" cy="23536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sz="1200" dirty="0">
                <a:latin typeface="Helvetica" panose="020B0604020202020204" pitchFamily="34" charset="0"/>
                <a:cs typeface="Helvetica" panose="020B0604020202020204" pitchFamily="34" charset="0"/>
              </a:rPr>
              <a:t>C) </a:t>
            </a:r>
            <a:r>
              <a:rPr lang="de-DE" sz="1200" dirty="0" err="1">
                <a:latin typeface="Helvetica" panose="020B0604020202020204" pitchFamily="34" charset="0"/>
                <a:cs typeface="Helvetica" panose="020B0604020202020204" pitchFamily="34" charset="0"/>
              </a:rPr>
              <a:t>SUV</a:t>
            </a:r>
            <a:r>
              <a:rPr lang="de-DE" sz="1200" baseline="-25000" dirty="0" err="1">
                <a:latin typeface="Helvetica" panose="020B0604020202020204" pitchFamily="34" charset="0"/>
                <a:cs typeface="Helvetica" panose="020B0604020202020204" pitchFamily="34" charset="0"/>
              </a:rPr>
              <a:t>e</a:t>
            </a:r>
            <a:r>
              <a:rPr lang="de-DE" sz="1200" dirty="0" err="1">
                <a:latin typeface="Helvetica" panose="020B0604020202020204" pitchFamily="34" charset="0"/>
                <a:cs typeface="Helvetica" panose="020B0604020202020204" pitchFamily="34" charset="0"/>
              </a:rPr>
              <a:t>avg</a:t>
            </a:r>
            <a:r>
              <a:rPr lang="de-DE" sz="1200" dirty="0">
                <a:latin typeface="Helvetica" panose="020B0604020202020204" pitchFamily="34" charset="0"/>
                <a:cs typeface="Helvetica" panose="020B0604020202020204" pitchFamily="34" charset="0"/>
              </a:rPr>
              <a:t> G2</a:t>
            </a:r>
          </a:p>
        </p:txBody>
      </p:sp>
      <p:sp>
        <p:nvSpPr>
          <p:cNvPr id="20" name="Untertitel 2">
            <a:extLst>
              <a:ext uri="{FF2B5EF4-FFF2-40B4-BE49-F238E27FC236}">
                <a16:creationId xmlns:a16="http://schemas.microsoft.com/office/drawing/2014/main" id="{A6AB0DB7-EB62-4389-ADE8-8D02A908F7C8}"/>
              </a:ext>
            </a:extLst>
          </p:cNvPr>
          <p:cNvSpPr txBox="1">
            <a:spLocks/>
          </p:cNvSpPr>
          <p:nvPr/>
        </p:nvSpPr>
        <p:spPr>
          <a:xfrm>
            <a:off x="5080264" y="2248512"/>
            <a:ext cx="3503835" cy="54786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sz="1200" dirty="0">
                <a:latin typeface="Helvetica" panose="020B0604020202020204" pitchFamily="34" charset="0"/>
                <a:cs typeface="Helvetica" panose="020B0604020202020204" pitchFamily="34" charset="0"/>
              </a:rPr>
              <a:t>F) MS </a:t>
            </a:r>
            <a:r>
              <a:rPr lang="de-DE" sz="1200" dirty="0" err="1">
                <a:latin typeface="Helvetica" panose="020B0604020202020204" pitchFamily="34" charset="0"/>
                <a:cs typeface="Helvetica" panose="020B0604020202020204" pitchFamily="34" charset="0"/>
              </a:rPr>
              <a:t>with</a:t>
            </a:r>
            <a:r>
              <a:rPr lang="de-DE" sz="1200" dirty="0">
                <a:latin typeface="Helvetica" panose="020B0604020202020204" pitchFamily="34" charset="0"/>
                <a:cs typeface="Helvetica" panose="020B0604020202020204" pitchFamily="34" charset="0"/>
              </a:rPr>
              <a:t> ∆</a:t>
            </a:r>
            <a:r>
              <a:rPr lang="de-DE" sz="1200" dirty="0" err="1">
                <a:latin typeface="Helvetica" panose="020B0604020202020204" pitchFamily="34" charset="0"/>
                <a:cs typeface="Helvetica" panose="020B0604020202020204" pitchFamily="34" charset="0"/>
              </a:rPr>
              <a:t>SUVpeak</a:t>
            </a:r>
            <a:r>
              <a:rPr lang="de-DE" sz="1200" dirty="0">
                <a:latin typeface="Helvetica" panose="020B0604020202020204" pitchFamily="34" charset="0"/>
                <a:cs typeface="Helvetica" panose="020B0604020202020204" pitchFamily="34" charset="0"/>
              </a:rPr>
              <a:t> G2</a:t>
            </a:r>
          </a:p>
        </p:txBody>
      </p:sp>
      <p:sp>
        <p:nvSpPr>
          <p:cNvPr id="24" name="Untertitel 2">
            <a:extLst>
              <a:ext uri="{FF2B5EF4-FFF2-40B4-BE49-F238E27FC236}">
                <a16:creationId xmlns:a16="http://schemas.microsoft.com/office/drawing/2014/main" id="{38E9E780-84BA-4FB4-B222-F8A22CED7D7F}"/>
              </a:ext>
            </a:extLst>
          </p:cNvPr>
          <p:cNvSpPr txBox="1">
            <a:spLocks/>
          </p:cNvSpPr>
          <p:nvPr/>
        </p:nvSpPr>
        <p:spPr>
          <a:xfrm>
            <a:off x="376298" y="2239260"/>
            <a:ext cx="2543663" cy="27393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sz="1200" dirty="0">
                <a:latin typeface="Helvetica" panose="020B0604020202020204" pitchFamily="34" charset="0"/>
                <a:cs typeface="Helvetica" panose="020B0604020202020204" pitchFamily="34" charset="0"/>
              </a:rPr>
              <a:t>D) </a:t>
            </a:r>
            <a:r>
              <a:rPr lang="de-DE" sz="1200" dirty="0" err="1">
                <a:latin typeface="Helvetica" panose="020B0604020202020204" pitchFamily="34" charset="0"/>
                <a:cs typeface="Helvetica" panose="020B0604020202020204" pitchFamily="34" charset="0"/>
              </a:rPr>
              <a:t>Malignancy</a:t>
            </a:r>
            <a:r>
              <a:rPr lang="de-DE" sz="1200" dirty="0">
                <a:latin typeface="Helvetica" panose="020B0604020202020204" pitchFamily="34" charset="0"/>
                <a:cs typeface="Helvetica" panose="020B0604020202020204" pitchFamily="34" charset="0"/>
              </a:rPr>
              <a:t> Score (MS) G1-3</a:t>
            </a:r>
          </a:p>
        </p:txBody>
      </p:sp>
      <p:sp>
        <p:nvSpPr>
          <p:cNvPr id="27" name="Untertitel 2">
            <a:extLst>
              <a:ext uri="{FF2B5EF4-FFF2-40B4-BE49-F238E27FC236}">
                <a16:creationId xmlns:a16="http://schemas.microsoft.com/office/drawing/2014/main" id="{815274F2-0D73-405B-A6B0-97112B3C8FE4}"/>
              </a:ext>
            </a:extLst>
          </p:cNvPr>
          <p:cNvSpPr txBox="1">
            <a:spLocks/>
          </p:cNvSpPr>
          <p:nvPr/>
        </p:nvSpPr>
        <p:spPr>
          <a:xfrm>
            <a:off x="2628241" y="388521"/>
            <a:ext cx="2246489" cy="27393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sz="1200" dirty="0">
                <a:latin typeface="Helvetica" panose="020B0604020202020204" pitchFamily="34" charset="0"/>
                <a:cs typeface="Helvetica" panose="020B0604020202020204" pitchFamily="34" charset="0"/>
              </a:rPr>
              <a:t>B) </a:t>
            </a:r>
            <a:r>
              <a:rPr lang="de-DE" sz="1200" dirty="0" err="1">
                <a:latin typeface="Helvetica" panose="020B0604020202020204" pitchFamily="34" charset="0"/>
                <a:cs typeface="Helvetica" panose="020B0604020202020204" pitchFamily="34" charset="0"/>
              </a:rPr>
              <a:t>SUV</a:t>
            </a:r>
            <a:r>
              <a:rPr lang="de-DE" sz="1200" baseline="-25000" dirty="0" err="1">
                <a:latin typeface="Helvetica" panose="020B0604020202020204" pitchFamily="34" charset="0"/>
                <a:cs typeface="Helvetica" panose="020B0604020202020204" pitchFamily="34" charset="0"/>
              </a:rPr>
              <a:t>e</a:t>
            </a:r>
            <a:r>
              <a:rPr lang="de-DE" sz="1200" dirty="0" err="1">
                <a:latin typeface="Helvetica" panose="020B0604020202020204" pitchFamily="34" charset="0"/>
                <a:cs typeface="Helvetica" panose="020B0604020202020204" pitchFamily="34" charset="0"/>
              </a:rPr>
              <a:t>avg</a:t>
            </a:r>
            <a:r>
              <a:rPr lang="de-DE" sz="1200" dirty="0">
                <a:latin typeface="Helvetica" panose="020B0604020202020204" pitchFamily="34" charset="0"/>
                <a:cs typeface="Helvetica" panose="020B0604020202020204" pitchFamily="34" charset="0"/>
              </a:rPr>
              <a:t> G3</a:t>
            </a:r>
          </a:p>
        </p:txBody>
      </p:sp>
      <p:sp>
        <p:nvSpPr>
          <p:cNvPr id="28" name="Textfeld 27">
            <a:extLst>
              <a:ext uri="{FF2B5EF4-FFF2-40B4-BE49-F238E27FC236}">
                <a16:creationId xmlns:a16="http://schemas.microsoft.com/office/drawing/2014/main" id="{8C083D37-59F4-4065-98A8-4C869833C817}"/>
              </a:ext>
            </a:extLst>
          </p:cNvPr>
          <p:cNvSpPr txBox="1"/>
          <p:nvPr/>
        </p:nvSpPr>
        <p:spPr>
          <a:xfrm>
            <a:off x="1985001" y="1123772"/>
            <a:ext cx="1584710" cy="246221"/>
          </a:xfrm>
          <a:prstGeom prst="rect">
            <a:avLst/>
          </a:prstGeom>
          <a:noFill/>
        </p:spPr>
        <p:txBody>
          <a:bodyPr wrap="square" rtlCol="0">
            <a:spAutoFit/>
          </a:bodyPr>
          <a:lstStyle/>
          <a:p>
            <a:r>
              <a:rPr lang="de-DE" sz="1000" dirty="0">
                <a:latin typeface="Arial" panose="020B0604020202020204" pitchFamily="34" charset="0"/>
                <a:cs typeface="Arial" panose="020B0604020202020204" pitchFamily="34" charset="0"/>
              </a:rPr>
              <a:t>min ER: 52.7%</a:t>
            </a:r>
          </a:p>
        </p:txBody>
      </p:sp>
      <p:cxnSp>
        <p:nvCxnSpPr>
          <p:cNvPr id="31" name="Gerader Verbinder 30">
            <a:extLst>
              <a:ext uri="{FF2B5EF4-FFF2-40B4-BE49-F238E27FC236}">
                <a16:creationId xmlns:a16="http://schemas.microsoft.com/office/drawing/2014/main" id="{97D8B120-3B45-4E27-B5A4-1D176A5107D2}"/>
              </a:ext>
            </a:extLst>
          </p:cNvPr>
          <p:cNvCxnSpPr>
            <a:cxnSpLocks/>
          </p:cNvCxnSpPr>
          <p:nvPr/>
        </p:nvCxnSpPr>
        <p:spPr>
          <a:xfrm flipV="1">
            <a:off x="779676" y="1339178"/>
            <a:ext cx="2140285" cy="1"/>
          </a:xfrm>
          <a:prstGeom prst="line">
            <a:avLst/>
          </a:prstGeom>
          <a:ln w="12700">
            <a:solidFill>
              <a:srgbClr val="7D609F"/>
            </a:solidFill>
          </a:ln>
        </p:spPr>
        <p:style>
          <a:lnRef idx="1">
            <a:schemeClr val="accent1"/>
          </a:lnRef>
          <a:fillRef idx="0">
            <a:schemeClr val="accent1"/>
          </a:fillRef>
          <a:effectRef idx="0">
            <a:schemeClr val="accent1"/>
          </a:effectRef>
          <a:fontRef idx="minor">
            <a:schemeClr val="tx1"/>
          </a:fontRef>
        </p:style>
      </p:cxnSp>
      <p:sp>
        <p:nvSpPr>
          <p:cNvPr id="34" name="Textfeld 33">
            <a:extLst>
              <a:ext uri="{FF2B5EF4-FFF2-40B4-BE49-F238E27FC236}">
                <a16:creationId xmlns:a16="http://schemas.microsoft.com/office/drawing/2014/main" id="{9C8E1864-E888-41DD-BF61-5CD07A4A907C}"/>
              </a:ext>
            </a:extLst>
          </p:cNvPr>
          <p:cNvSpPr txBox="1"/>
          <p:nvPr/>
        </p:nvSpPr>
        <p:spPr>
          <a:xfrm>
            <a:off x="4635114" y="1446412"/>
            <a:ext cx="1584710" cy="246221"/>
          </a:xfrm>
          <a:prstGeom prst="rect">
            <a:avLst/>
          </a:prstGeom>
          <a:noFill/>
        </p:spPr>
        <p:txBody>
          <a:bodyPr wrap="square" rtlCol="0">
            <a:spAutoFit/>
          </a:bodyPr>
          <a:lstStyle/>
          <a:p>
            <a:r>
              <a:rPr lang="de-DE" sz="1000" dirty="0">
                <a:latin typeface="Arial" panose="020B0604020202020204" pitchFamily="34" charset="0"/>
                <a:cs typeface="Arial" panose="020B0604020202020204" pitchFamily="34" charset="0"/>
              </a:rPr>
              <a:t>min ER: 30.4%</a:t>
            </a:r>
          </a:p>
        </p:txBody>
      </p:sp>
      <p:cxnSp>
        <p:nvCxnSpPr>
          <p:cNvPr id="35" name="Gerader Verbinder 34">
            <a:extLst>
              <a:ext uri="{FF2B5EF4-FFF2-40B4-BE49-F238E27FC236}">
                <a16:creationId xmlns:a16="http://schemas.microsoft.com/office/drawing/2014/main" id="{4AA67770-475F-40DB-A8F6-B4D4B0F1FE1F}"/>
              </a:ext>
            </a:extLst>
          </p:cNvPr>
          <p:cNvCxnSpPr>
            <a:cxnSpLocks/>
          </p:cNvCxnSpPr>
          <p:nvPr/>
        </p:nvCxnSpPr>
        <p:spPr>
          <a:xfrm>
            <a:off x="3540264" y="1653215"/>
            <a:ext cx="2049663" cy="0"/>
          </a:xfrm>
          <a:prstGeom prst="line">
            <a:avLst/>
          </a:prstGeom>
          <a:ln w="12700">
            <a:solidFill>
              <a:srgbClr val="7D609F"/>
            </a:solidFill>
          </a:ln>
        </p:spPr>
        <p:style>
          <a:lnRef idx="1">
            <a:schemeClr val="accent1"/>
          </a:lnRef>
          <a:fillRef idx="0">
            <a:schemeClr val="accent1"/>
          </a:fillRef>
          <a:effectRef idx="0">
            <a:schemeClr val="accent1"/>
          </a:effectRef>
          <a:fontRef idx="minor">
            <a:schemeClr val="tx1"/>
          </a:fontRef>
        </p:style>
      </p:cxnSp>
      <p:sp>
        <p:nvSpPr>
          <p:cNvPr id="36" name="Textfeld 35">
            <a:extLst>
              <a:ext uri="{FF2B5EF4-FFF2-40B4-BE49-F238E27FC236}">
                <a16:creationId xmlns:a16="http://schemas.microsoft.com/office/drawing/2014/main" id="{B3349D9A-6F54-408C-BA41-86A10DF5FEA2}"/>
              </a:ext>
            </a:extLst>
          </p:cNvPr>
          <p:cNvSpPr txBox="1"/>
          <p:nvPr/>
        </p:nvSpPr>
        <p:spPr>
          <a:xfrm>
            <a:off x="7337695" y="936094"/>
            <a:ext cx="1584710" cy="246221"/>
          </a:xfrm>
          <a:prstGeom prst="rect">
            <a:avLst/>
          </a:prstGeom>
          <a:noFill/>
        </p:spPr>
        <p:txBody>
          <a:bodyPr wrap="square" rtlCol="0">
            <a:spAutoFit/>
          </a:bodyPr>
          <a:lstStyle/>
          <a:p>
            <a:r>
              <a:rPr lang="de-DE" sz="1000" dirty="0">
                <a:latin typeface="Arial" panose="020B0604020202020204" pitchFamily="34" charset="0"/>
                <a:cs typeface="Arial" panose="020B0604020202020204" pitchFamily="34" charset="0"/>
              </a:rPr>
              <a:t>min ER: 65.5%</a:t>
            </a:r>
          </a:p>
        </p:txBody>
      </p:sp>
      <p:cxnSp>
        <p:nvCxnSpPr>
          <p:cNvPr id="37" name="Gerader Verbinder 36">
            <a:extLst>
              <a:ext uri="{FF2B5EF4-FFF2-40B4-BE49-F238E27FC236}">
                <a16:creationId xmlns:a16="http://schemas.microsoft.com/office/drawing/2014/main" id="{3476D28A-9809-40BA-A089-0CF92AB8013E}"/>
              </a:ext>
            </a:extLst>
          </p:cNvPr>
          <p:cNvCxnSpPr>
            <a:cxnSpLocks/>
          </p:cNvCxnSpPr>
          <p:nvPr/>
        </p:nvCxnSpPr>
        <p:spPr>
          <a:xfrm flipV="1">
            <a:off x="6199413" y="1155522"/>
            <a:ext cx="2073598" cy="6624"/>
          </a:xfrm>
          <a:prstGeom prst="line">
            <a:avLst/>
          </a:prstGeom>
          <a:ln w="12700">
            <a:solidFill>
              <a:srgbClr val="7D609F"/>
            </a:solidFill>
          </a:ln>
        </p:spPr>
        <p:style>
          <a:lnRef idx="1">
            <a:schemeClr val="accent1"/>
          </a:lnRef>
          <a:fillRef idx="0">
            <a:schemeClr val="accent1"/>
          </a:fillRef>
          <a:effectRef idx="0">
            <a:schemeClr val="accent1"/>
          </a:effectRef>
          <a:fontRef idx="minor">
            <a:schemeClr val="tx1"/>
          </a:fontRef>
        </p:style>
      </p:cxnSp>
      <p:sp>
        <p:nvSpPr>
          <p:cNvPr id="38" name="Textfeld 37">
            <a:extLst>
              <a:ext uri="{FF2B5EF4-FFF2-40B4-BE49-F238E27FC236}">
                <a16:creationId xmlns:a16="http://schemas.microsoft.com/office/drawing/2014/main" id="{D12DA7F3-CB2C-45F7-8E6B-92166FE5A011}"/>
              </a:ext>
            </a:extLst>
          </p:cNvPr>
          <p:cNvSpPr txBox="1"/>
          <p:nvPr/>
        </p:nvSpPr>
        <p:spPr>
          <a:xfrm>
            <a:off x="4635114" y="3135426"/>
            <a:ext cx="1584710" cy="246221"/>
          </a:xfrm>
          <a:prstGeom prst="rect">
            <a:avLst/>
          </a:prstGeom>
          <a:noFill/>
        </p:spPr>
        <p:txBody>
          <a:bodyPr wrap="square" rtlCol="0">
            <a:spAutoFit/>
          </a:bodyPr>
          <a:lstStyle/>
          <a:p>
            <a:r>
              <a:rPr lang="de-DE" sz="1000" dirty="0">
                <a:latin typeface="Arial" panose="020B0604020202020204" pitchFamily="34" charset="0"/>
                <a:cs typeface="Arial" panose="020B0604020202020204" pitchFamily="34" charset="0"/>
              </a:rPr>
              <a:t>min ER: 45.0%</a:t>
            </a:r>
          </a:p>
        </p:txBody>
      </p:sp>
      <p:cxnSp>
        <p:nvCxnSpPr>
          <p:cNvPr id="39" name="Gerader Verbinder 38">
            <a:extLst>
              <a:ext uri="{FF2B5EF4-FFF2-40B4-BE49-F238E27FC236}">
                <a16:creationId xmlns:a16="http://schemas.microsoft.com/office/drawing/2014/main" id="{A459D965-9D17-4EE2-9AFE-056C02A617E9}"/>
              </a:ext>
            </a:extLst>
          </p:cNvPr>
          <p:cNvCxnSpPr>
            <a:cxnSpLocks/>
          </p:cNvCxnSpPr>
          <p:nvPr/>
        </p:nvCxnSpPr>
        <p:spPr>
          <a:xfrm>
            <a:off x="3473064" y="3334051"/>
            <a:ext cx="2116863" cy="0"/>
          </a:xfrm>
          <a:prstGeom prst="line">
            <a:avLst/>
          </a:prstGeom>
          <a:ln w="12700">
            <a:solidFill>
              <a:srgbClr val="7D609F"/>
            </a:solidFill>
          </a:ln>
        </p:spPr>
        <p:style>
          <a:lnRef idx="1">
            <a:schemeClr val="accent1"/>
          </a:lnRef>
          <a:fillRef idx="0">
            <a:schemeClr val="accent1"/>
          </a:fillRef>
          <a:effectRef idx="0">
            <a:schemeClr val="accent1"/>
          </a:effectRef>
          <a:fontRef idx="minor">
            <a:schemeClr val="tx1"/>
          </a:fontRef>
        </p:style>
      </p:cxnSp>
      <p:sp>
        <p:nvSpPr>
          <p:cNvPr id="40" name="Textfeld 39">
            <a:extLst>
              <a:ext uri="{FF2B5EF4-FFF2-40B4-BE49-F238E27FC236}">
                <a16:creationId xmlns:a16="http://schemas.microsoft.com/office/drawing/2014/main" id="{56D2AB99-AD21-42AC-8C08-204F03B86A1E}"/>
              </a:ext>
            </a:extLst>
          </p:cNvPr>
          <p:cNvSpPr txBox="1"/>
          <p:nvPr/>
        </p:nvSpPr>
        <p:spPr>
          <a:xfrm>
            <a:off x="1985001" y="3103262"/>
            <a:ext cx="1584710" cy="246221"/>
          </a:xfrm>
          <a:prstGeom prst="rect">
            <a:avLst/>
          </a:prstGeom>
          <a:noFill/>
        </p:spPr>
        <p:txBody>
          <a:bodyPr wrap="square" rtlCol="0">
            <a:spAutoFit/>
          </a:bodyPr>
          <a:lstStyle/>
          <a:p>
            <a:r>
              <a:rPr lang="de-DE" sz="1000" dirty="0">
                <a:latin typeface="Arial" panose="020B0604020202020204" pitchFamily="34" charset="0"/>
                <a:cs typeface="Arial" panose="020B0604020202020204" pitchFamily="34" charset="0"/>
              </a:rPr>
              <a:t>min ER: 47.0%</a:t>
            </a:r>
          </a:p>
        </p:txBody>
      </p:sp>
      <p:cxnSp>
        <p:nvCxnSpPr>
          <p:cNvPr id="41" name="Gerader Verbinder 40">
            <a:extLst>
              <a:ext uri="{FF2B5EF4-FFF2-40B4-BE49-F238E27FC236}">
                <a16:creationId xmlns:a16="http://schemas.microsoft.com/office/drawing/2014/main" id="{2773DE79-BA41-4567-8766-8432201B9AEF}"/>
              </a:ext>
            </a:extLst>
          </p:cNvPr>
          <p:cNvCxnSpPr>
            <a:cxnSpLocks/>
          </p:cNvCxnSpPr>
          <p:nvPr/>
        </p:nvCxnSpPr>
        <p:spPr>
          <a:xfrm>
            <a:off x="779676" y="3302716"/>
            <a:ext cx="2135364" cy="0"/>
          </a:xfrm>
          <a:prstGeom prst="line">
            <a:avLst/>
          </a:prstGeom>
          <a:ln w="12700">
            <a:solidFill>
              <a:srgbClr val="7D609F"/>
            </a:solidFill>
          </a:ln>
        </p:spPr>
        <p:style>
          <a:lnRef idx="1">
            <a:schemeClr val="accent1"/>
          </a:lnRef>
          <a:fillRef idx="0">
            <a:schemeClr val="accent1"/>
          </a:fillRef>
          <a:effectRef idx="0">
            <a:schemeClr val="accent1"/>
          </a:effectRef>
          <a:fontRef idx="minor">
            <a:schemeClr val="tx1"/>
          </a:fontRef>
        </p:style>
      </p:cxnSp>
      <p:sp>
        <p:nvSpPr>
          <p:cNvPr id="42" name="Textfeld 41">
            <a:extLst>
              <a:ext uri="{FF2B5EF4-FFF2-40B4-BE49-F238E27FC236}">
                <a16:creationId xmlns:a16="http://schemas.microsoft.com/office/drawing/2014/main" id="{A0A3E347-506D-475C-B793-4531A3C9AB8A}"/>
              </a:ext>
            </a:extLst>
          </p:cNvPr>
          <p:cNvSpPr txBox="1"/>
          <p:nvPr/>
        </p:nvSpPr>
        <p:spPr>
          <a:xfrm>
            <a:off x="7406821" y="3114494"/>
            <a:ext cx="1584710" cy="246221"/>
          </a:xfrm>
          <a:prstGeom prst="rect">
            <a:avLst/>
          </a:prstGeom>
          <a:noFill/>
        </p:spPr>
        <p:txBody>
          <a:bodyPr wrap="square" rtlCol="0">
            <a:spAutoFit/>
          </a:bodyPr>
          <a:lstStyle/>
          <a:p>
            <a:r>
              <a:rPr lang="de-DE" sz="1000" dirty="0">
                <a:latin typeface="Arial" panose="020B0604020202020204" pitchFamily="34" charset="0"/>
                <a:cs typeface="Arial" panose="020B0604020202020204" pitchFamily="34" charset="0"/>
              </a:rPr>
              <a:t>min ER: 44.5%</a:t>
            </a:r>
          </a:p>
        </p:txBody>
      </p:sp>
      <p:cxnSp>
        <p:nvCxnSpPr>
          <p:cNvPr id="43" name="Gerader Verbinder 42">
            <a:extLst>
              <a:ext uri="{FF2B5EF4-FFF2-40B4-BE49-F238E27FC236}">
                <a16:creationId xmlns:a16="http://schemas.microsoft.com/office/drawing/2014/main" id="{B42C3792-DFF4-498B-93E4-EFA45389D51A}"/>
              </a:ext>
            </a:extLst>
          </p:cNvPr>
          <p:cNvCxnSpPr>
            <a:cxnSpLocks/>
          </p:cNvCxnSpPr>
          <p:nvPr/>
        </p:nvCxnSpPr>
        <p:spPr>
          <a:xfrm flipV="1">
            <a:off x="6199413" y="3334051"/>
            <a:ext cx="2162221" cy="1"/>
          </a:xfrm>
          <a:prstGeom prst="line">
            <a:avLst/>
          </a:prstGeom>
          <a:ln w="12700">
            <a:solidFill>
              <a:srgbClr val="7D609F"/>
            </a:solidFill>
          </a:ln>
        </p:spPr>
        <p:style>
          <a:lnRef idx="1">
            <a:schemeClr val="accent1"/>
          </a:lnRef>
          <a:fillRef idx="0">
            <a:schemeClr val="accent1"/>
          </a:fillRef>
          <a:effectRef idx="0">
            <a:schemeClr val="accent1"/>
          </a:effectRef>
          <a:fontRef idx="minor">
            <a:schemeClr val="tx1"/>
          </a:fontRef>
        </p:style>
      </p:cxnSp>
      <p:sp>
        <p:nvSpPr>
          <p:cNvPr id="30" name="Textfeld 29">
            <a:extLst>
              <a:ext uri="{FF2B5EF4-FFF2-40B4-BE49-F238E27FC236}">
                <a16:creationId xmlns:a16="http://schemas.microsoft.com/office/drawing/2014/main" id="{DF955355-0A96-4EB4-B7B4-E8E0CD0330FE}"/>
              </a:ext>
            </a:extLst>
          </p:cNvPr>
          <p:cNvSpPr txBox="1"/>
          <p:nvPr/>
        </p:nvSpPr>
        <p:spPr>
          <a:xfrm>
            <a:off x="385603" y="4624945"/>
            <a:ext cx="8536802" cy="1569660"/>
          </a:xfrm>
          <a:prstGeom prst="rect">
            <a:avLst/>
          </a:prstGeom>
          <a:noFill/>
        </p:spPr>
        <p:txBody>
          <a:bodyPr wrap="square" rtlCol="0">
            <a:spAutoFit/>
          </a:bodyPr>
          <a:lstStyle/>
          <a:p>
            <a:pPr algn="just"/>
            <a:r>
              <a:rPr lang="en-US" sz="1200" b="1" dirty="0">
                <a:latin typeface="Arial" panose="020B0604020202020204" pitchFamily="34" charset="0"/>
                <a:cs typeface="Arial" panose="020B0604020202020204" pitchFamily="34" charset="0"/>
              </a:rPr>
              <a:t>Supplemental Figure 1</a:t>
            </a:r>
            <a:r>
              <a:rPr lang="en-US" sz="1200" dirty="0">
                <a:latin typeface="Arial" panose="020B0604020202020204" pitchFamily="34" charset="0"/>
                <a:cs typeface="Arial" panose="020B0604020202020204" pitchFamily="34" charset="0"/>
              </a:rPr>
              <a:t>. Error rates for the detection of lymph node metastases by single parameter and multiparametric malignancy score in dependence of tumor grading. The multiparametric malignancy score (MS) (D) lowers the error rate (ER = false positive rate FNR + false negative rate FPR) about 5 percentage points and stabilizes the ER over a wider range compared to the best single parameter </a:t>
            </a:r>
            <a:r>
              <a:rPr lang="en-US" sz="1200" dirty="0" err="1">
                <a:latin typeface="Arial" panose="020B0604020202020204" pitchFamily="34" charset="0"/>
                <a:cs typeface="Arial" panose="020B0604020202020204" pitchFamily="34" charset="0"/>
              </a:rPr>
              <a:t>SUV</a:t>
            </a:r>
            <a:r>
              <a:rPr lang="en-US" sz="1200" baseline="-25000" dirty="0" err="1">
                <a:latin typeface="Arial" panose="020B0604020202020204" pitchFamily="34" charset="0"/>
                <a:cs typeface="Arial" panose="020B0604020202020204" pitchFamily="34" charset="0"/>
              </a:rPr>
              <a:t>e</a:t>
            </a:r>
            <a:r>
              <a:rPr lang="en-US" sz="1200" dirty="0" err="1">
                <a:latin typeface="Arial" panose="020B0604020202020204" pitchFamily="34" charset="0"/>
                <a:cs typeface="Arial" panose="020B0604020202020204" pitchFamily="34" charset="0"/>
              </a:rPr>
              <a:t>avg</a:t>
            </a:r>
            <a:r>
              <a:rPr lang="en-US" sz="1200" dirty="0">
                <a:latin typeface="Arial" panose="020B0604020202020204" pitchFamily="34" charset="0"/>
                <a:cs typeface="Arial" panose="020B0604020202020204" pitchFamily="34" charset="0"/>
              </a:rPr>
              <a:t> (A). Implementing dual timepoint kinetics (E) further enhances this effect and lowers the summed error rate ER by another 2 percentage points compared to the standard MS (D). In G2 tumors, this effect is most evident with a significant reduction in summed error rate ER of 21 percentage points from 65.5% (C) to 44.5% (F). Grade of primary tumor has an huge impact on detectability of lymph note metastases with an doubling of error rates in G2 LNM (C) compared to G3 LNM (B) with a sharp increase in FNR starting at an SUV of 1.</a:t>
            </a:r>
            <a:endParaRPr lang="de-DE" sz="1200" dirty="0">
              <a:latin typeface="Arial" panose="020B0604020202020204" pitchFamily="34" charset="0"/>
              <a:cs typeface="Arial" panose="020B0604020202020204" pitchFamily="34" charset="0"/>
            </a:endParaRPr>
          </a:p>
        </p:txBody>
      </p:sp>
      <p:pic>
        <p:nvPicPr>
          <p:cNvPr id="46" name="Grafik 45">
            <a:extLst>
              <a:ext uri="{FF2B5EF4-FFF2-40B4-BE49-F238E27FC236}">
                <a16:creationId xmlns:a16="http://schemas.microsoft.com/office/drawing/2014/main" id="{D45335B0-5FDC-4F6B-929D-3D459560AB93}"/>
              </a:ext>
            </a:extLst>
          </p:cNvPr>
          <p:cNvPicPr>
            <a:picLocks noChangeAspect="1"/>
          </p:cNvPicPr>
          <p:nvPr/>
        </p:nvPicPr>
        <p:blipFill rotWithShape="1">
          <a:blip r:embed="rId9"/>
          <a:srcRect t="94687"/>
          <a:stretch/>
        </p:blipFill>
        <p:spPr>
          <a:xfrm>
            <a:off x="642261" y="4155434"/>
            <a:ext cx="7290160" cy="236428"/>
          </a:xfrm>
          <a:prstGeom prst="rect">
            <a:avLst/>
          </a:prstGeom>
        </p:spPr>
      </p:pic>
    </p:spTree>
    <p:extLst>
      <p:ext uri="{BB962C8B-B14F-4D97-AF65-F5344CB8AC3E}">
        <p14:creationId xmlns:p14="http://schemas.microsoft.com/office/powerpoint/2010/main" val="1950450359"/>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378</Words>
  <Application>Microsoft Office PowerPoint</Application>
  <PresentationFormat>Breitbild</PresentationFormat>
  <Paragraphs>15</Paragraphs>
  <Slides>1</Slides>
  <Notes>1</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vt:i4>
      </vt:variant>
    </vt:vector>
  </HeadingPairs>
  <TitlesOfParts>
    <vt:vector size="6" baseType="lpstr">
      <vt:lpstr>Arial</vt:lpstr>
      <vt:lpstr>Calibri</vt:lpstr>
      <vt:lpstr>Calibri Light</vt:lpstr>
      <vt:lpstr>Helvetica</vt:lpstr>
      <vt:lpstr>Office</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Dr. Matthias Weissinger</dc:creator>
  <cp:lastModifiedBy>Dr. Matthias Weissinger</cp:lastModifiedBy>
  <cp:revision>23</cp:revision>
  <dcterms:created xsi:type="dcterms:W3CDTF">2021-09-19T10:33:33Z</dcterms:created>
  <dcterms:modified xsi:type="dcterms:W3CDTF">2022-03-28T11:03:48Z</dcterms:modified>
</cp:coreProperties>
</file>