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6256000" cy="12192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517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viani Mendes de Almeida" initials="VMdA" lastIdx="1" clrIdx="0">
    <p:extLst>
      <p:ext uri="{19B8F6BF-5375-455C-9EA6-DF929625EA0E}">
        <p15:presenceInfo xmlns:p15="http://schemas.microsoft.com/office/powerpoint/2012/main" userId="41654a02e54a257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5352" autoAdjust="0"/>
  </p:normalViewPr>
  <p:slideViewPr>
    <p:cSldViewPr snapToGrid="0" showGuides="1">
      <p:cViewPr varScale="1">
        <p:scale>
          <a:sx n="66" d="100"/>
          <a:sy n="66" d="100"/>
        </p:scale>
        <p:origin x="1536" y="200"/>
      </p:cViewPr>
      <p:guideLst>
        <p:guide orient="horz" pos="3840"/>
        <p:guide pos="5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5769E-97F6-427A-8ED0-752E6118D7D9}" type="datetimeFigureOut">
              <a:rPr lang="en-US" smtClean="0"/>
              <a:t>5/31/22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507D3-039A-4B0B-A9E5-5001C8B21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13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07D3-039A-4B0B-A9E5-5001C8B21B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43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239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283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0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280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978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63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59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5278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247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0779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94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B027C-9E04-4305-94B1-804B3BD3DF6C}" type="datetimeFigureOut">
              <a:rPr lang="pt-BR" smtClean="0"/>
              <a:t>31/05/2022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FC24-4B5D-434A-A970-7822D0E46AD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4225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Agrupar 22"/>
          <p:cNvGrpSpPr/>
          <p:nvPr/>
        </p:nvGrpSpPr>
        <p:grpSpPr>
          <a:xfrm>
            <a:off x="4855676" y="992591"/>
            <a:ext cx="3744526" cy="747309"/>
            <a:chOff x="4844563" y="665132"/>
            <a:chExt cx="3744526" cy="747309"/>
          </a:xfrm>
        </p:grpSpPr>
        <p:sp>
          <p:nvSpPr>
            <p:cNvPr id="6" name="CaixaDeTexto 5"/>
            <p:cNvSpPr txBox="1"/>
            <p:nvPr/>
          </p:nvSpPr>
          <p:spPr>
            <a:xfrm>
              <a:off x="4844563" y="726943"/>
              <a:ext cx="37056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Assessed for eligibility</a:t>
              </a: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(n = 131 volunteers)</a:t>
              </a:r>
            </a:p>
          </p:txBody>
        </p:sp>
        <p:sp>
          <p:nvSpPr>
            <p:cNvPr id="7" name="Retângulo de cantos arredondados 6"/>
            <p:cNvSpPr/>
            <p:nvPr/>
          </p:nvSpPr>
          <p:spPr>
            <a:xfrm>
              <a:off x="4883472" y="665132"/>
              <a:ext cx="3705617" cy="747309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</p:grpSp>
      <p:sp>
        <p:nvSpPr>
          <p:cNvPr id="18" name="Retângulo de cantos arredondados 17"/>
          <p:cNvSpPr/>
          <p:nvPr/>
        </p:nvSpPr>
        <p:spPr>
          <a:xfrm>
            <a:off x="4883472" y="2362882"/>
            <a:ext cx="3705617" cy="11052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Comorbidities, Feeding score, Antibiotic intake and SARS-Cov-2 feces load (n = 131)  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4997933" y="4465369"/>
            <a:ext cx="3563343" cy="128115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tângulo de cantos arredondados 35"/>
          <p:cNvSpPr/>
          <p:nvPr/>
        </p:nvSpPr>
        <p:spPr>
          <a:xfrm>
            <a:off x="4997935" y="6305352"/>
            <a:ext cx="3625700" cy="1375342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tângulo de cantos arredondados 33"/>
          <p:cNvSpPr/>
          <p:nvPr/>
        </p:nvSpPr>
        <p:spPr>
          <a:xfrm>
            <a:off x="9892957" y="7733737"/>
            <a:ext cx="3071045" cy="11052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AMR strain to construct the Net distribution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 = 62 volunteers) </a:t>
            </a:r>
          </a:p>
        </p:txBody>
      </p:sp>
      <p:cxnSp>
        <p:nvCxnSpPr>
          <p:cNvPr id="35" name="Conector reto 34"/>
          <p:cNvCxnSpPr>
            <a:cxnSpLocks/>
            <a:stCxn id="18" idx="2"/>
            <a:endCxn id="21" idx="0"/>
          </p:cNvCxnSpPr>
          <p:nvPr/>
        </p:nvCxnSpPr>
        <p:spPr>
          <a:xfrm>
            <a:off x="6736281" y="3468082"/>
            <a:ext cx="43324" cy="9972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/>
          <p:cNvCxnSpPr/>
          <p:nvPr/>
        </p:nvCxnSpPr>
        <p:spPr>
          <a:xfrm>
            <a:off x="10236199" y="7302640"/>
            <a:ext cx="2319868" cy="33473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/>
          <p:cNvSpPr txBox="1"/>
          <p:nvPr/>
        </p:nvSpPr>
        <p:spPr>
          <a:xfrm>
            <a:off x="12732872" y="7004815"/>
            <a:ext cx="3191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69 volunteers were excluded  due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 AMR bacteria detected </a:t>
            </a:r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4074171" y="3966111"/>
            <a:ext cx="2667666" cy="1229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aixaDeTexto 50"/>
          <p:cNvSpPr txBox="1"/>
          <p:nvPr/>
        </p:nvSpPr>
        <p:spPr>
          <a:xfrm>
            <a:off x="324213" y="3580530"/>
            <a:ext cx="3850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11 cohabiting family members  (11 controls versus 11 post-COVID paired samples) were eligible to FMT and prioritized for cytokines, LPS, I-FABP and SCFAS analyses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701441" y="5693213"/>
            <a:ext cx="33328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22 randomized human fecal samples from controls and post-COVID were included with the 22 paired sample from FMT human donors</a:t>
            </a:r>
          </a:p>
        </p:txBody>
      </p:sp>
      <p:cxnSp>
        <p:nvCxnSpPr>
          <p:cNvPr id="61" name="Conector reto 60"/>
          <p:cNvCxnSpPr>
            <a:cxnSpLocks/>
          </p:cNvCxnSpPr>
          <p:nvPr/>
        </p:nvCxnSpPr>
        <p:spPr>
          <a:xfrm>
            <a:off x="10261601" y="4062924"/>
            <a:ext cx="11096" cy="3104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2DD54F7E-FAB5-7950-E6A0-381BEA3B5F6D}"/>
              </a:ext>
            </a:extLst>
          </p:cNvPr>
          <p:cNvCxnSpPr>
            <a:cxnSpLocks/>
          </p:cNvCxnSpPr>
          <p:nvPr/>
        </p:nvCxnSpPr>
        <p:spPr>
          <a:xfrm>
            <a:off x="10261601" y="2737682"/>
            <a:ext cx="0" cy="191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8"/>
          <p:cNvCxnSpPr/>
          <p:nvPr/>
        </p:nvCxnSpPr>
        <p:spPr>
          <a:xfrm flipH="1">
            <a:off x="4079727" y="5985601"/>
            <a:ext cx="2667666" cy="1229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2DD54F7E-FAB5-7950-E6A0-381BEA3B5F6D}"/>
              </a:ext>
            </a:extLst>
          </p:cNvPr>
          <p:cNvCxnSpPr>
            <a:cxnSpLocks/>
          </p:cNvCxnSpPr>
          <p:nvPr/>
        </p:nvCxnSpPr>
        <p:spPr>
          <a:xfrm flipH="1">
            <a:off x="8589090" y="2737682"/>
            <a:ext cx="16725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>
            <a:cxnSpLocks/>
          </p:cNvCxnSpPr>
          <p:nvPr/>
        </p:nvCxnSpPr>
        <p:spPr>
          <a:xfrm>
            <a:off x="6747394" y="1739900"/>
            <a:ext cx="0" cy="6229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tângulo de cantos arredondados 26"/>
          <p:cNvSpPr/>
          <p:nvPr/>
        </p:nvSpPr>
        <p:spPr>
          <a:xfrm>
            <a:off x="9855373" y="2961992"/>
            <a:ext cx="3932950" cy="108658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Cultivable microbiota analysis from fresh fecal samples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 = 131)  </a:t>
            </a:r>
          </a:p>
        </p:txBody>
      </p:sp>
      <p:sp>
        <p:nvSpPr>
          <p:cNvPr id="57" name="Retângulo de cantos arredondados 26"/>
          <p:cNvSpPr/>
          <p:nvPr/>
        </p:nvSpPr>
        <p:spPr>
          <a:xfrm>
            <a:off x="9855373" y="4373387"/>
            <a:ext cx="3977342" cy="1359442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Isolation of cultivable 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fresh fecal samples 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species identification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 = 131)</a:t>
            </a:r>
          </a:p>
        </p:txBody>
      </p:sp>
      <p:sp>
        <p:nvSpPr>
          <p:cNvPr id="62" name="Retângulo de cantos arredondados 26"/>
          <p:cNvSpPr/>
          <p:nvPr/>
        </p:nvSpPr>
        <p:spPr>
          <a:xfrm>
            <a:off x="9892956" y="5985601"/>
            <a:ext cx="3977337" cy="88131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AMR antibiogram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 = 131)</a:t>
            </a:r>
          </a:p>
        </p:txBody>
      </p:sp>
      <p:cxnSp>
        <p:nvCxnSpPr>
          <p:cNvPr id="64" name="Conector reto 63"/>
          <p:cNvCxnSpPr>
            <a:cxnSpLocks/>
          </p:cNvCxnSpPr>
          <p:nvPr/>
        </p:nvCxnSpPr>
        <p:spPr>
          <a:xfrm>
            <a:off x="10236199" y="5746529"/>
            <a:ext cx="0" cy="2916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to 64"/>
          <p:cNvCxnSpPr/>
          <p:nvPr/>
        </p:nvCxnSpPr>
        <p:spPr>
          <a:xfrm flipH="1">
            <a:off x="10236199" y="6866916"/>
            <a:ext cx="2" cy="8710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to 67"/>
          <p:cNvCxnSpPr>
            <a:cxnSpLocks/>
          </p:cNvCxnSpPr>
          <p:nvPr/>
        </p:nvCxnSpPr>
        <p:spPr>
          <a:xfrm>
            <a:off x="6736280" y="5716558"/>
            <a:ext cx="0" cy="6032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2E035BE-E8FC-4D42-808F-2090CFFD3E68}"/>
              </a:ext>
            </a:extLst>
          </p:cNvPr>
          <p:cNvSpPr txBox="1"/>
          <p:nvPr/>
        </p:nvSpPr>
        <p:spPr>
          <a:xfrm>
            <a:off x="324213" y="309136"/>
            <a:ext cx="126397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Additional File 1: Figure S1.  </a:t>
            </a:r>
            <a:r>
              <a:rPr lang="en-US" dirty="0"/>
              <a:t>The flow chart for the study.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75DB14-53E2-9F41-8A31-FA7F0FF2AB7B}"/>
              </a:ext>
            </a:extLst>
          </p:cNvPr>
          <p:cNvSpPr txBox="1"/>
          <p:nvPr/>
        </p:nvSpPr>
        <p:spPr>
          <a:xfrm>
            <a:off x="5124749" y="6358484"/>
            <a:ext cx="34988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 microbiota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16S rRNA gene sequencing from controls and pos-COVID paired sample   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 = 44)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CA3005-2407-8644-BEB1-303714D6273C}"/>
              </a:ext>
            </a:extLst>
          </p:cNvPr>
          <p:cNvSpPr txBox="1"/>
          <p:nvPr/>
        </p:nvSpPr>
        <p:spPr>
          <a:xfrm>
            <a:off x="5072878" y="4471413"/>
            <a:ext cx="32929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Fresh fecal samples from donors to the Fecal Microbiota Transference to gem-free recipient mice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 = 22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0126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13304</TotalTime>
  <Words>184</Words>
  <Application>Microsoft Macintosh PowerPoint</Application>
  <PresentationFormat>Custom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Mayra Ricci</dc:creator>
  <cp:lastModifiedBy>Joao Trindade Marques</cp:lastModifiedBy>
  <cp:revision>42</cp:revision>
  <dcterms:created xsi:type="dcterms:W3CDTF">2022-05-17T20:37:05Z</dcterms:created>
  <dcterms:modified xsi:type="dcterms:W3CDTF">2022-06-09T08:05:09Z</dcterms:modified>
</cp:coreProperties>
</file>