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12"/>
  </p:notesMasterIdLst>
  <p:sldIdLst>
    <p:sldId id="361" r:id="rId2"/>
    <p:sldId id="372" r:id="rId3"/>
    <p:sldId id="367" r:id="rId4"/>
    <p:sldId id="356" r:id="rId5"/>
    <p:sldId id="359" r:id="rId6"/>
    <p:sldId id="365" r:id="rId7"/>
    <p:sldId id="366" r:id="rId8"/>
    <p:sldId id="360" r:id="rId9"/>
    <p:sldId id="373" r:id="rId10"/>
    <p:sldId id="368" r:id="rId11"/>
  </p:sldIdLst>
  <p:sldSz cx="9144000" cy="6858000" type="screen4x3"/>
  <p:notesSz cx="6858000" cy="9144000"/>
  <p:defaultTextStyle>
    <a:defPPr>
      <a:defRPr lang="en-PH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CC00"/>
    <a:srgbClr val="008080"/>
    <a:srgbClr val="0000CC"/>
    <a:srgbClr val="0066CC"/>
    <a:srgbClr val="006666"/>
    <a:srgbClr val="0066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4" autoAdjust="0"/>
    <p:restoredTop sz="94660" autoAdjust="0"/>
  </p:normalViewPr>
  <p:slideViewPr>
    <p:cSldViewPr snapToGrid="0">
      <p:cViewPr>
        <p:scale>
          <a:sx n="110" d="100"/>
          <a:sy n="110" d="100"/>
        </p:scale>
        <p:origin x="-662" y="29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83B421-E33F-4B8E-9CD2-1D420228579E}" type="datetimeFigureOut">
              <a:rPr lang="en-PH"/>
              <a:pPr>
                <a:defRPr/>
              </a:pPr>
              <a:t>22/01/2021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P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PH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B81E4D9-B03E-4997-911D-D49F3AA80EDA}" type="slidenum">
              <a:rPr lang="en-PH"/>
              <a:pPr>
                <a:defRPr/>
              </a:pPr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726569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22/01/2021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6E21969-22CA-4228-82A4-D4ABFBDA980D}" type="datetimeFigureOut">
              <a:rPr lang="en-P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22/01/2021</a:t>
            </a:fld>
            <a:endParaRPr lang="en-PH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PH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0C9781A-8F9C-4A06-AECB-CB9745A60271}" type="slidenum">
              <a:rPr lang="en-P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PH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image" Target="../media/image9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6.jpeg"/><Relationship Id="rId5" Type="http://schemas.openxmlformats.org/officeDocument/2006/relationships/image" Target="../media/image11.jpeg"/><Relationship Id="rId15" Type="http://schemas.openxmlformats.org/officeDocument/2006/relationships/image" Target="../media/image19.tiff"/><Relationship Id="rId10" Type="http://schemas.microsoft.com/office/2007/relationships/hdphoto" Target="../media/hdphoto2.wdp"/><Relationship Id="rId4" Type="http://schemas.openxmlformats.org/officeDocument/2006/relationships/image" Target="../media/image10.tiff"/><Relationship Id="rId9" Type="http://schemas.openxmlformats.org/officeDocument/2006/relationships/image" Target="../media/image15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6981" y="593170"/>
            <a:ext cx="7180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file 1: 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S1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Correlation coefficients of  floral traits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585226"/>
              </p:ext>
            </p:extLst>
          </p:nvPr>
        </p:nvGraphicFramePr>
        <p:xfrm>
          <a:off x="859473" y="870169"/>
          <a:ext cx="6366294" cy="1221893"/>
        </p:xfrm>
        <a:graphic>
          <a:graphicData uri="http://schemas.openxmlformats.org/drawingml/2006/table">
            <a:tbl>
              <a:tblPr firstRow="1"/>
              <a:tblGrid>
                <a:gridCol w="21652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99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988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85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37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07439">
                <a:tc>
                  <a:txBody>
                    <a:bodyPr/>
                    <a:lstStyle/>
                    <a:p>
                      <a:pPr marL="0" marR="0" algn="l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Traits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Spikelets with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exserted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 stigma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Stigma length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Pistil length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Internal angle of stigma lobes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096">
                <a:tc>
                  <a:txBody>
                    <a:bodyPr/>
                    <a:lstStyle/>
                    <a:p>
                      <a:pPr marL="0" marR="0" algn="l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Spikelets with exserted stigma (%)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0.86**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0.78*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-0.38*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5813">
                <a:tc>
                  <a:txBody>
                    <a:bodyPr/>
                    <a:lstStyle/>
                    <a:p>
                      <a:pPr marL="0" marR="0" algn="l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Stigma length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0.95**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-0.52**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478">
                <a:tc>
                  <a:txBody>
                    <a:bodyPr/>
                    <a:lstStyle/>
                    <a:p>
                      <a:pPr marL="0" marR="0" algn="l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Pistil length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-0.52**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1478">
                <a:tc>
                  <a:txBody>
                    <a:bodyPr/>
                    <a:lstStyle/>
                    <a:p>
                      <a:pPr marL="0" marR="0" algn="l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Verdana"/>
                          <a:cs typeface="Times New Roman"/>
                        </a:rPr>
                        <a:t>Internal angle of stigma lobes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59473" y="2192444"/>
            <a:ext cx="71803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l-G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=0.05 level of significance and ** </a:t>
            </a:r>
            <a:r>
              <a:rPr lang="el-G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=0.01 level of significance</a:t>
            </a:r>
          </a:p>
        </p:txBody>
      </p:sp>
    </p:spTree>
    <p:extLst>
      <p:ext uri="{BB962C8B-B14F-4D97-AF65-F5344CB8AC3E}">
        <p14:creationId xmlns:p14="http://schemas.microsoft.com/office/powerpoint/2010/main" val="627029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967711"/>
              </p:ext>
            </p:extLst>
          </p:nvPr>
        </p:nvGraphicFramePr>
        <p:xfrm>
          <a:off x="47625" y="1028699"/>
          <a:ext cx="9020176" cy="4134554"/>
        </p:xfrm>
        <a:graphic>
          <a:graphicData uri="http://schemas.openxmlformats.org/drawingml/2006/table">
            <a:tbl>
              <a:tblPr/>
              <a:tblGrid>
                <a:gridCol w="10525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047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552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39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536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857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Marker name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Forward primer sequence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(5´ to 3´)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Reverse primer sequence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(5´ to 3´)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Expected</a:t>
                      </a:r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product size for N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ipponbare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(bp)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Expected</a:t>
                      </a:r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product size for 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OL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(bp)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PA08-01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TCCAGCTCAGAATGTGCTCAG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AGTGCTATCAACTGTCGAGT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PA08-02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TGGCCATCCCATGAATGCTG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AGTGGGTCTAGCTAGGTTAC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PA08-03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GCTCTCTACATGCCCTCGTC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CCGTGTGTTGGTAGGTCAGA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PA08-05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AATTGTTCCGGTGGACTCAT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TTAGAATGCACCCCATGTTCT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PA08-06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GGTGGCGACGTTAGCTTAAA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AAAAAGCCAGAGCAGCATGT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PA08-09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ATGCGTCCACTCACGAAATGG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GCTAGTATATAGTTCGTACGCACG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PA08-11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GTGCTGCATGTGAGGACAAT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TCTGTTCCTGTAACGCATCG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PA08-12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ACTCCACAAAAGGCAGTTGG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AATGGTCCAAGGTGTGCATT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PA08-16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TGCCCATTTTTCAATTCTACG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ACTAAACCACCATGCCGTTG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PA08-17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TGTTGGGTATTCTTCCAGACG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AAGAGTTTTTGGCGGGCTAT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PA08-18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GATCAATGTTTGGTCACCATCC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GTAGTCTCCTGCAATATCCC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PA08-19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GGTGTTGTAGGTTGCCGTTT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CTGGCAAGCTACTGTTTTAG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PA08-20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GATTGCATCTGCATCACTGC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CCACCTGACCAACCTGTTTT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0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PA08-21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CCCTTTTCCTTCTTCCACCT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GAAGCTGGCATTGAAGAGTT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0" y="656543"/>
            <a:ext cx="8043787" cy="241047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/>
          <a:p>
            <a:pPr algn="just">
              <a:spcAft>
                <a:spcPts val="1000"/>
              </a:spcAft>
            </a:pPr>
            <a:r>
              <a:rPr lang="en-US" alt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file 2: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Table S2 </a:t>
            </a:r>
            <a:r>
              <a:rPr lang="fil-PH" sz="1200" dirty="0">
                <a:latin typeface="Times New Roman"/>
                <a:ea typeface="Calibri"/>
                <a:cs typeface="Times New Roman"/>
              </a:rPr>
              <a:t>List of newly designed polymorphic InDel markers with their sequence and product sizes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2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731337"/>
              </p:ext>
            </p:extLst>
          </p:nvPr>
        </p:nvGraphicFramePr>
        <p:xfrm>
          <a:off x="595313" y="766223"/>
          <a:ext cx="6727490" cy="2140077"/>
        </p:xfrm>
        <a:graphic>
          <a:graphicData uri="http://schemas.openxmlformats.org/drawingml/2006/table">
            <a:tbl>
              <a:tblPr/>
              <a:tblGrid>
                <a:gridCol w="7406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66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213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06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387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3879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5997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7076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marL="0" marR="0" algn="ctr" font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NILs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 font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Recurrent </a:t>
                      </a: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arent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 font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No. of </a:t>
                      </a: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olymorphic SNPs</a:t>
                      </a:r>
                      <a:r>
                        <a:rPr lang="en-US" sz="1100" kern="12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 font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No. of SNP alleles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font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Percent recurrent parent genome recovery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 font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Stigma length (mm)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05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Recurrent parent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Hetero SNPs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91A-18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IR58025B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92.21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91B-12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92.43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3680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91B-42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92.43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2.22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107A-35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IR68897B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94.48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107B-12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90.35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W70B-12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83.87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W70B-42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83.89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5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819908"/>
              </p:ext>
            </p:extLst>
          </p:nvPr>
        </p:nvGraphicFramePr>
        <p:xfrm>
          <a:off x="578977" y="2971800"/>
          <a:ext cx="6934200" cy="228600"/>
        </p:xfrm>
        <a:graphic>
          <a:graphicData uri="http://schemas.openxmlformats.org/drawingml/2006/table">
            <a:tbl>
              <a:tblPr/>
              <a:tblGrid>
                <a:gridCol w="6934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baseline="30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Total number of polymorphic SNPs between donor and recurrent parents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31810" y="168992"/>
            <a:ext cx="85201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7675" marR="0" lvl="0" indent="-4476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file 3:  Table S3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Background genotyping analysis of the improved maintainer and CMS lines using high resolution Infinium 7K SNP chip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62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4" descr="data:image/jpeg;base64,/9j/4AAQSkZJRgABAQAAAQABAAD/2wCEAAkGBhQPEBMUDxAUFRUQFBcQExgSERgVFhUYFBIVFBUUFxQZHCYeGBojGRUUHzIiJScpLTgsFR4xNTAqNSYrLCkBCQoKDgwOGg8PGiokHyQuLCwsKjA1NSwqLCwsNTUsKiw2LC81LCwsLCwsLCwsLC8sLCwsLCwsKSwsLCwsLCwpLP/AABEIAIcBdAMBIgACEQEDEQH/xAAcAAEBAQACAwEAAAAAAAAAAAAABwYFCAEDBAL/xABKEAABAwIABwkNBAoCAwEAAAABAAIDBBEFBgcSITFBEzVRVGFxc4GRFBciMjRScpKTobGz4kLCw9IWIzNEYoKDssHTouEkdPBD/8QAGgEAAwEBAQEAAAAAAAAAAAAAAAQFBgIDAf/EADMRAAIBAgIJAgUFAAMBAAAAAAABAgMEETMFEhQhMVFxgbETUiJhYpHwFTJBodFCweEj/9oADAMBAAIRAxEAPwC4oiIAIs1jtjecGMjcIhJuri2xfmWsL38U3WR79LuJN9ufyLwncU4PVkxapdUqctWT3lTRSzv0u4k325/1p36XcSb7c/61xtdHmcbdQ93kqaKWd+l3Em+3P+tee/S7iTfbn/Wja6XMNuoe7yVJFPcXsqjqyqigNK1m6uLc4TF1rNJ1ZgvqX0Yy5TxQ1L4O5s/MDTnbrm3zmNfqzTwrvaKerrY7jvaqWrr47uBukUy79I4kfb/QnfqHEj7f6FztdHmcbdQ93kpqKZd+ocSPt/oTv1DiR9v9CNro8w26h7vJTUUy79Q4kfb/AEJ36hxI+3+hG10uYbdQ93kpqKZd+ocSPt/oTv0jiR9v9CNrpcw26h7vJTUU7psssJNpKeVo4Wua/wB2haTBGPdHVG0dQA46myAxk82doPUSu416cuDPSFzSnujJGgReLryvYYCIsljlj4MGyRsMG6bo0vvumbazrW8U3XE5xgsZHFSpGnHWlwNaimXfpHEj7f6E79Q4kfb/AELx2ujzFtuoe7yU1FMu/UOJH2/0J36hxI+3+hG10eYbdQ93kpqKZd+ocSPt/oTv1DiR9v8AQja6PMNuoe7yU1FMu/UOJH2/0J36hxI+3+hG10uYbdQ93kpqKdU+WaEn9ZTStH8Lmu9xzVoMGZQ6Ko0CoDCdkw3P3nwfeu43FOXCR6QuaU+EkaVF+I5Q4AtIIOkEG4PMQv2vYYCIspjnj0MGPiaYN03VrnftMy2aQPNN9a5nNQWMjidSNOOtLgatFMu/UOJH24/InfqHEj7f6F4bXS5i23UPd5KaimXfqHEj7f6E79Q4kfb/AEI2ujzDbqHu8lNRTLv1DiR9v9C5fFTKSMIVIhFPud2uffdc7xbaLZo4V9jc0pPBM6jd0ZNRT39zbIiJgaCIiACIiAPVPSsktnsa62rOaDbtXE4UxNpKkESU0dyLZzGhjxy5zbe+65tFy4qXFHMoRlxRAMccVnYOqMzOzmPGfG4ixIvYg/xD/IO1cCqflpbopDtvKPdGpgoNxBQqOKMzdU1TquMeB7qGidPKyOMXfI4MaOUm2vYFZ8XMmtNTMG7MbPKdLnSC7QeBrDotynT8FM8n2+dN6Z+W5XxOWVKMk5ND+jqMJRc5LFnzR4OiaQWxRgjUQxoI5iAk+DYpCS+KNxOvOY0357hfSip4Isaq5GPxhyaUtSw7iwQSfZMYs0nYHMGi3NYqL1dK6KR8cgs6NxY4XvYtNiL84XZcqC5Qog3CdSGi13Nd1uja4ntJUy9pRilJIj6RowilOKwM6iLU5OMBNq61okaHMhaZnAi4dYgNaeTOIP8AKVPhBzkoolU4OpJRX8nKYpZLnVLBLVudEx1ixjQN0cOE30MHBoJ5tu6pMnNBGB/4wcRtkc5xPOCbe5aULyrlO2pwXDE0lK0pU1hhj82cDJiJQuFjRxdQIPaDdZ/DWSKnkBNK90LtgcS9h57+EOo9S3yLqVCnJYNI7nb0prBxR1yw7gGailMc7LHW0jS1485rto/+K49dhMa8XWV9O6NwGdYuidtY+2g34DqPIV1+qIHRvcx4s5jixw4C02I7QpFzQ9KW7gQbu29CW7gzm8XcdqmhcNzkLo9schLmW/h8w8o96tGLeM0WEId0hOkaHsPjMPAeTgO3tC68rm8TcPmhq45LkMJDJRsLHGxJ5vG6l1bXMoPB8Du0u5U5KMn8Pg7BL5qrBkUxBlhjeRoBfG1xHILhfQDdeVawxNC0nxM5hjEGjqWEbgyNx1PiaGOB4dGh3MVFMPYFfRVD4ZLEsIsRqcCLtcOcFdjlHcsEAbWxuGt8Av8AyveB7vgp97SjqayW8l6Qow1NdLeYREXI4uYINZVRQg23R1nHgaAXOPPmgqUk28ERYxcmkjmsTcQJMIfrHO3OEG2da7nkawwe659+lUWkyW0MYAdE6Qja+V2nqaQPctRTUzYmNZG0NawBrQ0WAA1ABe1XKVrCC3rFmio2dOnHesWcC3EShAt3HF1gk9pN1w+Fck9JKP1OfC7Zmuz29bXaewhbZF6ujTawcUe8relJYOKOvWMuKk2D5A2YXa7xHtvmO5LnU7kP/a4ddkML4JjqoXxTNu14tyg7HA7CNYK6+YawS6kqJIZNcbrX4Rra4c4IPWpNzb+k8VwId5a+i8Y8Ge/AWM1RQvzqeQgE3cw6WO9Jv+RY8qsmJ+O8eEWEWzJmC72E30as5h2tv1jsJg6+vBOFH0szJojZ0ZuOA8LTyEXB51zQuJU3h/BxbXUqLw/jkdkl6Z6Nkls+Nrras5oNu0L14Lwg2ohjlZ4srA8cIuL2PKNXUvqVzc0aTdJHBYZxLpKphEkDWnY+NoY8HhzgNPMbhRPGbAD6CpfC83t4THD7THeKeQ7DygrsSpDlkYO64TtMFj1SPt8SkL2lHU1kt5M0hRh6eulvMAvswPgp9XOyGIeFIbadQGsuPIBc9S+NbLJPviOik+6plKKnNRZHowU6ii/5ZR8A4g0tIwDcmyvt4UkrQ4k8gOho5B2lc7DQRsN2RsaeFrAD2gL3otBGEYrBI1MacYLCKCIi7OwiIgAiIgAiIgCZZafFpPSl+ESl6qGWnxaT0pfhEpeoV3nPsZu+z5dvBocn2+dN6Z+W5XxQPJ9vnTemfluV8T1h+x9SjozLfUIiJ8pgqDZRt86jnZ8pivJUGyjb51HOz5TEhf5a6kzSWUuv+mbVMyKsF6s20gQjqO6k/Adimap2RX97/o/jJG0zl38E2xz49/BT0RFdNKEREAFC8plGI8JS5oAEgZLo4XNGd2kE9auijWV/y9n/AK7PmSpK+WNPuTtIrGjj8zDoiKKZ87BYlV270FM8m53MMJ5WEsN+W7VzaymTCItwZDf7RkcOYyOt8Fq1o6TxhFvkjWUG3Ti3yQUhyyeVw9B+I9V5SHLJ5XD0H4j0veZTFdIZL7GAWzySsBwjpHiwyEchuwfAntWMW1yR74noJP7o1Lt82PUjWudHqWhERaA1AREQAUiyx0AZUwygftYy13KY3a+xwHUq6pploj8CldsDpG9rWEf2lK3axpMSvljQfYlqIihGbLVknqzJg8NJvuUj4xyA2eB/yK2an+Rtn/iTHhn0dUbFQFoLd40omotXjRj0CkeWXyqDoT8wquKR5ZfKoOhPzCvO8ymeV/kvsT5bLJPviOik+6satlkn3xHRSfdUm3zY9SJa50epa0RFoTUhERABERABERABERAEyy0+LSelL8IlL1UMtPi0npS/CJS9QrvOfYzd9ny7eDQ5Pt86b0z8tyvigeT7fOm9M/Lcr4nrD9j6lHRmW+oRET5TBUGyjb51HOz5TFeSoNlG3zqOdnymJC/y11Jmkspdf9M2qdkV/e/6P4ymKp2RX97/AKP4yRtM5d/BNsc+PfwU9Eul1dNKEXi6XQB5UMym1u64SlF9EQZEOptz/wAnFUPG3KLBRtcyFzZZ/FDWm7WHhe4aNHmjTo2a1FZ53SOc97i5zyXOJ1kk3JPWpl7Wi1qIj6RrxaVOL6n4RFosRMXHVtWwW/VwubJKTqsDcM53EW5rnYpsIuclFEmEHOSiv5LPivg809HTxHWyJod6RF3e8lcoiLSJYLA1sVqpJBSHLJ5XD0H4j1XlIcsnlcPQfiPSl5lMR0hkvsYBbXJHviegk/ujWKW1yR74HoJP7o1Lt82JGtc6PUtCJdLrQGoCJdeLoA8qUZZcIXmghB8RjpTzvOaPcw9q3uMON1PQt/XSDPtdsbdMh4PB2DlNgoThvC76yd80vjSG9tjRqa0cgFgp97VSjqLiS9IV4qHpp72fEiL7cDYIfVzshiF3PNr7Gj7TzyAaVJSbeCIaTk8EWLJdQmLB0ZP/AOzny8wJzR7mg9a1y9FDSNhiZGweDGxrG8zQAPgvetHTjqRUTWUoakFHkFI8svlUHQn5hVcUjyy+VQdCfmFL3mUxW/yX2J8tlkn3xHRSfdWNWyyT74jopPuqTb5sepEtc6PUtaIi0JqQiIgAiIgAiIgAiIgCZZafFpPSl+ESl6qGWnxaT0pfhEpeoV3nPsZu+z5dvBocn2+dN6Z+W5XxQPJ9vnTemfluV8T1h+x9SjozLfUIiJ8pgqDZRt86jnZ8pivJUGyjb51HOz5TEhf5a6kzSWUuv+mbXIYIxhno87uaUx7pbOsAb5t7awfOPauPWyyeYnw4R3fd3SDcdzzdzc0ePul73afMCl0oylJKPEjUYznNKHE47vg1/G3+qz8qd8Gv42/1WflWvwjkZGk01UQdjZWA/wDNtreqVPsM4Cmo5MyojLTsOtrhwtdqIXtUjXp/ub+4xVjc0t8m/uckcoNfxt/qs/Kvhq8Z6qYESVUzgdBBkcAecA2K4xeWOsQSAbG9jex5DYg9hXi6k3xbF3Vm9zkzwgFzYayqBilU4KnLWT0oilOgGSV7o3m+oOLtB5HdpVPoMCwU/wCwgjj5WMDSecgXKZpWnqLFSQ5RsfVWKksPzoR/FfJtUVZDpmugi2l7bPdyMYdPWdHOq7gTAMNFEI6dmaNZJ0ucfOc7aVyFl5VKjbwpcOPMrULWFHhx5hERMDQUhyyeVw9B+I9V5SHLJ5XD0H4j0neZTENIZL7GAX14LwtLSv3SnkLH2LbgA6Da40g8AXyLRYiYvx19UYpi8N3Nz7sIBu1zQNJB0aTsUemnKSUeJBpxlKaUeJ474Nfxt/qs/KnfBr+Nv9Vn5Vsq/Iyyx3CqcDsErA4es21uwrB4xYqz4Pfmzt8F3ivbpY7mOw8h0pipGvT3yb+41Vhc0ljJvDqfV3wa/jb/AFWflXzVOONZJfPrJrHWA8t/tsuHReHqzfFsWdao+Mn9zy55JuSSTrJNyeteFsMV6vBkjgytpdzcdAkE0pj/AJgXXZz6RzKrYOxWpIQDDTQi+kOzA4kHaHuufemKVq6m9SQ1Rs3WWKkv+yL4vYlVNcRucZbHtkkBazq2uPN7lYcVcT4cHMIj8KRw8ORw8J3IB9lvJ23XO2XlUaNtClv4srW9nCjv4vmERE0OBSPLL5VB0J+YVXFI8svlUHQn5hSl5lMRv8l9ifLZZJ98R0Un3VjVssk++I6KT7qk2+bHqRLXOj1LWiItCakIiIAIiIAIiIAIiIAmWWnxaT0pfhEpeqhlp8Wk9KX4RKXqFd5z7Gbvs+XbwaHJ9vnTemfluV8UDyfb503pn5blfE9YfsfUo6My31CIifKYKg2UbfOo52fKYryVBso2+dRzs+UxIX+WupM0llLr/pm1Tsiv73/R/GUxVOyK/vf9H8ZI2mcu/gm2OfHv4KevhwvgaKriMU7A5p7WnY5p2EcK+5FcaTWDNI0msGQfHDEeXB7s7S+FxsyQDVwNeNjuXUdnAM0uzFTTNkY5kjQ5rxmua4XBB2EKPY85O3UmdNTAvg1uGt0XPws5dY28Kk3Fo4fFDgQ7uycPjp8PBiFvcSspbqfNhrCXxamv1vjHAdrm+8cupYJEnTqSpvGIhSqypS1os7M09Q2RrXMcHNcA5pabgg6iCvYofiPj2+gcI5SXU7jpbrMZOt7P8t/zrtVJVtlY18bg5rxnNc03BB2q5QrxqrdxNHb3Ma0cVx/lHuREXuMhSHLJ5XD0H4j1XlIcsnlcPQfiPSd5lMQ0hkvsYBbXJHviegk/ujWKW1yR74noJP7o1Lt82JGtc6PUtC9NZRsmY5krA9jxZzXC4K9yLQGoaxI3jtk4fSl0tKC+HW5ut8XPtc3l2beFYZdnCFNsoGTkODqiiZZw0yxNHjbS9gH2uFu3Zp1y7i0w+KH2It1Y4Yzp/Yla1eJ2PstA5rHkyU5PhMOksv8AajJ1ejqPJrWVRT4TlB4xJlOpKnLWizsng7CMdRG2SF4ex4uCPeCNYI4DpX1Lr9irjbLg6XOjOdG4jdIydDhwjzXcB7bhXPA2GY6yFssDrtd2tI1tcNhCt29wqq+Zoba6jXXJ8j7kREyOBSPLL5VB0J+YVXFI8svlUHQn5hSl5lMRv8l9ifLZZJ98R0Un3VjVssk++I6KT7qk2+bHqRLXOj1LWiItCakIiIAIiIAIiIAIiIAmWWnxaT0pfhEpeqJljwkHzQQtIJia57rawZC0AHqbfrCnag3bxqszV6068sDQ5Pt86b0z8tyvi68Yp4RbTVtPLJ4rJBnHgDgWl3Ve/UuwkUoeAWkEOFwQbgg6iCNYT1g1qNfMo6Ma9Nr5n7REVAqAqDZRt86jnZ8piu73gAkmwAuSTYADaV16xtwmKmtqJWG7XSENI2taAxp6w0HrU+/a1EvmS9Jteml8ziVTsiv73/R/GUxVCyO4VZHPNC8gGdrHMubXMZfdo4TZ5P8AKUjaPCqsSbZNKvHH83FbREV40wXhzb615RAEqx+yc5mdUULPB1yRNHi7S9g83hbs2aNU3XZ1TnHvJsJc6eiaBJrkiGgP4XMGx3Jt59cy5tP+UPsR7ux/50/sShazETHd1BJmSkup3nwhrLCfttHxG3nWUc0gkEWI0EHWCNhXhToTlTliiVTqSpy1o8TsxTVLZGtfG4Oa8BzS03BB1EFe1Q/EfHt1A7c5bvgcbkDXGTrcz/I/zrtFBXxzxtkheHseLtLTo/6PIdKuUK8aq3cTSW9zGtHdx5H0KQ5ZPK4eg/Eeq6SoTlFwuKmvkLHZzIgIWnZ4HjW5M8uXleySp4HhpGSVLDmzMra5I98D0En90axS1GTXCTYMIxl5AbI10JJ1AuF29rmtHWpdB4VI48yNbNKrFvmXVF4BXlaE1ISyIgCfY9ZOBUZ09G0Nl0ufGNDZdpI2Nf7jyHXJJIy0kOBBaSCCLEEaCCNhXZsrH48YgMrmmWEBlQ0a9TZLfZfy8Du3RqnXNprfFDjyJV3Za3x0+PLmRNc9ihjZJg6bOF3RPIErPOHnDgcNh6lwtTTOie5kjS1zDmuDhYgjYQvWpcZODxXEjRlKnLFbmjslgzCcdTE2WF4cx4uCPeCNhG0L61AMUscJcHSXb4UbyN0jJ0H+Jvmutt7Vb8C4birIhLA/OadexzTta4bCrlC4VVfM0VtdRrL58jkFI8svlUHQn5hVbJURyoYWbUV5DHXbAwQ6NWcCS/3m38q4vWlSwPPSEkqOBkVssk++I6KT7qxq0mTzCrKbCEbpTZrw6EnY0vsGk8lwB13Uqg0qkW+ZFt2lVi3zLyi8ArytCaoIiIAIiIAIiIAzWO2N5wayNwiEm6uLbF+bazb31G6wmE8sM8jS2GKOIkWzs4yOHK29gDzgqvPjDtYB5xdfnuZnmN9UJepTqSe6WCFatKrN/DPBcsDrRNOXuLnuLnON3Fzrkk6ySdZX4vyjtXZruZnmN9UJ3MzzG+qEnsH1CH6Z9X9HWW/L71zGA8bqmi0U8xDb3LHWcw8PgnV1WXYLuZnmN9UL8S0MbwWujYQdBBYCDyEEaV1GxlF4qR1HR0ovGM8H+fMlFPlkqR+0ghdwZuezt0n/AAvFRljqT+zghbz57/vDkVN/Rql4pT+wj/Kn6NUvFKf2Ef5V6ejX957ehc4YeoQ/DWOlVWDNmmOZ5jAGNPOB43XdcGuxn6NUvFKf2Ef5U/Rql4pT+wj/ACrxlZTk8XIXlo+pN4ynidc1+o5C0gtJBBBBBsQQbgg7CuxX6NUvFKf2Ef5U/Rql4pT+wj/KvmwS9xz+mS9yJXgvK1VQtDZWxzW1Ofdr+st0HsvyrbYi48Pwk6Vr4Ws3JrXDNcTfOJG3mXPfo1S8Up/YR/lX0UeCoYbmGGOPO0Hc42svbVfNAumqdKrFrGWKHaNGtCS1p4o+pERNjwREQBhsf8n4qwZ6YATgeE3UJQPg/gO3UdhEckYWktcLFpsQdBBGsEHUV2cXrMDTraDzgJKtZxqPWTwJ1xYxqy1k8OZ1lvyjtXJYGxknonE00xZfxhoLXc7ToPPrXYjuZnmN9UJ3MzzG+qF5KxcXipHjHRri8VP8+5CcJZRK2oYWPnAa4WcI2tYSOAuGnsKzd+Udq7NdzM8xvqhO5meY31QvsrKUt8p4n2ej5TeMp4/nU6y35R2pflHauzXczPMb6oTuZnmN9ULj9P8AqOP0v6v6IvgHKnU0zQyQNmY3QM8kPA4M8a+sFbjEzKGcIzuiMAjzYzJcSZ2pzRa2aPOWw7mZ5jfVC8shaNTQOYAJqnRqQa+PFDtKhVg1jPFcsD9oiJocCIiAMtjtiOzCDM5lmTsHgO2OHmP5OA7O0KJV9C+nkdHMwsew2c12v/scoXZZfh0LTraDzgFJ17SNV4rcxC4so1nrJ4M6yX5R2r68G4Wlpnh8EpY4bWu18hGpw5Cux/czPMb6oTuZnmN9ULwVg1vUhZaMaeKn/X/pDK/KTWzMzDOGgix3NrWOP8w0jqssxncvvXZruZnmN9UJ3MzzG+qF1KylP908Tqej5z3ynj+dTrLflHal+Udq7NdzM8xvqhO5meY31QuP0/6jj9L+r+iI4CymVVI0MLmzMGgCW5c0cAeDe3PdbnFHKQcIVIhNOGXY5+cJc7xbaLZo4Vte5meY31QvLYWjSGgcwATVOjUhh8e4cpW9Wm1/9MVywP2iImh0IiIAIiIAIiIAIiIAIiIAIiIAIiIAIiIAIiIAIiIAIiIAIiIAIiIAIiIAIiIAIiIAIiIAIiIAIiIAIiIAIiIAIiIAIiIAIiIAIiIA/9k="/>
          <p:cNvSpPr>
            <a:spLocks noChangeAspect="1" noChangeArrowheads="1"/>
          </p:cNvSpPr>
          <p:nvPr/>
        </p:nvSpPr>
        <p:spPr bwMode="auto">
          <a:xfrm>
            <a:off x="810883" y="-1349292"/>
            <a:ext cx="1712518" cy="1712524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PH" sz="18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265869" y="222900"/>
            <a:ext cx="4385147" cy="6024609"/>
            <a:chOff x="1371600" y="51479"/>
            <a:chExt cx="4616141" cy="6574886"/>
          </a:xfrm>
        </p:grpSpPr>
        <p:grpSp>
          <p:nvGrpSpPr>
            <p:cNvPr id="2" name="Group 31"/>
            <p:cNvGrpSpPr/>
            <p:nvPr/>
          </p:nvGrpSpPr>
          <p:grpSpPr>
            <a:xfrm>
              <a:off x="1371600" y="2096811"/>
              <a:ext cx="4616141" cy="4529554"/>
              <a:chOff x="3352800" y="838200"/>
              <a:chExt cx="4616141" cy="452955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3352800" y="838200"/>
                <a:ext cx="838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IR64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648200" y="838200"/>
                <a:ext cx="3320741" cy="369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i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O. longistaminata  </a:t>
                </a: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(IRGC110404)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267200" y="838200"/>
                <a:ext cx="304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×</a:t>
                </a: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>
                <a:off x="4419600" y="1219200"/>
                <a:ext cx="0" cy="457200"/>
              </a:xfrm>
              <a:prstGeom prst="straightConnector1">
                <a:avLst/>
              </a:prstGeom>
              <a:ln w="38100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4267200" y="1676400"/>
                <a:ext cx="457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en-PH" sz="1600" b="1" baseline="-25000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>
                <a:off x="4953000" y="2133600"/>
                <a:ext cx="0" cy="457200"/>
              </a:xfrm>
              <a:prstGeom prst="straightConnector1">
                <a:avLst/>
              </a:prstGeom>
              <a:ln w="38100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5181600" y="1676400"/>
                <a:ext cx="838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IR64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724400" y="1676400"/>
                <a:ext cx="304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419600" y="2667000"/>
                <a:ext cx="990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BC</a:t>
                </a:r>
                <a:r>
                  <a:rPr lang="en-PH" sz="1600" b="1" baseline="-25000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en-PH" sz="1600" b="1" baseline="-25000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791200" y="2667000"/>
                <a:ext cx="838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IR64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334000" y="2667000"/>
                <a:ext cx="304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×</a:t>
                </a:r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>
                <a:off x="5562600" y="3048000"/>
                <a:ext cx="0" cy="457200"/>
              </a:xfrm>
              <a:prstGeom prst="straightConnector1">
                <a:avLst/>
              </a:prstGeom>
              <a:ln w="38100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5105400" y="3657600"/>
                <a:ext cx="990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BC</a:t>
                </a:r>
                <a:r>
                  <a:rPr lang="en-PH" sz="1600" b="1" baseline="-25000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en-PH" sz="1600" b="1" baseline="-25000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>
                <a:off x="5562600" y="4114800"/>
                <a:ext cx="0" cy="457200"/>
              </a:xfrm>
              <a:prstGeom prst="straightConnector1">
                <a:avLst/>
              </a:prstGeom>
              <a:ln w="38100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5105400" y="4648200"/>
                <a:ext cx="990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BC</a:t>
                </a:r>
                <a:r>
                  <a:rPr lang="en-PH" sz="1600" b="1" baseline="-25000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PH" sz="1600" b="1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F</a:t>
                </a:r>
                <a:r>
                  <a:rPr lang="en-PH" sz="1600" b="1" baseline="-25000" dirty="0">
                    <a:latin typeface="Times New Roman" panose="02020603050405020304" pitchFamily="18" charset="0"/>
                    <a:ea typeface="Verdana" pitchFamily="34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257800" y="5029200"/>
                <a:ext cx="12573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PH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(357)</a:t>
                </a:r>
                <a:endParaRPr lang="en-PH" sz="1600" b="1" dirty="0">
                  <a:latin typeface="Times New Roman" panose="02020603050405020304" pitchFamily="18" charset="0"/>
                  <a:ea typeface="Verdana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6" name="Picture 35" descr="97B-OL_F1.jpg"/>
            <p:cNvPicPr>
              <a:picLocks noChangeAspect="1"/>
            </p:cNvPicPr>
            <p:nvPr/>
          </p:nvPicPr>
          <p:blipFill>
            <a:blip r:embed="rId2" cstate="print">
              <a:lum bright="40000" contrast="40000"/>
            </a:blip>
            <a:srcRect l="53333" r="13333"/>
            <a:stretch>
              <a:fillRect/>
            </a:stretch>
          </p:blipFill>
          <p:spPr>
            <a:xfrm>
              <a:off x="3429000" y="51479"/>
              <a:ext cx="471329" cy="2107812"/>
            </a:xfrm>
            <a:prstGeom prst="rect">
              <a:avLst/>
            </a:prstGeom>
          </p:spPr>
        </p:pic>
        <p:pic>
          <p:nvPicPr>
            <p:cNvPr id="37" name="Picture 2" descr="F:\Photographs_97B_25B patents with F1s_Joie\25March2013\IMG_0242 - Copy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7031" t="59007" r="62500"/>
            <a:stretch/>
          </p:blipFill>
          <p:spPr bwMode="auto">
            <a:xfrm>
              <a:off x="1456000" y="563687"/>
              <a:ext cx="753800" cy="1521249"/>
            </a:xfrm>
            <a:prstGeom prst="rect">
              <a:avLst/>
            </a:prstGeom>
            <a:noFill/>
          </p:spPr>
        </p:pic>
      </p:grpSp>
      <p:sp>
        <p:nvSpPr>
          <p:cNvPr id="28" name="Rectangle 27"/>
          <p:cNvSpPr/>
          <p:nvPr/>
        </p:nvSpPr>
        <p:spPr>
          <a:xfrm>
            <a:off x="324553" y="6499570"/>
            <a:ext cx="8652505" cy="254913"/>
          </a:xfrm>
          <a:prstGeom prst="rect">
            <a:avLst/>
          </a:prstGeom>
        </p:spPr>
        <p:txBody>
          <a:bodyPr wrap="square" lIns="69568" tIns="34784" rIns="69568" bIns="34784">
            <a:spAutoFit/>
          </a:bodyPr>
          <a:lstStyle/>
          <a:p>
            <a:pPr marL="569913" indent="-569913" algn="just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Additional file 4:  Figure S1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Breeding scheme depicting the development of mapping population derived from IR64 × OL(IRGC110404)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27"/>
          <a:stretch/>
        </p:blipFill>
        <p:spPr bwMode="auto">
          <a:xfrm>
            <a:off x="69010" y="86262"/>
            <a:ext cx="5236232" cy="469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10" b="22691"/>
          <a:stretch/>
        </p:blipFill>
        <p:spPr bwMode="auto">
          <a:xfrm>
            <a:off x="1704411" y="3132633"/>
            <a:ext cx="5239852" cy="296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t="77549" r="82576" b="1964"/>
          <a:stretch/>
        </p:blipFill>
        <p:spPr bwMode="auto">
          <a:xfrm>
            <a:off x="7072225" y="3132633"/>
            <a:ext cx="803694" cy="221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6" t="77549" r="62596" b="11225"/>
          <a:stretch/>
        </p:blipFill>
        <p:spPr bwMode="auto">
          <a:xfrm>
            <a:off x="8085046" y="3132633"/>
            <a:ext cx="82748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3517" y="6241814"/>
            <a:ext cx="86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7675" indent="-447675"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5:  Figure S2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map of BC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mapping population derived from IR64 × OL (IRGC110404). Left side of each linkage group indicates the position of each marker in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whereas right side of the linkage group indicate markers name </a:t>
            </a:r>
            <a:endParaRPr lang="en-PH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1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5564152"/>
            <a:ext cx="84366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7675" indent="-447675"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6:  </a:t>
            </a:r>
            <a:r>
              <a:rPr lang="en-PH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 </a:t>
            </a:r>
            <a:r>
              <a:rPr lang="en-PH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QTLs detected from 357 BC</a:t>
            </a:r>
            <a:r>
              <a:rPr lang="en-PH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PH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PH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PH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genotypes derived from an IR64 × OL cross conferring (a) style length, (b) stigma breadth, (c) stigma area, and (d) pistil length using 164 SSR and STS markers.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76200" y="533398"/>
            <a:ext cx="2057400" cy="4415989"/>
            <a:chOff x="-152400" y="457200"/>
            <a:chExt cx="3296696" cy="5254832"/>
          </a:xfrm>
        </p:grpSpPr>
        <p:pic>
          <p:nvPicPr>
            <p:cNvPr id="7" name="Picture 29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26" t="14120" r="50404" b="10611"/>
            <a:stretch/>
          </p:blipFill>
          <p:spPr bwMode="auto">
            <a:xfrm>
              <a:off x="1441862" y="644470"/>
              <a:ext cx="1702434" cy="5067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9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36" r="85114" b="10811"/>
            <a:stretch/>
          </p:blipFill>
          <p:spPr bwMode="auto">
            <a:xfrm>
              <a:off x="-152400" y="457200"/>
              <a:ext cx="1594262" cy="52435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2362200" y="380998"/>
            <a:ext cx="2209800" cy="4591049"/>
            <a:chOff x="4388922" y="443344"/>
            <a:chExt cx="3894104" cy="5372501"/>
          </a:xfrm>
        </p:grpSpPr>
        <p:pic>
          <p:nvPicPr>
            <p:cNvPr id="9" name="Picture 29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80" t="14885" r="24814" b="13394"/>
            <a:stretch/>
          </p:blipFill>
          <p:spPr bwMode="auto">
            <a:xfrm>
              <a:off x="5878287" y="789356"/>
              <a:ext cx="2404739" cy="5026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9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72" t="10497" r="36423" b="12856"/>
            <a:stretch/>
          </p:blipFill>
          <p:spPr bwMode="auto">
            <a:xfrm>
              <a:off x="4388922" y="443344"/>
              <a:ext cx="1326078" cy="5372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4660900" y="457199"/>
            <a:ext cx="2044700" cy="4514849"/>
            <a:chOff x="5912422" y="457201"/>
            <a:chExt cx="3630114" cy="4876800"/>
          </a:xfrm>
        </p:grpSpPr>
        <p:pic>
          <p:nvPicPr>
            <p:cNvPr id="5" name="Picture 29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01" t="15374" r="853" b="8885"/>
            <a:stretch/>
          </p:blipFill>
          <p:spPr bwMode="auto">
            <a:xfrm>
              <a:off x="7648563" y="697107"/>
              <a:ext cx="1893973" cy="4636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9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36" r="85114" b="10811"/>
            <a:stretch/>
          </p:blipFill>
          <p:spPr bwMode="auto">
            <a:xfrm>
              <a:off x="5912422" y="457201"/>
              <a:ext cx="1522368" cy="4852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13"/>
          <p:cNvPicPr/>
          <p:nvPr/>
        </p:nvPicPr>
        <p:blipFill rotWithShape="1">
          <a:blip r:embed="rId3" cstate="print"/>
          <a:srcRect l="89284" t="15130" r="1092" b="36632"/>
          <a:stretch/>
        </p:blipFill>
        <p:spPr bwMode="auto">
          <a:xfrm>
            <a:off x="7637268" y="1207008"/>
            <a:ext cx="1353113" cy="2898812"/>
          </a:xfrm>
          <a:prstGeom prst="rect">
            <a:avLst/>
          </a:prstGeom>
          <a:noFill/>
        </p:spPr>
      </p:pic>
      <p:pic>
        <p:nvPicPr>
          <p:cNvPr id="13" name="Picture 12"/>
          <p:cNvPicPr/>
          <p:nvPr/>
        </p:nvPicPr>
        <p:blipFill rotWithShape="1">
          <a:blip r:embed="rId3" cstate="print"/>
          <a:srcRect l="74042" t="13023" r="12979" b="36632"/>
          <a:stretch/>
        </p:blipFill>
        <p:spPr bwMode="auto">
          <a:xfrm>
            <a:off x="6629400" y="1057818"/>
            <a:ext cx="990600" cy="304800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 rot="10800000">
            <a:off x="750075" y="533400"/>
            <a:ext cx="1338828" cy="369332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</a:p>
        </p:txBody>
      </p:sp>
      <p:sp>
        <p:nvSpPr>
          <p:cNvPr id="16" name="TextBox 15"/>
          <p:cNvSpPr txBox="1"/>
          <p:nvPr/>
        </p:nvSpPr>
        <p:spPr>
          <a:xfrm rot="10800000">
            <a:off x="3125450" y="392667"/>
            <a:ext cx="1415772" cy="369332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>
              <a:lnSpc>
                <a:spcPct val="20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</a:p>
        </p:txBody>
      </p:sp>
      <p:sp>
        <p:nvSpPr>
          <p:cNvPr id="17" name="TextBox 16"/>
          <p:cNvSpPr txBox="1"/>
          <p:nvPr/>
        </p:nvSpPr>
        <p:spPr>
          <a:xfrm rot="10800000">
            <a:off x="5519916" y="392667"/>
            <a:ext cx="1261884" cy="369332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</a:p>
        </p:txBody>
      </p:sp>
      <p:sp>
        <p:nvSpPr>
          <p:cNvPr id="18" name="TextBox 17"/>
          <p:cNvSpPr txBox="1"/>
          <p:nvPr/>
        </p:nvSpPr>
        <p:spPr>
          <a:xfrm rot="10800000">
            <a:off x="7496651" y="914400"/>
            <a:ext cx="1723549" cy="369332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ctr">
              <a:lnSpc>
                <a:spcPct val="2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25691" y="298409"/>
            <a:ext cx="863345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16491" y="260557"/>
            <a:ext cx="863345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53231" y="241301"/>
            <a:ext cx="863345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36091" y="736122"/>
            <a:ext cx="863345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10399" y="257395"/>
            <a:ext cx="239000" cy="498663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4400" y="263337"/>
            <a:ext cx="239000" cy="498663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75600" y="304800"/>
            <a:ext cx="239000" cy="498663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74458" y="721781"/>
            <a:ext cx="239000" cy="498663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2400" y="5010835"/>
            <a:ext cx="1194055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Chromosome-8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53917" y="5010835"/>
            <a:ext cx="1147011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Chromosome-1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68870" y="5009586"/>
            <a:ext cx="1206289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Chromosome-8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85285" y="4096435"/>
            <a:ext cx="1122947" cy="323165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Chromosome-11</a:t>
            </a:r>
          </a:p>
        </p:txBody>
      </p:sp>
    </p:spTree>
    <p:extLst>
      <p:ext uri="{BB962C8B-B14F-4D97-AF65-F5344CB8AC3E}">
        <p14:creationId xmlns:p14="http://schemas.microsoft.com/office/powerpoint/2010/main" val="365479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0354" b="54248"/>
          <a:stretch>
            <a:fillRect/>
          </a:stretch>
        </p:blipFill>
        <p:spPr bwMode="auto">
          <a:xfrm>
            <a:off x="234463" y="857250"/>
            <a:ext cx="89095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Rectangle 65"/>
          <p:cNvSpPr/>
          <p:nvPr/>
        </p:nvSpPr>
        <p:spPr>
          <a:xfrm>
            <a:off x="0" y="3048000"/>
            <a:ext cx="6858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6" rIns="91411" bIns="45706"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87569" y="24003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34461" y="2171700"/>
            <a:ext cx="9964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446" y="1943101"/>
            <a:ext cx="914400" cy="276999"/>
          </a:xfrm>
          <a:prstGeom prst="rect">
            <a:avLst/>
          </a:prstGeom>
          <a:noFill/>
        </p:spPr>
        <p:txBody>
          <a:bodyPr wrap="square" lIns="91411" tIns="45706" rIns="91411" bIns="45706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220bp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169" y="2171701"/>
            <a:ext cx="609600" cy="261596"/>
          </a:xfrm>
          <a:prstGeom prst="rect">
            <a:avLst/>
          </a:prstGeom>
          <a:noFill/>
        </p:spPr>
        <p:txBody>
          <a:bodyPr wrap="square" lIns="91411" tIns="45706" rIns="91411" bIns="45706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188bp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2579" y="771585"/>
            <a:ext cx="461606" cy="11715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41473" y="1343085"/>
            <a:ext cx="400051" cy="7143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IR-64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6596" y="101911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19996" y="101911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29596" y="101911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62996" y="101911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96396" y="101911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386" y="101911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92858" y="1047750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20396" y="103828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7386" y="103828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53201" y="109531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62801" y="1066800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BC2F3-11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1" y="107626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BC2F3-12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10491" y="1143000"/>
            <a:ext cx="400051" cy="8667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BC2F3-13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1" y="1114485"/>
            <a:ext cx="400051" cy="942915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BC2F3-14</a:t>
            </a:r>
          </a:p>
        </p:txBody>
      </p:sp>
      <p:grpSp>
        <p:nvGrpSpPr>
          <p:cNvPr id="2" name="Group 62"/>
          <p:cNvGrpSpPr/>
          <p:nvPr/>
        </p:nvGrpSpPr>
        <p:grpSpPr>
          <a:xfrm>
            <a:off x="-76200" y="3048000"/>
            <a:ext cx="9220200" cy="1524000"/>
            <a:chOff x="-76200" y="2895600"/>
            <a:chExt cx="9220200" cy="1524000"/>
          </a:xfrm>
        </p:grpSpPr>
        <p:sp>
          <p:nvSpPr>
            <p:cNvPr id="40" name="TextBox 39"/>
            <p:cNvSpPr txBox="1"/>
            <p:nvPr/>
          </p:nvSpPr>
          <p:spPr>
            <a:xfrm>
              <a:off x="1230868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Short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97468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764268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297668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194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528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8862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196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9530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4864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0198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Short 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638929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1628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6962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305804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774668" y="3352800"/>
              <a:ext cx="369332" cy="106680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-76200" y="3442156"/>
              <a:ext cx="990600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PHENOTYPE</a:t>
              </a:r>
            </a:p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(Stigma length)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0" y="2944623"/>
              <a:ext cx="990600" cy="21544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GENOTYPE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85800" y="2895600"/>
              <a:ext cx="8458200" cy="3385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        A         H         </a:t>
              </a:r>
              <a:r>
                <a:rPr lang="en-US" sz="1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sz="1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B        H        B       H       A        H         A       H          B        </a:t>
              </a:r>
              <a:r>
                <a:rPr lang="en-US" sz="1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0" y="3352800"/>
              <a:ext cx="9144000" cy="45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>
            <a:off x="700629" y="3505200"/>
            <a:ext cx="0" cy="457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758462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2286000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813538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3341077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3868615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396154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923692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451231" y="17526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943600" y="18288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506308" y="18288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7086600" y="18288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18288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8153400" y="18288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8686800" y="18288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219200" y="1714500"/>
            <a:ext cx="0" cy="26670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0" y="4857752"/>
            <a:ext cx="9144000" cy="830968"/>
          </a:xfrm>
          <a:prstGeom prst="rect">
            <a:avLst/>
          </a:prstGeom>
          <a:noFill/>
        </p:spPr>
        <p:txBody>
          <a:bodyPr wrap="square" lIns="91411" tIns="45706" rIns="91411" bIns="45706" rtlCol="0">
            <a:spAutoFit/>
          </a:bodyPr>
          <a:lstStyle/>
          <a:p>
            <a:pPr marL="457200" indent="-457200"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7:  Figure S4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Agarose (3%) gel image showing the BC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co-segregation pattern of the new PA08-18 InDel marker predicted to link to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qSTGL8.0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Marker alleles were scored as A for IR64 alleles, B for OL alleles, and H for heterozygous alleles of IR64 and OL for genotype score assessment. Phenotype below the genotype scores indicates length of the phenotype of the respective BC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individuals.</a:t>
            </a:r>
            <a:endParaRPr lang="en-PH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74015" y="914400"/>
            <a:ext cx="461606" cy="1257300"/>
          </a:xfrm>
          <a:prstGeom prst="rect">
            <a:avLst/>
          </a:prstGeom>
          <a:noFill/>
        </p:spPr>
        <p:txBody>
          <a:bodyPr vert="vert270" wrap="square" lIns="91411" tIns="45706" rIns="91411" bIns="45706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Ladder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309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541" y="228600"/>
            <a:ext cx="3235353" cy="3124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9272" y="3352800"/>
            <a:ext cx="4365622" cy="255482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13193" y="5928038"/>
            <a:ext cx="817640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7675" indent="-447675"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8:  Figure S5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Schematic diagram showing the breeding scheme of an IR68897B × OL (IRGC92664) cross for the development of improved maintainer (a) and CMS lines (b) with long-exserted stigma and higher outcrossing rate than recurrent parents IR68897B and IR68897A, respectively. The same breeding scheme was used for an IR58025B × OL (IRGC110404) cross to develop long-exserted stigma lines in IR58025B and IR58025A backgrounds.</a:t>
            </a:r>
            <a:endParaRPr lang="en-PH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2278507" y="3276600"/>
            <a:ext cx="27778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H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2327694" y="76200"/>
            <a:ext cx="27778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H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a</a:t>
            </a:r>
            <a:endParaRPr kumimoji="0" lang="en-PH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55784" y="219900"/>
            <a:ext cx="184731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endParaRPr lang="en-PH" sz="10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91776" y="236029"/>
            <a:ext cx="7970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>
                <a:ea typeface="Calibri" pitchFamily="34" charset="0"/>
                <a:cs typeface="Arial" panose="020B0604020202020204" pitchFamily="34" charset="0"/>
              </a:rPr>
              <a:t>(IRGC92664)</a:t>
            </a:r>
            <a:endParaRPr lang="en-PH" sz="8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0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97A-2.tif"/>
          <p:cNvPicPr preferRelativeResize="0">
            <a:picLocks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3772396" y="184314"/>
            <a:ext cx="1493806" cy="1161378"/>
          </a:xfrm>
          <a:prstGeom prst="rect">
            <a:avLst/>
          </a:prstGeom>
          <a:ln w="25400">
            <a:noFill/>
          </a:ln>
        </p:spPr>
      </p:pic>
      <p:cxnSp>
        <p:nvCxnSpPr>
          <p:cNvPr id="32" name="Straight Arrow Connector 31"/>
          <p:cNvCxnSpPr/>
          <p:nvPr/>
        </p:nvCxnSpPr>
        <p:spPr>
          <a:xfrm>
            <a:off x="4436394" y="591700"/>
            <a:ext cx="0" cy="212267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6" descr="E:\Current photoes\E_Block\15-08\E14-1497-4-20X-1.tif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126" y="4703558"/>
            <a:ext cx="1228511" cy="1734759"/>
          </a:xfrm>
          <a:prstGeom prst="rect">
            <a:avLst/>
          </a:prstGeom>
          <a:noFill/>
          <a:ln w="6350">
            <a:noFill/>
          </a:ln>
        </p:spPr>
      </p:pic>
      <p:pic>
        <p:nvPicPr>
          <p:cNvPr id="38" name="Picture 13" descr="D:\Phenotyping_Microscopy_01-03_To_30-08\Back Crossses\4_Wet Season 2013\2_Sept_2013\06-09\17B-5087-94-20X-1.jpg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3459" y="1563538"/>
            <a:ext cx="1254390" cy="1598853"/>
          </a:xfrm>
          <a:prstGeom prst="rect">
            <a:avLst/>
          </a:prstGeom>
          <a:noFill/>
        </p:spPr>
      </p:pic>
      <p:pic>
        <p:nvPicPr>
          <p:cNvPr id="39" name="Picture 38" descr="Y:\5_bmarathi\September-2013\11-09\25-B-20X-2.jpg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2167" y="18100"/>
            <a:ext cx="1245682" cy="1493805"/>
          </a:xfrm>
          <a:prstGeom prst="rect">
            <a:avLst/>
          </a:prstGeom>
          <a:noFill/>
        </p:spPr>
      </p:pic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2327128" y="151839"/>
            <a:ext cx="371095" cy="52042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PH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a</a:t>
            </a:r>
            <a:endParaRPr lang="en-PH" alt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17"/>
          <p:cNvSpPr txBox="1">
            <a:spLocks noChangeArrowheads="1"/>
          </p:cNvSpPr>
          <p:nvPr/>
        </p:nvSpPr>
        <p:spPr bwMode="auto">
          <a:xfrm>
            <a:off x="2303252" y="3257974"/>
            <a:ext cx="371095" cy="52042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PH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c</a:t>
            </a:r>
            <a:endParaRPr lang="en-PH" alt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Box 17"/>
          <p:cNvSpPr txBox="1">
            <a:spLocks noChangeArrowheads="1"/>
          </p:cNvSpPr>
          <p:nvPr/>
        </p:nvSpPr>
        <p:spPr bwMode="auto">
          <a:xfrm>
            <a:off x="2327128" y="1635599"/>
            <a:ext cx="371095" cy="52042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PH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PH" alt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-61919" y="6418488"/>
            <a:ext cx="920591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just"/>
            <a:r>
              <a:rPr lang="en-US" sz="11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Additional file 9:  Figure S6 </a:t>
            </a:r>
            <a:r>
              <a:rPr lang="en-US" sz="11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Phenotypes of panicle, floret, and stigma. (a) IR68897B. (b) OL (IRGC110404). (c) The improved IR58025B possessing </a:t>
            </a:r>
            <a:r>
              <a:rPr lang="en-US" sz="1100" i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qSTGL8.0</a:t>
            </a:r>
            <a:r>
              <a:rPr lang="en-US" sz="11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(IRGC110404). (d) The improved IR68897B possessing </a:t>
            </a:r>
            <a:r>
              <a:rPr lang="en-US" sz="1100" i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qSTGL8.0</a:t>
            </a:r>
            <a:r>
              <a:rPr lang="en-US" sz="11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(IRGC92664). Red arrows point to the exserted stigma in each genotype.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401957" y="2828877"/>
            <a:ext cx="0" cy="212267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76" y="1292738"/>
            <a:ext cx="536575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l="8865" r="26561" b="3977"/>
          <a:stretch/>
        </p:blipFill>
        <p:spPr>
          <a:xfrm>
            <a:off x="2769495" y="18102"/>
            <a:ext cx="1013905" cy="1493804"/>
          </a:xfrm>
          <a:prstGeom prst="rect">
            <a:avLst/>
          </a:prstGeom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340" y="1322262"/>
            <a:ext cx="536575" cy="19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 descr="97A-2.tif"/>
          <p:cNvPicPr preferRelativeResize="0">
            <a:picLocks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3733228" y="1782358"/>
            <a:ext cx="1582736" cy="1150778"/>
          </a:xfrm>
          <a:prstGeom prst="rect">
            <a:avLst/>
          </a:prstGeom>
          <a:ln w="25400">
            <a:noFill/>
          </a:ln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380" y="2941132"/>
            <a:ext cx="536575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3" descr="IMG_7382_O. grandiglumis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745139" y="1564471"/>
            <a:ext cx="1079487" cy="1582737"/>
          </a:xfrm>
          <a:prstGeom prst="rect">
            <a:avLst/>
          </a:prstGeom>
          <a:ln w="12700">
            <a:noFill/>
          </a:ln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518" y="2908579"/>
            <a:ext cx="492108" cy="17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950880" y="4703559"/>
            <a:ext cx="1213076" cy="1734758"/>
            <a:chOff x="1826844" y="3507645"/>
            <a:chExt cx="1240717" cy="1928593"/>
          </a:xfrm>
        </p:grpSpPr>
        <p:pic>
          <p:nvPicPr>
            <p:cNvPr id="24" name="Picture 23" descr="97A-2.tif"/>
            <p:cNvPicPr preferRelativeResize="0">
              <a:picLocks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448746" y="3885743"/>
              <a:ext cx="1922345" cy="1166150"/>
            </a:xfrm>
            <a:prstGeom prst="rect">
              <a:avLst/>
            </a:prstGeom>
            <a:ln w="25400">
              <a:noFill/>
            </a:ln>
          </p:spPr>
        </p:pic>
        <p:cxnSp>
          <p:nvCxnSpPr>
            <p:cNvPr id="45" name="Straight Arrow Connector 44"/>
            <p:cNvCxnSpPr/>
            <p:nvPr/>
          </p:nvCxnSpPr>
          <p:spPr>
            <a:xfrm flipH="1">
              <a:off x="2596129" y="4350570"/>
              <a:ext cx="71811" cy="236495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0986" y="5247325"/>
              <a:ext cx="536575" cy="188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4"/>
          <a:srcRect l="2668" r="8538" b="1435"/>
          <a:stretch/>
        </p:blipFill>
        <p:spPr>
          <a:xfrm>
            <a:off x="2726264" y="4656464"/>
            <a:ext cx="1121103" cy="1759085"/>
          </a:xfrm>
          <a:prstGeom prst="rect">
            <a:avLst/>
          </a:prstGeom>
        </p:spPr>
      </p:pic>
      <p:pic>
        <p:nvPicPr>
          <p:cNvPr id="28" name="Picture 12" descr="F:\1_Floral photoes_Feb-2012 _To_Sept-2014\Back Crossses\6_Wet Season 2014\October 2014\08-10-14\Selfing-4944-11-20x-1.tif"/>
          <p:cNvPicPr>
            <a:picLocks noChangeAspect="1" noChangeArrowheads="1"/>
          </p:cNvPicPr>
          <p:nvPr/>
        </p:nvPicPr>
        <p:blipFill rotWithShape="1">
          <a:blip r:embed="rId15" cstate="print"/>
          <a:srcRect l="21280" t="16208" r="16014" b="5197"/>
          <a:stretch/>
        </p:blipFill>
        <p:spPr bwMode="auto">
          <a:xfrm>
            <a:off x="5163955" y="3196605"/>
            <a:ext cx="1245682" cy="1462843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6"/>
          <a:srcRect r="9213" b="3835"/>
          <a:stretch/>
        </p:blipFill>
        <p:spPr>
          <a:xfrm>
            <a:off x="2726264" y="3196605"/>
            <a:ext cx="1080150" cy="14628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43156" y="3188146"/>
            <a:ext cx="1107447" cy="1486157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>
            <a:off x="4279960" y="3931224"/>
            <a:ext cx="138234" cy="23778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239493" y="2266159"/>
            <a:ext cx="80935" cy="19361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4749020" y="3928026"/>
            <a:ext cx="78685" cy="24098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827705" y="2072549"/>
            <a:ext cx="67962" cy="19361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222024" y="5746817"/>
            <a:ext cx="161448" cy="9680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445020" y="565822"/>
            <a:ext cx="97923" cy="13167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7"/>
          <p:cNvSpPr txBox="1">
            <a:spLocks noChangeArrowheads="1"/>
          </p:cNvSpPr>
          <p:nvPr/>
        </p:nvSpPr>
        <p:spPr bwMode="auto">
          <a:xfrm>
            <a:off x="2300115" y="4858529"/>
            <a:ext cx="371095" cy="52042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PH" alt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1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24" y="4816900"/>
            <a:ext cx="9004576" cy="439579"/>
          </a:xfrm>
          <a:prstGeom prst="rect">
            <a:avLst/>
          </a:prstGeom>
        </p:spPr>
        <p:txBody>
          <a:bodyPr wrap="square" lIns="69568" tIns="34784" rIns="69568" bIns="34784">
            <a:spAutoFit/>
          </a:bodyPr>
          <a:lstStyle/>
          <a:p>
            <a:pPr marL="447675" indent="-447675"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10:  Figure S7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diagram showing the different parts of the typical OL female reproductive organ (pistil). The letters a, b, c, d, e, and f denote non-brushy parts of the stigma, brushy parts of the stigma, stigma, style, ovary, and pistil, respectively.</a:t>
            </a:r>
            <a:endParaRPr lang="en-PH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499147" y="1025128"/>
            <a:ext cx="3435432" cy="3120192"/>
            <a:chOff x="2294020" y="1748588"/>
            <a:chExt cx="4957554" cy="3553328"/>
          </a:xfrm>
        </p:grpSpPr>
        <p:pic>
          <p:nvPicPr>
            <p:cNvPr id="6" name="Picture 2" descr="E:\Out Crossing\1_Outcrossing Floral Photgaphs_Feb 2012 to Dec 2014\4_Wet Season 2013\2_Sept_2013\02-09\16B-WH13- 4997-11-20X-2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75" t="14431" r="13637" b="10357"/>
            <a:stretch/>
          </p:blipFill>
          <p:spPr bwMode="auto">
            <a:xfrm>
              <a:off x="2294020" y="1748588"/>
              <a:ext cx="4411579" cy="3553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V="1">
              <a:off x="4624326" y="2382421"/>
              <a:ext cx="2085975" cy="1914526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4876800" y="2581274"/>
              <a:ext cx="2085975" cy="1914525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4095750" y="4324349"/>
              <a:ext cx="9525" cy="323851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064931" y="3612335"/>
              <a:ext cx="500722" cy="3231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5895251" y="3045167"/>
              <a:ext cx="277787" cy="3969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PH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itchFamily="34" charset="0"/>
                  <a:cs typeface="Times New Roman" panose="02020603050405020304" pitchFamily="18" charset="0"/>
                </a:rPr>
                <a:t>b</a:t>
              </a:r>
              <a:endParaRPr kumimoji="0" lang="en-PH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7"/>
            <p:cNvSpPr txBox="1">
              <a:spLocks noChangeArrowheads="1"/>
            </p:cNvSpPr>
            <p:nvPr/>
          </p:nvSpPr>
          <p:spPr bwMode="auto">
            <a:xfrm>
              <a:off x="5780893" y="3538536"/>
              <a:ext cx="277787" cy="3969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PH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kumimoji="0" lang="en-PH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auto">
            <a:xfrm>
              <a:off x="3817963" y="4306644"/>
              <a:ext cx="277787" cy="3969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PH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kumimoji="0" lang="en-PH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5023818" y="3804440"/>
              <a:ext cx="277787" cy="3969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PH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4620128" y="4588042"/>
              <a:ext cx="0" cy="713874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6970296" y="2115500"/>
              <a:ext cx="92593" cy="3186416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4620128" y="4746513"/>
              <a:ext cx="277787" cy="3969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PH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6973787" y="3612335"/>
              <a:ext cx="277787" cy="3969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PH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54805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IRRI 1 grains template</Template>
  <TotalTime>45056</TotalTime>
  <Words>823</Words>
  <Application>Microsoft Office PowerPoint</Application>
  <PresentationFormat>On-screen Show (4:3)</PresentationFormat>
  <Paragraphs>268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SNP genotyping and association mapping with pistil traits reveal a phylogenetic relationship among genomes of Oryza</dc:title>
  <dc:creator>BMarathi</dc:creator>
  <cp:lastModifiedBy>Kshirod Jena</cp:lastModifiedBy>
  <cp:revision>373</cp:revision>
  <dcterms:created xsi:type="dcterms:W3CDTF">2013-02-16T06:48:40Z</dcterms:created>
  <dcterms:modified xsi:type="dcterms:W3CDTF">2021-01-22T14:44:15Z</dcterms:modified>
</cp:coreProperties>
</file>